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media1.wav" ContentType="audio/unknown"/>
  <Override PartName="/ppt/media/media2.wav" ContentType="audio/unknown"/>
  <Override PartName="/ppt/media/media3.wav" ContentType="audio/unknown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ihandform: Form 11"/>
          <p:cNvSpPr/>
          <p:nvPr/>
        </p:nvSpPr>
        <p:spPr>
          <a:xfrm>
            <a:off x="21757560" y="722661"/>
            <a:ext cx="1896671" cy="1467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14114" y="17624"/>
                </a:moveTo>
                <a:lnTo>
                  <a:pt x="16129" y="17624"/>
                </a:lnTo>
                <a:lnTo>
                  <a:pt x="16129" y="0"/>
                </a:lnTo>
                <a:lnTo>
                  <a:pt x="14114" y="0"/>
                </a:lnTo>
                <a:lnTo>
                  <a:pt x="14114" y="17624"/>
                </a:lnTo>
                <a:close/>
                <a:moveTo>
                  <a:pt x="18486" y="5791"/>
                </a:moveTo>
                <a:cubicBezTo>
                  <a:pt x="18107" y="5767"/>
                  <a:pt x="17635" y="5791"/>
                  <a:pt x="17164" y="5863"/>
                </a:cubicBezTo>
                <a:lnTo>
                  <a:pt x="17164" y="8274"/>
                </a:lnTo>
                <a:cubicBezTo>
                  <a:pt x="18938" y="8274"/>
                  <a:pt x="19585" y="8610"/>
                  <a:pt x="19585" y="10734"/>
                </a:cubicBezTo>
                <a:lnTo>
                  <a:pt x="19585" y="17624"/>
                </a:lnTo>
                <a:lnTo>
                  <a:pt x="21600" y="17624"/>
                </a:lnTo>
                <a:lnTo>
                  <a:pt x="21600" y="10412"/>
                </a:lnTo>
                <a:cubicBezTo>
                  <a:pt x="21600" y="7749"/>
                  <a:pt x="20426" y="5887"/>
                  <a:pt x="18486" y="5791"/>
                </a:cubicBezTo>
                <a:close/>
                <a:moveTo>
                  <a:pt x="4750" y="5875"/>
                </a:moveTo>
                <a:cubicBezTo>
                  <a:pt x="2606" y="6018"/>
                  <a:pt x="1654" y="7857"/>
                  <a:pt x="1654" y="10782"/>
                </a:cubicBezTo>
                <a:lnTo>
                  <a:pt x="1654" y="16681"/>
                </a:lnTo>
                <a:cubicBezTo>
                  <a:pt x="1654" y="18401"/>
                  <a:pt x="1386" y="19141"/>
                  <a:pt x="0" y="19177"/>
                </a:cubicBezTo>
                <a:lnTo>
                  <a:pt x="0" y="21564"/>
                </a:lnTo>
                <a:cubicBezTo>
                  <a:pt x="166" y="21600"/>
                  <a:pt x="434" y="21600"/>
                  <a:pt x="573" y="21588"/>
                </a:cubicBezTo>
                <a:cubicBezTo>
                  <a:pt x="2726" y="21421"/>
                  <a:pt x="3669" y="19570"/>
                  <a:pt x="3669" y="16681"/>
                </a:cubicBezTo>
                <a:lnTo>
                  <a:pt x="3669" y="10781"/>
                </a:lnTo>
                <a:cubicBezTo>
                  <a:pt x="3669" y="9050"/>
                  <a:pt x="3918" y="8321"/>
                  <a:pt x="5314" y="8286"/>
                </a:cubicBezTo>
                <a:lnTo>
                  <a:pt x="5314" y="5887"/>
                </a:lnTo>
                <a:cubicBezTo>
                  <a:pt x="5157" y="5863"/>
                  <a:pt x="4889" y="5863"/>
                  <a:pt x="4750" y="5875"/>
                </a:cubicBezTo>
                <a:close/>
                <a:moveTo>
                  <a:pt x="10933" y="5875"/>
                </a:moveTo>
                <a:cubicBezTo>
                  <a:pt x="8798" y="6018"/>
                  <a:pt x="7837" y="7869"/>
                  <a:pt x="7837" y="10782"/>
                </a:cubicBezTo>
                <a:lnTo>
                  <a:pt x="7837" y="17624"/>
                </a:lnTo>
                <a:lnTo>
                  <a:pt x="9851" y="17624"/>
                </a:lnTo>
                <a:lnTo>
                  <a:pt x="9851" y="10781"/>
                </a:lnTo>
                <a:cubicBezTo>
                  <a:pt x="9851" y="9062"/>
                  <a:pt x="10119" y="8321"/>
                  <a:pt x="11505" y="8286"/>
                </a:cubicBezTo>
                <a:lnTo>
                  <a:pt x="11505" y="5887"/>
                </a:lnTo>
                <a:cubicBezTo>
                  <a:pt x="11339" y="5863"/>
                  <a:pt x="11071" y="5863"/>
                  <a:pt x="10933" y="5875"/>
                </a:cubicBezTo>
                <a:close/>
              </a:path>
            </a:pathLst>
          </a:custGeom>
          <a:solidFill>
            <a:srgbClr val="DF4807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lnSpc>
                <a:spcPct val="100000"/>
              </a:lnSpc>
              <a:defRPr sz="3600">
                <a:solidFill>
                  <a:srgbClr val="575756"/>
                </a:solidFill>
                <a:latin typeface="SRH"/>
                <a:ea typeface="SRH"/>
                <a:cs typeface="SRH"/>
                <a:sym typeface="SRH"/>
              </a:defRPr>
            </a:pPr>
          </a:p>
        </p:txBody>
      </p:sp>
      <p:sp>
        <p:nvSpPr>
          <p:cNvPr id="150" name="Logo-Fragment"/>
          <p:cNvSpPr/>
          <p:nvPr/>
        </p:nvSpPr>
        <p:spPr>
          <a:xfrm>
            <a:off x="16405573" y="5604078"/>
            <a:ext cx="7978427" cy="8111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2724"/>
                </a:lnTo>
                <a:lnTo>
                  <a:pt x="20892" y="12841"/>
                </a:lnTo>
                <a:cubicBezTo>
                  <a:pt x="16208" y="13716"/>
                  <a:pt x="14338" y="16169"/>
                  <a:pt x="13695" y="20620"/>
                </a:cubicBezTo>
                <a:lnTo>
                  <a:pt x="13580" y="21600"/>
                </a:lnTo>
                <a:lnTo>
                  <a:pt x="0" y="21600"/>
                </a:lnTo>
                <a:lnTo>
                  <a:pt x="124" y="20179"/>
                </a:lnTo>
                <a:cubicBezTo>
                  <a:pt x="1574" y="8105"/>
                  <a:pt x="8178" y="676"/>
                  <a:pt x="21036" y="25"/>
                </a:cubicBezTo>
                <a:cubicBezTo>
                  <a:pt x="21155" y="17"/>
                  <a:pt x="21287" y="11"/>
                  <a:pt x="21430" y="5"/>
                </a:cubicBezTo>
                <a:close/>
              </a:path>
            </a:pathLst>
          </a:custGeom>
          <a:solidFill>
            <a:srgbClr val="EEEDEB"/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lnSpc>
                <a:spcPct val="100000"/>
              </a:lnSpc>
              <a:defRPr sz="3600">
                <a:solidFill>
                  <a:srgbClr val="575756"/>
                </a:solidFill>
                <a:latin typeface="SRH"/>
                <a:ea typeface="SRH"/>
                <a:cs typeface="SRH"/>
                <a:sym typeface="SRH"/>
              </a:defRPr>
            </a:pPr>
          </a:p>
        </p:txBody>
      </p:sp>
      <p:sp>
        <p:nvSpPr>
          <p:cNvPr id="151" name="Title Text"/>
          <p:cNvSpPr txBox="1"/>
          <p:nvPr>
            <p:ph type="title"/>
          </p:nvPr>
        </p:nvSpPr>
        <p:spPr>
          <a:xfrm>
            <a:off x="719999" y="717938"/>
            <a:ext cx="18315327" cy="1670187"/>
          </a:xfrm>
          <a:prstGeom prst="rect">
            <a:avLst/>
          </a:prstGeom>
        </p:spPr>
        <p:txBody>
          <a:bodyPr lIns="0" tIns="0" rIns="0" bIns="0" anchor="b"/>
          <a:lstStyle>
            <a:lvl1pPr algn="l" defTabSz="1828800">
              <a:lnSpc>
                <a:spcPct val="100000"/>
              </a:lnSpc>
              <a:defRPr b="1" spc="0" sz="6000">
                <a:solidFill>
                  <a:srgbClr val="575756"/>
                </a:solidFill>
                <a:latin typeface="SRH Headline"/>
                <a:ea typeface="SRH Headline"/>
                <a:cs typeface="SRH Headline"/>
                <a:sym typeface="SRH Headlin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718800" y="3455999"/>
            <a:ext cx="18316800" cy="8460001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lnSpc>
                <a:spcPct val="110000"/>
              </a:lnSpc>
              <a:buSzTx/>
              <a:buNone/>
              <a:defRPr sz="3600">
                <a:solidFill>
                  <a:srgbClr val="575756"/>
                </a:solidFill>
                <a:latin typeface="SRH Text"/>
                <a:ea typeface="SRH Text"/>
                <a:cs typeface="SRH Text"/>
                <a:sym typeface="SRH Text"/>
              </a:defRPr>
            </a:lvl1pPr>
            <a:lvl2pPr marL="719999" indent="-719999" defTabSz="1828800">
              <a:lnSpc>
                <a:spcPct val="110000"/>
              </a:lnSpc>
              <a:buSzPct val="100000"/>
              <a:buChar char="—"/>
              <a:defRPr sz="3600">
                <a:solidFill>
                  <a:srgbClr val="575756"/>
                </a:solidFill>
                <a:latin typeface="SRH Text"/>
                <a:ea typeface="SRH Text"/>
                <a:cs typeface="SRH Text"/>
                <a:sym typeface="SRH Text"/>
              </a:defRPr>
            </a:lvl2pPr>
            <a:lvl3pPr marL="1169999" indent="-809999" defTabSz="1828800">
              <a:lnSpc>
                <a:spcPct val="110000"/>
              </a:lnSpc>
              <a:buSzPct val="100000"/>
              <a:buChar char="—"/>
              <a:defRPr sz="3600">
                <a:solidFill>
                  <a:srgbClr val="575756"/>
                </a:solidFill>
                <a:latin typeface="SRH Text"/>
                <a:ea typeface="SRH Text"/>
                <a:cs typeface="SRH Text"/>
                <a:sym typeface="SRH Text"/>
              </a:defRPr>
            </a:lvl3pPr>
            <a:lvl4pPr marL="0" indent="0" defTabSz="1828800">
              <a:lnSpc>
                <a:spcPct val="110000"/>
              </a:lnSpc>
              <a:buSzTx/>
              <a:buNone/>
              <a:defRPr sz="3600">
                <a:solidFill>
                  <a:srgbClr val="575756"/>
                </a:solidFill>
                <a:latin typeface="SRH Text"/>
                <a:ea typeface="SRH Text"/>
                <a:cs typeface="SRH Text"/>
                <a:sym typeface="SRH Text"/>
              </a:defRPr>
            </a:lvl4pPr>
            <a:lvl5pPr marL="0" indent="0" defTabSz="1828800">
              <a:lnSpc>
                <a:spcPct val="110000"/>
              </a:lnSpc>
              <a:buSzTx/>
              <a:buNone/>
              <a:defRPr sz="3600">
                <a:solidFill>
                  <a:srgbClr val="575756"/>
                </a:solidFill>
                <a:latin typeface="SRH Text"/>
                <a:ea typeface="SRH Text"/>
                <a:cs typeface="SRH Text"/>
                <a:sym typeface="SRH Tex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23217154" y="12866372"/>
            <a:ext cx="436490" cy="4572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1828800">
              <a:defRPr b="1" sz="3000">
                <a:solidFill>
                  <a:srgbClr val="6D7373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Kapitelfolie farbig">
    <p:bg>
      <p:bgPr>
        <a:solidFill>
          <a:srgbClr val="DF48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/>
          <p:nvPr>
            <p:ph type="title"/>
          </p:nvPr>
        </p:nvSpPr>
        <p:spPr>
          <a:xfrm>
            <a:off x="719999" y="4382361"/>
            <a:ext cx="19793618" cy="2812077"/>
          </a:xfrm>
          <a:prstGeom prst="rect">
            <a:avLst/>
          </a:prstGeom>
        </p:spPr>
        <p:txBody>
          <a:bodyPr lIns="0" tIns="0" rIns="0" bIns="0"/>
          <a:lstStyle>
            <a:lvl1pPr algn="l" defTabSz="1828800">
              <a:lnSpc>
                <a:spcPct val="98000"/>
              </a:lnSpc>
              <a:defRPr b="1" spc="0" sz="9600">
                <a:solidFill>
                  <a:srgbClr val="FFFFFF"/>
                </a:solidFill>
                <a:latin typeface="SRH Headline"/>
                <a:ea typeface="SRH Headline"/>
                <a:cs typeface="SRH Headline"/>
                <a:sym typeface="SRH Headlin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 hasCustomPrompt="1"/>
          </p:nvPr>
        </p:nvSpPr>
        <p:spPr>
          <a:xfrm>
            <a:off x="719999" y="7194438"/>
            <a:ext cx="8510266" cy="5245213"/>
          </a:xfrm>
          <a:prstGeom prst="rect">
            <a:avLst/>
          </a:prstGeom>
        </p:spPr>
        <p:txBody>
          <a:bodyPr lIns="0" tIns="0" rIns="0" bIns="0"/>
          <a:lstStyle>
            <a:lvl1pPr marL="0" indent="0" defTabSz="1828800">
              <a:lnSpc>
                <a:spcPct val="98000"/>
              </a:lnSpc>
              <a:spcBef>
                <a:spcPts val="0"/>
              </a:spcBef>
              <a:buSzTx/>
              <a:buNone/>
              <a:defRPr b="1" sz="40000">
                <a:solidFill>
                  <a:srgbClr val="FFFFFF"/>
                </a:solidFill>
                <a:latin typeface="SRH Headline"/>
                <a:ea typeface="SRH Headline"/>
                <a:cs typeface="SRH Headline"/>
                <a:sym typeface="SRH Headline"/>
              </a:defRPr>
            </a:lvl1pPr>
            <a:lvl2pPr marL="0" indent="457200" defTabSz="1828800">
              <a:lnSpc>
                <a:spcPct val="98000"/>
              </a:lnSpc>
              <a:spcBef>
                <a:spcPts val="0"/>
              </a:spcBef>
              <a:buSzTx/>
              <a:buNone/>
              <a:defRPr b="1" sz="40000">
                <a:solidFill>
                  <a:srgbClr val="FFFFFF"/>
                </a:solidFill>
                <a:latin typeface="SRH Headline"/>
                <a:ea typeface="SRH Headline"/>
                <a:cs typeface="SRH Headline"/>
                <a:sym typeface="SRH Headline"/>
              </a:defRPr>
            </a:lvl2pPr>
            <a:lvl3pPr marL="0" indent="914400" defTabSz="1828800">
              <a:lnSpc>
                <a:spcPct val="98000"/>
              </a:lnSpc>
              <a:spcBef>
                <a:spcPts val="0"/>
              </a:spcBef>
              <a:buSzTx/>
              <a:buNone/>
              <a:defRPr b="1" sz="40000">
                <a:solidFill>
                  <a:srgbClr val="FFFFFF"/>
                </a:solidFill>
                <a:latin typeface="SRH Headline"/>
                <a:ea typeface="SRH Headline"/>
                <a:cs typeface="SRH Headline"/>
                <a:sym typeface="SRH Headline"/>
              </a:defRPr>
            </a:lvl3pPr>
            <a:lvl4pPr marL="0" indent="1371600" defTabSz="1828800">
              <a:lnSpc>
                <a:spcPct val="98000"/>
              </a:lnSpc>
              <a:spcBef>
                <a:spcPts val="0"/>
              </a:spcBef>
              <a:buSzTx/>
              <a:buNone/>
              <a:defRPr b="1" sz="40000">
                <a:solidFill>
                  <a:srgbClr val="FFFFFF"/>
                </a:solidFill>
                <a:latin typeface="SRH Headline"/>
                <a:ea typeface="SRH Headline"/>
                <a:cs typeface="SRH Headline"/>
                <a:sym typeface="SRH Headline"/>
              </a:defRPr>
            </a:lvl4pPr>
            <a:lvl5pPr marL="0" indent="1828800" defTabSz="1828800">
              <a:lnSpc>
                <a:spcPct val="98000"/>
              </a:lnSpc>
              <a:spcBef>
                <a:spcPts val="0"/>
              </a:spcBef>
              <a:buSzTx/>
              <a:buNone/>
              <a:defRPr b="1" sz="40000">
                <a:solidFill>
                  <a:srgbClr val="FFFFFF"/>
                </a:solidFill>
                <a:latin typeface="SRH Headline"/>
                <a:ea typeface="SRH Headline"/>
                <a:cs typeface="SRH Headline"/>
                <a:sym typeface="SRH Headline"/>
              </a:defRPr>
            </a:lvl5pPr>
          </a:lstStyle>
          <a:p>
            <a:pPr/>
            <a:r>
              <a:t>01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23217154" y="12866372"/>
            <a:ext cx="436490" cy="457201"/>
          </a:xfrm>
          <a:prstGeom prst="rect">
            <a:avLst/>
          </a:prstGeom>
        </p:spPr>
        <p:txBody>
          <a:bodyPr lIns="0" tIns="0" rIns="0" bIns="0" anchor="ctr"/>
          <a:lstStyle>
            <a:lvl1pPr algn="r" defTabSz="1828800">
              <a:defRPr b="1" sz="3000">
                <a:solidFill>
                  <a:srgbClr val="FFFFFF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63" name="Grafik 6" descr="Grafik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754715" y="717938"/>
            <a:ext cx="1901313" cy="1474158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Freihandform: Form 8"/>
          <p:cNvSpPr/>
          <p:nvPr/>
        </p:nvSpPr>
        <p:spPr>
          <a:xfrm>
            <a:off x="16424048" y="5604078"/>
            <a:ext cx="7978427" cy="8111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2724"/>
                </a:lnTo>
                <a:lnTo>
                  <a:pt x="20892" y="12841"/>
                </a:lnTo>
                <a:cubicBezTo>
                  <a:pt x="16208" y="13716"/>
                  <a:pt x="14338" y="16169"/>
                  <a:pt x="13695" y="20620"/>
                </a:cubicBezTo>
                <a:lnTo>
                  <a:pt x="13580" y="21600"/>
                </a:lnTo>
                <a:lnTo>
                  <a:pt x="0" y="21600"/>
                </a:lnTo>
                <a:lnTo>
                  <a:pt x="124" y="20179"/>
                </a:lnTo>
                <a:cubicBezTo>
                  <a:pt x="1574" y="8105"/>
                  <a:pt x="8178" y="676"/>
                  <a:pt x="21036" y="25"/>
                </a:cubicBezTo>
                <a:cubicBezTo>
                  <a:pt x="21155" y="17"/>
                  <a:pt x="21287" y="11"/>
                  <a:pt x="21430" y="5"/>
                </a:cubicBezTo>
                <a:close/>
              </a:path>
            </a:pathLst>
          </a:custGeom>
          <a:solidFill>
            <a:srgbClr val="EEEDEB">
              <a:alpha val="20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algn="l" defTabSz="1828800">
              <a:lnSpc>
                <a:spcPct val="100000"/>
              </a:lnSpc>
              <a:defRPr sz="3600">
                <a:solidFill>
                  <a:srgbClr val="575756"/>
                </a:solidFill>
                <a:latin typeface="SRH"/>
                <a:ea typeface="SRH"/>
                <a:cs typeface="SRH"/>
                <a:sym typeface="SRH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9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Subtitle"/>
          <p:cNvSpPr txBox="1"/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jpe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audio" Target="../media/media1.wav"/><Relationship Id="rId3" Type="http://schemas.microsoft.com/office/2007/relationships/media" Target="../media/media1.wav"/><Relationship Id="rId4" Type="http://schemas.openxmlformats.org/officeDocument/2006/relationships/image" Target="../media/image3.png"/><Relationship Id="rId5" Type="http://schemas.openxmlformats.org/officeDocument/2006/relationships/audio" Target="../media/media2.wav"/><Relationship Id="rId6" Type="http://schemas.microsoft.com/office/2007/relationships/media" Target="../media/media2.wav"/><Relationship Id="rId7" Type="http://schemas.openxmlformats.org/officeDocument/2006/relationships/audio" Target="../media/media3.wav"/><Relationship Id="rId8" Type="http://schemas.microsoft.com/office/2007/relationships/media" Target="../media/media3.wav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Under the guidance of -…"/>
          <p:cNvSpPr txBox="1"/>
          <p:nvPr>
            <p:ph type="body" idx="21"/>
          </p:nvPr>
        </p:nvSpPr>
        <p:spPr>
          <a:xfrm>
            <a:off x="1219200" y="7562933"/>
            <a:ext cx="21945599" cy="224475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Under the guidance of - </a:t>
            </a:r>
          </a:p>
          <a:p>
            <a:pPr/>
            <a:r>
              <a:t>Prof. Maximilian Schuhmacher</a:t>
            </a:r>
          </a:p>
          <a:p>
            <a:pPr/>
            <a:r>
              <a:t>Dr. Simon Ziegler</a:t>
            </a:r>
          </a:p>
        </p:txBody>
      </p:sp>
      <p:sp>
        <p:nvSpPr>
          <p:cNvPr id="174" name="Emotion Recognition from Audio Using Deep Learning"/>
          <p:cNvSpPr txBox="1"/>
          <p:nvPr>
            <p:ph type="ctrTitle"/>
          </p:nvPr>
        </p:nvSpPr>
        <p:spPr>
          <a:xfrm>
            <a:off x="1219200" y="4785063"/>
            <a:ext cx="21945600" cy="1759506"/>
          </a:xfrm>
          <a:prstGeom prst="rect">
            <a:avLst/>
          </a:prstGeom>
        </p:spPr>
        <p:txBody>
          <a:bodyPr/>
          <a:lstStyle>
            <a:lvl1pPr defTabSz="355600">
              <a:lnSpc>
                <a:spcPct val="100000"/>
              </a:lnSpc>
              <a:defRPr b="1" spc="0" sz="70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Emotion Recognition from Audio Using Deep Learning</a:t>
            </a:r>
          </a:p>
        </p:txBody>
      </p:sp>
      <p:sp>
        <p:nvSpPr>
          <p:cNvPr id="175" name="Logo flex."/>
          <p:cNvSpPr/>
          <p:nvPr/>
        </p:nvSpPr>
        <p:spPr>
          <a:xfrm>
            <a:off x="486550" y="528465"/>
            <a:ext cx="1594259" cy="13477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5" fill="norm" stroke="1" extrusionOk="0">
                <a:moveTo>
                  <a:pt x="14114" y="17624"/>
                </a:moveTo>
                <a:lnTo>
                  <a:pt x="16129" y="17624"/>
                </a:lnTo>
                <a:lnTo>
                  <a:pt x="16129" y="0"/>
                </a:lnTo>
                <a:lnTo>
                  <a:pt x="14114" y="0"/>
                </a:lnTo>
                <a:lnTo>
                  <a:pt x="14114" y="17624"/>
                </a:lnTo>
                <a:close/>
                <a:moveTo>
                  <a:pt x="18486" y="5791"/>
                </a:moveTo>
                <a:cubicBezTo>
                  <a:pt x="18107" y="5767"/>
                  <a:pt x="17635" y="5791"/>
                  <a:pt x="17164" y="5863"/>
                </a:cubicBezTo>
                <a:lnTo>
                  <a:pt x="17164" y="8274"/>
                </a:lnTo>
                <a:cubicBezTo>
                  <a:pt x="18938" y="8274"/>
                  <a:pt x="19585" y="8610"/>
                  <a:pt x="19585" y="10734"/>
                </a:cubicBezTo>
                <a:lnTo>
                  <a:pt x="19585" y="17624"/>
                </a:lnTo>
                <a:lnTo>
                  <a:pt x="21600" y="17624"/>
                </a:lnTo>
                <a:lnTo>
                  <a:pt x="21600" y="10412"/>
                </a:lnTo>
                <a:cubicBezTo>
                  <a:pt x="21600" y="7749"/>
                  <a:pt x="20426" y="5887"/>
                  <a:pt x="18486" y="5791"/>
                </a:cubicBezTo>
                <a:close/>
                <a:moveTo>
                  <a:pt x="4750" y="5875"/>
                </a:moveTo>
                <a:cubicBezTo>
                  <a:pt x="2606" y="6018"/>
                  <a:pt x="1654" y="7857"/>
                  <a:pt x="1654" y="10782"/>
                </a:cubicBezTo>
                <a:lnTo>
                  <a:pt x="1654" y="16681"/>
                </a:lnTo>
                <a:cubicBezTo>
                  <a:pt x="1654" y="18401"/>
                  <a:pt x="1386" y="19141"/>
                  <a:pt x="0" y="19177"/>
                </a:cubicBezTo>
                <a:lnTo>
                  <a:pt x="0" y="21564"/>
                </a:lnTo>
                <a:cubicBezTo>
                  <a:pt x="166" y="21600"/>
                  <a:pt x="434" y="21600"/>
                  <a:pt x="573" y="21588"/>
                </a:cubicBezTo>
                <a:cubicBezTo>
                  <a:pt x="2726" y="21421"/>
                  <a:pt x="3669" y="19570"/>
                  <a:pt x="3669" y="16681"/>
                </a:cubicBezTo>
                <a:lnTo>
                  <a:pt x="3669" y="10781"/>
                </a:lnTo>
                <a:cubicBezTo>
                  <a:pt x="3669" y="9050"/>
                  <a:pt x="3918" y="8321"/>
                  <a:pt x="5314" y="8286"/>
                </a:cubicBezTo>
                <a:lnTo>
                  <a:pt x="5314" y="5887"/>
                </a:lnTo>
                <a:cubicBezTo>
                  <a:pt x="5157" y="5863"/>
                  <a:pt x="4889" y="5863"/>
                  <a:pt x="4750" y="5875"/>
                </a:cubicBezTo>
                <a:close/>
                <a:moveTo>
                  <a:pt x="10933" y="5875"/>
                </a:moveTo>
                <a:cubicBezTo>
                  <a:pt x="8798" y="6018"/>
                  <a:pt x="7837" y="7869"/>
                  <a:pt x="7837" y="10782"/>
                </a:cubicBezTo>
                <a:lnTo>
                  <a:pt x="7837" y="17624"/>
                </a:lnTo>
                <a:lnTo>
                  <a:pt x="9851" y="17624"/>
                </a:lnTo>
                <a:lnTo>
                  <a:pt x="9851" y="10781"/>
                </a:lnTo>
                <a:cubicBezTo>
                  <a:pt x="9851" y="9062"/>
                  <a:pt x="10119" y="8321"/>
                  <a:pt x="11505" y="8286"/>
                </a:cubicBezTo>
                <a:lnTo>
                  <a:pt x="11505" y="5887"/>
                </a:lnTo>
                <a:cubicBezTo>
                  <a:pt x="11339" y="5863"/>
                  <a:pt x="11071" y="5863"/>
                  <a:pt x="10933" y="5875"/>
                </a:cubicBezTo>
                <a:close/>
              </a:path>
            </a:pathLst>
          </a:custGeom>
          <a:solidFill>
            <a:srgbClr val="DF4807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lnSpc>
                <a:spcPct val="100000"/>
              </a:lnSpc>
              <a:defRPr sz="1800">
                <a:solidFill>
                  <a:srgbClr val="575756"/>
                </a:solidFill>
                <a:latin typeface="SRH"/>
                <a:ea typeface="SRH"/>
                <a:cs typeface="SRH"/>
                <a:sym typeface="SRH"/>
              </a:defRPr>
            </a:pPr>
          </a:p>
        </p:txBody>
      </p:sp>
      <p:pic>
        <p:nvPicPr>
          <p:cNvPr id="176" name="ocean_sound_waves-1920x1080.jpg" descr="ocean_sound_waves-1920x1080.jpg"/>
          <p:cNvPicPr>
            <a:picLocks noChangeAspect="1"/>
          </p:cNvPicPr>
          <p:nvPr/>
        </p:nvPicPr>
        <p:blipFill>
          <a:blip r:embed="rId2">
            <a:alphaModFix amt="40058"/>
            <a:extLst/>
          </a:blip>
          <a:stretch>
            <a:fillRect/>
          </a:stretch>
        </p:blipFill>
        <p:spPr>
          <a:xfrm>
            <a:off x="0" y="0"/>
            <a:ext cx="24384001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ATA PREPROCESSING"/>
          <p:cNvSpPr txBox="1"/>
          <p:nvPr>
            <p:ph type="title"/>
          </p:nvPr>
        </p:nvSpPr>
        <p:spPr>
          <a:xfrm>
            <a:off x="3034337" y="621384"/>
            <a:ext cx="18315326" cy="1670187"/>
          </a:xfrm>
          <a:prstGeom prst="rect">
            <a:avLst/>
          </a:prstGeom>
        </p:spPr>
        <p:txBody>
          <a:bodyPr/>
          <a:lstStyle>
            <a:lvl1pPr algn="ctr" defTabSz="2438338">
              <a:lnSpc>
                <a:spcPct val="90000"/>
              </a:lnSpc>
              <a:spcBef>
                <a:spcPts val="2400"/>
              </a:spcBef>
              <a:defRPr b="0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 PREPROCESSING</a:t>
            </a:r>
          </a:p>
        </p:txBody>
      </p:sp>
      <p:sp>
        <p:nvSpPr>
          <p:cNvPr id="224" name="Loading and Parsing Audio Files:…"/>
          <p:cNvSpPr txBox="1"/>
          <p:nvPr>
            <p:ph type="body" idx="1"/>
          </p:nvPr>
        </p:nvSpPr>
        <p:spPr>
          <a:xfrm>
            <a:off x="1322374" y="2952442"/>
            <a:ext cx="19701327" cy="9625428"/>
          </a:xfrm>
          <a:prstGeom prst="rect">
            <a:avLst/>
          </a:prstGeom>
        </p:spPr>
        <p:txBody>
          <a:bodyPr/>
          <a:lstStyle/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Loading and Parsing Audio Files: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Utilised librosa and torchaudio for feature extraction.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Parsed filenames to extract metadata.</a:t>
            </a:r>
          </a:p>
          <a:p>
            <a:pPr marL="4964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2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Mel Spectrogram Transformation: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Explanation: Mel spectrograms represent the power spectrum of sound on a mel scale.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Usage: Mimic human ear perception; provide a visual representation for CNNs.</a:t>
            </a:r>
          </a:p>
          <a:p>
            <a:pPr algn="just" defTabSz="2438338">
              <a:lnSpc>
                <a:spcPct val="90000"/>
              </a:lnSpc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3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 Augmentation Techniques: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Time Shift: Introduces variability by shifting audio signals.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Adding Noise: Adds robustness by incorporating random noise.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8" name="Example-of-a-2D-Spectrogram-from-a-sample-of-audio-In-this-figure-the-x-axis-is-the.png"/>
          <p:cNvGrpSpPr/>
          <p:nvPr/>
        </p:nvGrpSpPr>
        <p:grpSpPr>
          <a:xfrm>
            <a:off x="14379201" y="3357249"/>
            <a:ext cx="8232427" cy="3418321"/>
            <a:chOff x="0" y="0"/>
            <a:chExt cx="8232426" cy="3418320"/>
          </a:xfrm>
        </p:grpSpPr>
        <p:pic>
          <p:nvPicPr>
            <p:cNvPr id="227" name="Example-of-a-2D-Spectrogram-from-a-sample-of-audio-In-this-figure-the-x-axis-is-the.png" descr="Example-of-a-2D-Spectrogram-from-a-sample-of-audio-In-this-figure-the-x-axis-is-th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0" y="88900"/>
              <a:ext cx="7978427" cy="308812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6" name="Example-of-a-2D-Spectrogram-from-a-sample-of-audio-In-this-figure-the-x-axis-is-the.png" descr="Example-of-a-2D-Spectrogram-from-a-sample-of-audio-In-this-figure-the-x-axis-is-th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232427" cy="341832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MODEL ARCHITECTURE"/>
          <p:cNvSpPr txBox="1"/>
          <p:nvPr>
            <p:ph type="title"/>
          </p:nvPr>
        </p:nvSpPr>
        <p:spPr>
          <a:xfrm>
            <a:off x="3034337" y="621384"/>
            <a:ext cx="18315326" cy="1670187"/>
          </a:xfrm>
          <a:prstGeom prst="rect">
            <a:avLst/>
          </a:prstGeom>
        </p:spPr>
        <p:txBody>
          <a:bodyPr/>
          <a:lstStyle>
            <a:lvl1pPr algn="ctr" defTabSz="2438338">
              <a:lnSpc>
                <a:spcPct val="90000"/>
              </a:lnSpc>
              <a:spcBef>
                <a:spcPts val="2400"/>
              </a:spcBef>
              <a:defRPr b="0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MODEL ARCHITECTURE</a:t>
            </a:r>
          </a:p>
        </p:txBody>
      </p:sp>
      <p:sp>
        <p:nvSpPr>
          <p:cNvPr id="231" name="Description of the CNN Model:…"/>
          <p:cNvSpPr txBox="1"/>
          <p:nvPr>
            <p:ph type="body" idx="1"/>
          </p:nvPr>
        </p:nvSpPr>
        <p:spPr>
          <a:xfrm>
            <a:off x="2426192" y="3133460"/>
            <a:ext cx="19531616" cy="9130782"/>
          </a:xfrm>
          <a:prstGeom prst="rect">
            <a:avLst/>
          </a:prstGeom>
        </p:spPr>
        <p:txBody>
          <a:bodyPr/>
          <a:lstStyle/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Description of the CNN Model: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Processes mel spectrograms for emotion classification.</a:t>
            </a:r>
          </a:p>
          <a:p>
            <a:pPr algn="just" defTabSz="2438338">
              <a:lnSpc>
                <a:spcPct val="90000"/>
              </a:lnSpc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2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Layers Used: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Convolutional Layers: Detect local patterns in spectrograms.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Pooling Layers: Reduce data dimensionality while retaining features.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Fully Connected Layers: Perform the final classification.</a:t>
            </a:r>
          </a:p>
          <a:p>
            <a:pPr algn="just" defTabSz="2438338">
              <a:lnSpc>
                <a:spcPct val="90000"/>
              </a:lnSpc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3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CNN Was Chosen: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Effective for Spatial Data: Captures spatial hierarchies.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Suitable for Spectrogram Analysis: Ideal for processing 2D spectrograms.</a:t>
            </a:r>
          </a:p>
        </p:txBody>
      </p:sp>
      <p:sp>
        <p:nvSpPr>
          <p:cNvPr id="232" name="Slide Number"/>
          <p:cNvSpPr txBox="1"/>
          <p:nvPr>
            <p:ph type="sldNum" sz="quarter" idx="2"/>
          </p:nvPr>
        </p:nvSpPr>
        <p:spPr>
          <a:xfrm>
            <a:off x="23237990" y="12866372"/>
            <a:ext cx="415654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35" name="1_ILD0O04u2ofXrqC8h34oOg.png" descr="1_ILD0O04u2ofXrqC8h34oO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8107" y="2686457"/>
            <a:ext cx="20627786" cy="8343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raining Process and Model Eval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lnSpc>
                <a:spcPct val="80000"/>
              </a:lnSpc>
              <a:defRPr spc="-96"/>
            </a:lvl1pPr>
          </a:lstStyle>
          <a:p>
            <a:pPr/>
            <a:r>
              <a:t>Training Process and Model Evaluation</a:t>
            </a:r>
          </a:p>
        </p:txBody>
      </p:sp>
      <p:sp>
        <p:nvSpPr>
          <p:cNvPr id="238" name="05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572768">
              <a:defRPr sz="34400"/>
            </a:lvl1pPr>
          </a:lstStyle>
          <a:p>
            <a:pPr/>
            <a:r>
              <a:t>05</a:t>
            </a:r>
          </a:p>
        </p:txBody>
      </p:sp>
      <p:sp>
        <p:nvSpPr>
          <p:cNvPr id="2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RAINING PROCESS"/>
          <p:cNvSpPr txBox="1"/>
          <p:nvPr>
            <p:ph type="title"/>
          </p:nvPr>
        </p:nvSpPr>
        <p:spPr>
          <a:xfrm>
            <a:off x="3034337" y="427652"/>
            <a:ext cx="18315326" cy="1670187"/>
          </a:xfrm>
          <a:prstGeom prst="rect">
            <a:avLst/>
          </a:prstGeom>
        </p:spPr>
        <p:txBody>
          <a:bodyPr/>
          <a:lstStyle>
            <a:lvl1pPr algn="ctr" defTabSz="2438338">
              <a:lnSpc>
                <a:spcPct val="90000"/>
              </a:lnSpc>
              <a:spcBef>
                <a:spcPts val="2400"/>
              </a:spcBef>
              <a:defRPr b="0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TRAINING PROCESS</a:t>
            </a:r>
          </a:p>
        </p:txBody>
      </p:sp>
      <p:sp>
        <p:nvSpPr>
          <p:cNvPr id="242" name="Training/Testing Split: 80:20 ratio to ensure a balanced evaluation.…"/>
          <p:cNvSpPr txBox="1"/>
          <p:nvPr>
            <p:ph type="body" idx="1"/>
          </p:nvPr>
        </p:nvSpPr>
        <p:spPr>
          <a:xfrm>
            <a:off x="2254528" y="3171383"/>
            <a:ext cx="19874944" cy="8905887"/>
          </a:xfrm>
          <a:prstGeom prst="rect">
            <a:avLst/>
          </a:prstGeom>
        </p:spPr>
        <p:txBody>
          <a:bodyPr/>
          <a:lstStyle/>
          <a:p>
            <a:pPr marL="877454" indent="-877454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Training/Testing Split: 80:20 ratio to ensure a balanced evaluation.</a:t>
            </a:r>
          </a:p>
          <a:p>
            <a:pPr marL="877454" indent="-877454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Batch Size and Number of Epochs: Batch size of 32 and 20 epochs for training.</a:t>
            </a:r>
          </a:p>
          <a:p>
            <a:pPr marL="877454" indent="-877454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Loss Function and Optimizer:</a:t>
            </a:r>
          </a:p>
          <a:p>
            <a:pPr lvl="1" marL="1042554" indent="-496454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Cross-Entropy Loss </a:t>
            </a:r>
          </a:p>
          <a:p>
            <a:pPr lvl="1" marL="1042554" indent="-496454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Adam Optimizer (Adaptive moment estimation) </a:t>
            </a:r>
          </a:p>
          <a:p>
            <a:pPr marL="877454" indent="-877454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Early Stopping Criteria: Stops training after 3 epochs without improvement to prevent overfitting.</a:t>
            </a:r>
          </a:p>
          <a:p>
            <a:pPr marL="877454" indent="-877454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of TensorBoard: Logs and visualises training metrics for monitoring progress.</a:t>
            </a:r>
          </a:p>
        </p:txBody>
      </p:sp>
      <p:sp>
        <p:nvSpPr>
          <p:cNvPr id="2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6" name="Screenshot 2024-07-17 at 10.35.05 PM.png" descr="Screenshot 2024-07-17 at 10.35.0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2236" y="2407566"/>
            <a:ext cx="19379528" cy="9422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ODEL EVALUATION"/>
          <p:cNvSpPr txBox="1"/>
          <p:nvPr>
            <p:ph type="title"/>
          </p:nvPr>
        </p:nvSpPr>
        <p:spPr>
          <a:xfrm>
            <a:off x="2848761" y="621384"/>
            <a:ext cx="18315327" cy="1670187"/>
          </a:xfrm>
          <a:prstGeom prst="rect">
            <a:avLst/>
          </a:prstGeom>
        </p:spPr>
        <p:txBody>
          <a:bodyPr/>
          <a:lstStyle>
            <a:lvl1pPr algn="ctr" defTabSz="2438338">
              <a:lnSpc>
                <a:spcPct val="90000"/>
              </a:lnSpc>
              <a:spcBef>
                <a:spcPts val="2400"/>
              </a:spcBef>
              <a:defRPr b="0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MODEL EVALUATION</a:t>
            </a:r>
          </a:p>
        </p:txBody>
      </p:sp>
      <p:sp>
        <p:nvSpPr>
          <p:cNvPr id="249" name="Evaluation Metrics: Primarily used accuracy to measure performance.…"/>
          <p:cNvSpPr txBox="1"/>
          <p:nvPr>
            <p:ph type="body" idx="1"/>
          </p:nvPr>
        </p:nvSpPr>
        <p:spPr>
          <a:xfrm>
            <a:off x="2848024" y="3391491"/>
            <a:ext cx="18316801" cy="8460001"/>
          </a:xfrm>
          <a:prstGeom prst="rect">
            <a:avLst/>
          </a:prstGeom>
        </p:spPr>
        <p:txBody>
          <a:bodyPr/>
          <a:lstStyle/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Evaluation Metrics: Primarily used accuracy to measure performance.</a:t>
            </a:r>
          </a:p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Training and Testing Accuracy: Monitored to assess generalisation.</a:t>
            </a:r>
          </a:p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Discussion on Model Performance: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Strengths: High accuracy for certain emotions, robustness due to data augmentation.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Areas for Improvement: Increase dataset size, improve feature extraction, address misclassifications.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53" name="0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572768">
              <a:defRPr sz="34400"/>
            </a:lvl1pPr>
          </a:lstStyle>
          <a:p>
            <a:pPr/>
            <a:r>
              <a:t>06</a:t>
            </a:r>
          </a:p>
        </p:txBody>
      </p: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Impact and Applications:…"/>
          <p:cNvSpPr txBox="1"/>
          <p:nvPr>
            <p:ph type="body" idx="1"/>
          </p:nvPr>
        </p:nvSpPr>
        <p:spPr>
          <a:xfrm>
            <a:off x="3033600" y="2423872"/>
            <a:ext cx="18316800" cy="8460001"/>
          </a:xfrm>
          <a:prstGeom prst="rect">
            <a:avLst/>
          </a:prstGeom>
        </p:spPr>
        <p:txBody>
          <a:bodyPr/>
          <a:lstStyle/>
          <a:p>
            <a:pPr marL="877454" indent="-877454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Impact and Applications:</a:t>
            </a:r>
          </a:p>
          <a:p>
            <a:pPr lvl="1" marL="1042554" indent="-496454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Customer Service</a:t>
            </a:r>
            <a:r>
              <a:t>: Enhanced user interactions.</a:t>
            </a:r>
          </a:p>
          <a:p>
            <a:pPr lvl="1" marL="1042554" indent="-496454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Healthcare</a:t>
            </a:r>
            <a:r>
              <a:t>: Assist in mental health monitoring.</a:t>
            </a:r>
          </a:p>
          <a:p>
            <a:pPr lvl="1" marL="1042554" indent="-496454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Entertainment</a:t>
            </a:r>
            <a:r>
              <a:t>: Emotionally aware virtual assistants and games.</a:t>
            </a:r>
          </a:p>
          <a:p>
            <a:pPr lvl="1" marL="1042554" indent="-496454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Education</a:t>
            </a:r>
            <a:r>
              <a:t>: Adaptive learning environments.</a:t>
            </a:r>
          </a:p>
          <a:p>
            <a:pPr marL="877454" indent="-877454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877454" indent="-877454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3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Final Thoughts:</a:t>
            </a:r>
          </a:p>
          <a:p>
            <a:pPr lvl="1" marL="1042554" indent="-496454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Deep learning's potential in emotion understanding.</a:t>
            </a:r>
          </a:p>
          <a:p>
            <a:pPr lvl="1" marL="1042554" indent="-496454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Future systems can be more empathetic and intelligent.</a:t>
            </a:r>
          </a:p>
        </p:txBody>
      </p:sp>
      <p:sp>
        <p:nvSpPr>
          <p:cNvPr id="2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hank you !"/>
          <p:cNvSpPr txBox="1"/>
          <p:nvPr>
            <p:ph type="title"/>
          </p:nvPr>
        </p:nvSpPr>
        <p:spPr>
          <a:xfrm>
            <a:off x="8334541" y="5451961"/>
            <a:ext cx="7714918" cy="2812078"/>
          </a:xfrm>
          <a:prstGeom prst="rect">
            <a:avLst/>
          </a:prstGeom>
        </p:spPr>
        <p:txBody>
          <a:bodyPr/>
          <a:lstStyle/>
          <a:p>
            <a:pPr/>
            <a:r>
              <a:t>Thank you !</a:t>
            </a:r>
          </a:p>
        </p:txBody>
      </p:sp>
      <p:sp>
        <p:nvSpPr>
          <p:cNvPr id="2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ußzeilenplatzhalter 4"/>
          <p:cNvSpPr txBox="1"/>
          <p:nvPr/>
        </p:nvSpPr>
        <p:spPr>
          <a:xfrm>
            <a:off x="2639684" y="12938125"/>
            <a:ext cx="129913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6D7373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SRH Hochschule Heidelberg – Title</a:t>
            </a:r>
          </a:p>
        </p:txBody>
      </p:sp>
      <p:sp>
        <p:nvSpPr>
          <p:cNvPr id="179" name="Inhaltsplatzhalter 2"/>
          <p:cNvSpPr txBox="1"/>
          <p:nvPr>
            <p:ph type="body" sz="quarter" idx="1"/>
          </p:nvPr>
        </p:nvSpPr>
        <p:spPr>
          <a:xfrm>
            <a:off x="8255367" y="3285847"/>
            <a:ext cx="7873265" cy="3688848"/>
          </a:xfrm>
          <a:prstGeom prst="rect">
            <a:avLst/>
          </a:prstGeom>
        </p:spPr>
        <p:txBody>
          <a:bodyPr/>
          <a:lstStyle/>
          <a:p>
            <a:pPr marL="987136" indent="-987136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Gagan Gowda(11038582)</a:t>
            </a:r>
          </a:p>
          <a:p>
            <a:pPr marL="987136" indent="-987136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Revisha Vas(11038663)</a:t>
            </a:r>
          </a:p>
          <a:p>
            <a:pPr marL="987136" indent="-987136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Yamini Hari (11038083) </a:t>
            </a:r>
          </a:p>
        </p:txBody>
      </p:sp>
      <p:sp>
        <p:nvSpPr>
          <p:cNvPr id="180" name="Datumsplatzhalter 3"/>
          <p:cNvSpPr txBox="1"/>
          <p:nvPr/>
        </p:nvSpPr>
        <p:spPr>
          <a:xfrm>
            <a:off x="735290" y="12938125"/>
            <a:ext cx="17491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6D7373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20.12.23</a:t>
            </a:r>
          </a:p>
        </p:txBody>
      </p:sp>
      <p:sp>
        <p:nvSpPr>
          <p:cNvPr id="181" name="Foliennummernplatzhalter 5"/>
          <p:cNvSpPr txBox="1"/>
          <p:nvPr>
            <p:ph type="sldNum" sz="quarter" idx="2"/>
          </p:nvPr>
        </p:nvSpPr>
        <p:spPr>
          <a:xfrm>
            <a:off x="23429048" y="12866372"/>
            <a:ext cx="22459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2" name="team-3-gr4jf2-removebg-preview.png" descr="team-3-gr4jf2-removebg-pre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24950" y="6828645"/>
            <a:ext cx="6134100" cy="6565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MEET THE TEAM !"/>
          <p:cNvSpPr txBox="1"/>
          <p:nvPr/>
        </p:nvSpPr>
        <p:spPr>
          <a:xfrm>
            <a:off x="9698161" y="1087616"/>
            <a:ext cx="4987678" cy="73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spcBef>
                <a:spcPts val="2400"/>
              </a:spcBef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MEET THE TEAM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ußzeilenplatzhalter 4"/>
          <p:cNvSpPr txBox="1"/>
          <p:nvPr/>
        </p:nvSpPr>
        <p:spPr>
          <a:xfrm>
            <a:off x="2639684" y="12938125"/>
            <a:ext cx="129913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FFFFFF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SRH Hochschule Heidelberg – title</a:t>
            </a:r>
          </a:p>
        </p:txBody>
      </p:sp>
      <p:sp>
        <p:nvSpPr>
          <p:cNvPr id="186" name="Titel 1"/>
          <p:cNvSpPr txBox="1"/>
          <p:nvPr>
            <p:ph type="title"/>
          </p:nvPr>
        </p:nvSpPr>
        <p:spPr>
          <a:xfrm>
            <a:off x="719999" y="4382361"/>
            <a:ext cx="19793618" cy="2812077"/>
          </a:xfrm>
          <a:prstGeom prst="rect">
            <a:avLst/>
          </a:prstGeom>
        </p:spPr>
        <p:txBody>
          <a:bodyPr/>
          <a:lstStyle/>
          <a:p>
            <a:pPr/>
            <a:r>
              <a:t>Overview of our project</a:t>
            </a:r>
          </a:p>
        </p:txBody>
      </p:sp>
      <p:sp>
        <p:nvSpPr>
          <p:cNvPr id="187" name="Textplatzhalter 2"/>
          <p:cNvSpPr txBox="1"/>
          <p:nvPr>
            <p:ph type="body" sz="quarter" idx="1"/>
          </p:nvPr>
        </p:nvSpPr>
        <p:spPr>
          <a:xfrm>
            <a:off x="719999" y="7194438"/>
            <a:ext cx="8510266" cy="5245213"/>
          </a:xfrm>
          <a:prstGeom prst="rect">
            <a:avLst/>
          </a:prstGeom>
        </p:spPr>
        <p:txBody>
          <a:bodyPr/>
          <a:lstStyle>
            <a:lvl1pPr defTabSz="1572768">
              <a:defRPr sz="34400"/>
            </a:lvl1pPr>
          </a:lstStyle>
          <a:p>
            <a:pPr/>
            <a:r>
              <a:t>01</a:t>
            </a:r>
          </a:p>
        </p:txBody>
      </p:sp>
      <p:sp>
        <p:nvSpPr>
          <p:cNvPr id="188" name="Datumsplatzhalter 3"/>
          <p:cNvSpPr txBox="1"/>
          <p:nvPr/>
        </p:nvSpPr>
        <p:spPr>
          <a:xfrm>
            <a:off x="735290" y="12938125"/>
            <a:ext cx="17491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FFFFFF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20.12.23</a:t>
            </a:r>
          </a:p>
        </p:txBody>
      </p:sp>
      <p:sp>
        <p:nvSpPr>
          <p:cNvPr id="189" name="Foliennummernplatzhalter 5"/>
          <p:cNvSpPr txBox="1"/>
          <p:nvPr>
            <p:ph type="sldNum" sz="quarter" idx="2"/>
          </p:nvPr>
        </p:nvSpPr>
        <p:spPr>
          <a:xfrm>
            <a:off x="23429048" y="12866372"/>
            <a:ext cx="22459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ußzeilenplatzhalter 4"/>
          <p:cNvSpPr txBox="1"/>
          <p:nvPr/>
        </p:nvSpPr>
        <p:spPr>
          <a:xfrm>
            <a:off x="2639684" y="12938125"/>
            <a:ext cx="129913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6D7373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SRH Hochschule Heidelberg – Scientific Research, Writing and Presentation</a:t>
            </a:r>
          </a:p>
        </p:txBody>
      </p:sp>
      <p:sp>
        <p:nvSpPr>
          <p:cNvPr id="192" name="Inhaltsplatzhalter 2"/>
          <p:cNvSpPr txBox="1"/>
          <p:nvPr>
            <p:ph type="body" idx="1"/>
          </p:nvPr>
        </p:nvSpPr>
        <p:spPr>
          <a:xfrm>
            <a:off x="1891751" y="2176391"/>
            <a:ext cx="20600498" cy="10062149"/>
          </a:xfrm>
          <a:prstGeom prst="rect">
            <a:avLst/>
          </a:prstGeom>
        </p:spPr>
        <p:txBody>
          <a:bodyPr/>
          <a:lstStyle/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 a deep learning model to recognise emotions from audio recordings.</a:t>
            </a:r>
          </a:p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Human-Computer Interaction: 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Enhances the ability of machines to understand and respond to human emotions, making interactions more natural and effective.</a:t>
            </a:r>
          </a:p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Mental Health: 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Assists in monitoring and diagnosing mental health conditions by detecting emotional caused from speech patterns.</a:t>
            </a:r>
          </a:p>
          <a:p>
            <a:pPr marL="877454" indent="-877454" algn="just" defTabSz="2438338">
              <a:lnSpc>
                <a:spcPct val="90000"/>
              </a:lnSpc>
              <a:buClr>
                <a:srgbClr val="000000"/>
              </a:buClr>
              <a:buSzPct val="100000"/>
              <a:buAutoNum type="arabicPeriod" startAt="1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Personalisation: </a:t>
            </a:r>
          </a:p>
          <a:p>
            <a:pPr lvl="1" marL="10425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Enables personalised experiences in applications such as virtual assistants, which can adapt responses based on the user's emotional state.</a:t>
            </a:r>
          </a:p>
        </p:txBody>
      </p:sp>
      <p:sp>
        <p:nvSpPr>
          <p:cNvPr id="193" name="Datumsplatzhalter 3"/>
          <p:cNvSpPr txBox="1"/>
          <p:nvPr/>
        </p:nvSpPr>
        <p:spPr>
          <a:xfrm>
            <a:off x="735290" y="12938125"/>
            <a:ext cx="17491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6D7373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20.12.23</a:t>
            </a:r>
          </a:p>
        </p:txBody>
      </p:sp>
      <p:sp>
        <p:nvSpPr>
          <p:cNvPr id="194" name="Foliennummernplatzhalter 5"/>
          <p:cNvSpPr txBox="1"/>
          <p:nvPr>
            <p:ph type="sldNum" sz="quarter" idx="2"/>
          </p:nvPr>
        </p:nvSpPr>
        <p:spPr>
          <a:xfrm>
            <a:off x="23429048" y="12866372"/>
            <a:ext cx="22459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ußzeilenplatzhalter 4"/>
          <p:cNvSpPr txBox="1"/>
          <p:nvPr/>
        </p:nvSpPr>
        <p:spPr>
          <a:xfrm>
            <a:off x="2639684" y="12938125"/>
            <a:ext cx="129913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FFFFFF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SRH Hochschule Heidelberg – title</a:t>
            </a:r>
          </a:p>
        </p:txBody>
      </p:sp>
      <p:sp>
        <p:nvSpPr>
          <p:cNvPr id="197" name="Titel 1"/>
          <p:cNvSpPr txBox="1"/>
          <p:nvPr>
            <p:ph type="title"/>
          </p:nvPr>
        </p:nvSpPr>
        <p:spPr>
          <a:xfrm>
            <a:off x="719999" y="4382361"/>
            <a:ext cx="19793618" cy="2812077"/>
          </a:xfrm>
          <a:prstGeom prst="rect">
            <a:avLst/>
          </a:prstGeom>
        </p:spPr>
        <p:txBody>
          <a:bodyPr/>
          <a:lstStyle/>
          <a:p>
            <a:pPr/>
            <a:r>
              <a:t>Which dataset are we using?</a:t>
            </a:r>
          </a:p>
        </p:txBody>
      </p:sp>
      <p:sp>
        <p:nvSpPr>
          <p:cNvPr id="198" name="Textplatzhalter 2"/>
          <p:cNvSpPr txBox="1"/>
          <p:nvPr>
            <p:ph type="body" sz="quarter" idx="1"/>
          </p:nvPr>
        </p:nvSpPr>
        <p:spPr>
          <a:xfrm>
            <a:off x="719999" y="7194438"/>
            <a:ext cx="8510266" cy="5245213"/>
          </a:xfrm>
          <a:prstGeom prst="rect">
            <a:avLst/>
          </a:prstGeom>
        </p:spPr>
        <p:txBody>
          <a:bodyPr/>
          <a:lstStyle>
            <a:lvl1pPr defTabSz="1572768">
              <a:defRPr sz="34400"/>
            </a:lvl1pPr>
          </a:lstStyle>
          <a:p>
            <a:pPr/>
            <a:r>
              <a:t>02</a:t>
            </a:r>
          </a:p>
        </p:txBody>
      </p:sp>
      <p:sp>
        <p:nvSpPr>
          <p:cNvPr id="199" name="Datumsplatzhalter 3"/>
          <p:cNvSpPr txBox="1"/>
          <p:nvPr/>
        </p:nvSpPr>
        <p:spPr>
          <a:xfrm>
            <a:off x="735290" y="12938125"/>
            <a:ext cx="17491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FFFFFF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20.12.23</a:t>
            </a:r>
          </a:p>
        </p:txBody>
      </p:sp>
      <p:sp>
        <p:nvSpPr>
          <p:cNvPr id="200" name="Foliennummernplatzhalter 5"/>
          <p:cNvSpPr txBox="1"/>
          <p:nvPr>
            <p:ph type="sldNum" sz="quarter" idx="2"/>
          </p:nvPr>
        </p:nvSpPr>
        <p:spPr>
          <a:xfrm>
            <a:off x="23429048" y="12866372"/>
            <a:ext cx="22459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ußzeilenplatzhalter 4"/>
          <p:cNvSpPr txBox="1"/>
          <p:nvPr/>
        </p:nvSpPr>
        <p:spPr>
          <a:xfrm>
            <a:off x="2639684" y="12938125"/>
            <a:ext cx="129913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6D7373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SRH Hochschule Heidelberg – Scientific Research, Writing and Presentation</a:t>
            </a:r>
          </a:p>
        </p:txBody>
      </p:sp>
      <p:sp>
        <p:nvSpPr>
          <p:cNvPr id="203" name="Inhaltsplatzhalter 2"/>
          <p:cNvSpPr txBox="1"/>
          <p:nvPr>
            <p:ph type="body" idx="1"/>
          </p:nvPr>
        </p:nvSpPr>
        <p:spPr>
          <a:xfrm>
            <a:off x="1891751" y="3096889"/>
            <a:ext cx="20600498" cy="8012762"/>
          </a:xfrm>
          <a:prstGeom prst="rect">
            <a:avLst/>
          </a:prstGeom>
        </p:spPr>
        <p:txBody>
          <a:bodyPr/>
          <a:lstStyle/>
          <a:p>
            <a:pPr marL="4964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RAVDESS (Ryerson Audio-Visual Database of Emotional Speech and Song) dataset is a validated multimodal database.</a:t>
            </a:r>
          </a:p>
          <a:p>
            <a:pPr marL="4964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Full dataset of speech and song, audio and video (24.8 GB).</a:t>
            </a:r>
          </a:p>
          <a:p>
            <a:pPr marL="4964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Contains 1440 audio files: 60 trials per actor × 24 actors.</a:t>
            </a:r>
          </a:p>
          <a:p>
            <a:pPr marL="4964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24 professional actors (12 female, 12 male), vocalising two statements in a neutral North American accent.</a:t>
            </a:r>
          </a:p>
          <a:p>
            <a:pPr marL="4964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Emotions: neutral, calm, happy, sad, angry, fearful, surprise, and disgust.</a:t>
            </a:r>
          </a:p>
          <a:p>
            <a:pPr marL="4964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Each emotion is produced at two levels of intensity (normal, strong), except for the neutral emotion.</a:t>
            </a:r>
          </a:p>
        </p:txBody>
      </p:sp>
      <p:sp>
        <p:nvSpPr>
          <p:cNvPr id="204" name="Datumsplatzhalter 3"/>
          <p:cNvSpPr txBox="1"/>
          <p:nvPr/>
        </p:nvSpPr>
        <p:spPr>
          <a:xfrm>
            <a:off x="735290" y="12938125"/>
            <a:ext cx="174911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1828800">
              <a:lnSpc>
                <a:spcPct val="100000"/>
              </a:lnSpc>
              <a:defRPr b="1" sz="1800">
                <a:solidFill>
                  <a:srgbClr val="6D7373"/>
                </a:solidFill>
                <a:latin typeface="SRH Text"/>
                <a:ea typeface="SRH Text"/>
                <a:cs typeface="SRH Text"/>
                <a:sym typeface="SRH Text"/>
              </a:defRPr>
            </a:lvl1pPr>
          </a:lstStyle>
          <a:p>
            <a:pPr/>
            <a:r>
              <a:t>20.12.23</a:t>
            </a:r>
          </a:p>
        </p:txBody>
      </p:sp>
      <p:sp>
        <p:nvSpPr>
          <p:cNvPr id="205" name="Foliennummernplatzhalter 5"/>
          <p:cNvSpPr txBox="1"/>
          <p:nvPr>
            <p:ph type="sldNum" sz="quarter" idx="2"/>
          </p:nvPr>
        </p:nvSpPr>
        <p:spPr>
          <a:xfrm>
            <a:off x="23429048" y="12866372"/>
            <a:ext cx="22459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RAVDESS DATASET"/>
          <p:cNvSpPr txBox="1"/>
          <p:nvPr/>
        </p:nvSpPr>
        <p:spPr>
          <a:xfrm>
            <a:off x="9551100" y="1087616"/>
            <a:ext cx="5281800" cy="737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just" defTabSz="2438338">
              <a:spcBef>
                <a:spcPts val="2400"/>
              </a:spcBef>
              <a:defRPr sz="45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RAVDESS DATASET</a:t>
            </a:r>
          </a:p>
        </p:txBody>
      </p:sp>
      <p:pic>
        <p:nvPicPr>
          <p:cNvPr id="207" name="03-01-05-02-01-01-02.wav" descr="03-01-05-02-01-01-02.wav"/>
          <p:cNvPicPr>
            <a:picLocks noChangeAspect="0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6373044" y="10069450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03-01-04-02-01-02-02.wav" descr="03-01-04-02-01-02-02.wav"/>
          <p:cNvPicPr>
            <a:picLocks noChangeAspect="0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1215823" y="10066940"/>
            <a:ext cx="571501" cy="571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03-01-03-01-01-01-02.wav" descr="03-01-03-01-01-01-02.wav"/>
          <p:cNvPicPr>
            <a:picLocks noChangeAspect="0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6157874" y="10070889"/>
            <a:ext cx="571501" cy="571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03" fill="hold"/>
                                        <p:tgtEl>
                                          <p:spTgt spid="2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1" grp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770" fill="hold"/>
                                        <p:tgtEl>
                                          <p:spTgt spid="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mediacall" nodeType="clickEffect" presetSubtype="0" presetID="1" grpId="3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603" fill="hold"/>
                                        <p:tgtEl>
                                          <p:spTgt spid="2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audio isNarration="0">
              <p:cMediaNode mute="0" showWhenStopped="0" numSld="1" vol="100000">
                <p:cTn id="15" fill="hold" display="0">
                  <p:stCondLst>
                    <p:cond delay="indefinite"/>
                  </p:stCondLst>
                </p:cTn>
                <p:tgtEl>
                  <p:spTgt spid="207"/>
                </p:tgtEl>
              </p:cMediaNode>
            </p:audio>
            <p:audio isNarration="0">
              <p:cMediaNode mute="0" showWhenStopped="0" numSld="1" vol="100000">
                <p:cTn id="16" fill="hold" display="0">
                  <p:stCondLst>
                    <p:cond delay="indefinite"/>
                  </p:stCondLst>
                </p:cTn>
                <p:tgtEl>
                  <p:spTgt spid="208"/>
                </p:tgtEl>
              </p:cMediaNode>
            </p:audio>
            <p:audio isNarration="0">
              <p:cMediaNode mute="0" showWhenStopped="0" numSld="1" vol="100000">
                <p:cTn id="17" fill="hold" display="0">
                  <p:stCondLst>
                    <p:cond delay="indefinite"/>
                  </p:stCondLst>
                </p:cTn>
                <p:tgtEl>
                  <p:spTgt spid="20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chnology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438400">
              <a:lnSpc>
                <a:spcPct val="80000"/>
              </a:lnSpc>
              <a:defRPr spc="-96"/>
            </a:lvl1pPr>
          </a:lstStyle>
          <a:p>
            <a:pPr/>
            <a:r>
              <a:t>Technology Stack</a:t>
            </a:r>
          </a:p>
        </p:txBody>
      </p:sp>
      <p:sp>
        <p:nvSpPr>
          <p:cNvPr id="212" name="0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572768">
              <a:defRPr sz="34400"/>
            </a:lvl1pPr>
          </a:lstStyle>
          <a:p>
            <a:pPr/>
            <a:r>
              <a:t>03</a:t>
            </a:r>
          </a:p>
        </p:txBody>
      </p:sp>
      <p:sp>
        <p:nvSpPr>
          <p:cNvPr id="213" name="Slide Number"/>
          <p:cNvSpPr txBox="1"/>
          <p:nvPr>
            <p:ph type="sldNum" sz="quarter" idx="2"/>
          </p:nvPr>
        </p:nvSpPr>
        <p:spPr>
          <a:xfrm>
            <a:off x="23429048" y="12866372"/>
            <a:ext cx="22459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LIBRARIES USED -"/>
          <p:cNvSpPr txBox="1"/>
          <p:nvPr>
            <p:ph type="title"/>
          </p:nvPr>
        </p:nvSpPr>
        <p:spPr>
          <a:xfrm>
            <a:off x="9381817" y="621384"/>
            <a:ext cx="5620366" cy="1670187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spcBef>
                <a:spcPts val="2400"/>
              </a:spcBef>
              <a:defRPr b="0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LIBRARIES USED -</a:t>
            </a:r>
          </a:p>
        </p:txBody>
      </p:sp>
      <p:sp>
        <p:nvSpPr>
          <p:cNvPr id="216" name="librosa for audio processing…"/>
          <p:cNvSpPr txBox="1"/>
          <p:nvPr>
            <p:ph type="body" idx="1"/>
          </p:nvPr>
        </p:nvSpPr>
        <p:spPr>
          <a:xfrm>
            <a:off x="3033600" y="4164579"/>
            <a:ext cx="18316800" cy="7396628"/>
          </a:xfrm>
          <a:prstGeom prst="rect">
            <a:avLst/>
          </a:prstGeom>
        </p:spPr>
        <p:txBody>
          <a:bodyPr/>
          <a:lstStyle/>
          <a:p>
            <a:pPr lvl="2" marL="15886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librosa</a:t>
            </a:r>
            <a:r>
              <a:t> for audio processing</a:t>
            </a:r>
          </a:p>
          <a:p>
            <a:pPr lvl="2" marL="15886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torch</a:t>
            </a:r>
            <a:r>
              <a:t> and </a:t>
            </a:r>
            <a:r>
              <a:rPr b="1"/>
              <a:t>torchaudio</a:t>
            </a:r>
            <a:r>
              <a:t> for deep learning</a:t>
            </a:r>
          </a:p>
          <a:p>
            <a:pPr lvl="2" marL="15886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matplotlib</a:t>
            </a:r>
            <a:r>
              <a:t> for plotting</a:t>
            </a:r>
          </a:p>
          <a:p>
            <a:pPr lvl="2" marL="15886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numpy</a:t>
            </a:r>
            <a:r>
              <a:t> for numerical operations</a:t>
            </a:r>
          </a:p>
          <a:p>
            <a:pPr lvl="2" marL="15886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tqdm</a:t>
            </a:r>
            <a:r>
              <a:t> for progress bars</a:t>
            </a:r>
          </a:p>
          <a:p>
            <a:pPr lvl="2" marL="1588654" indent="-496454" algn="just" defTabSz="2438338">
              <a:lnSpc>
                <a:spcPct val="90000"/>
              </a:lnSpc>
              <a:buSzPct val="150000"/>
              <a:buChar char="•"/>
              <a:defRPr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Tensorboard</a:t>
            </a:r>
            <a:r>
              <a:t> for logging and visualisation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23429048" y="12866372"/>
            <a:ext cx="22459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ata Preprocessing and Model Architecture"/>
          <p:cNvSpPr txBox="1"/>
          <p:nvPr>
            <p:ph type="title"/>
          </p:nvPr>
        </p:nvSpPr>
        <p:spPr>
          <a:xfrm>
            <a:off x="719999" y="4382361"/>
            <a:ext cx="19745993" cy="2812077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80000"/>
              </a:lnSpc>
              <a:defRPr spc="-96"/>
            </a:lvl1pPr>
          </a:lstStyle>
          <a:p>
            <a:pPr/>
            <a:r>
              <a:t>Data Preprocessing and Model Architecture</a:t>
            </a:r>
          </a:p>
        </p:txBody>
      </p:sp>
      <p:sp>
        <p:nvSpPr>
          <p:cNvPr id="220" name="0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1572768">
              <a:defRPr sz="34400"/>
            </a:lvl1pPr>
          </a:lstStyle>
          <a:p>
            <a:pPr/>
            <a:r>
              <a:t>04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xfrm>
            <a:off x="23429048" y="12866372"/>
            <a:ext cx="224596" cy="457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