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ousine"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5D8C2E-C2AB-48B5-8AC4-EEFD2278CEC1}">
  <a:tblStyle styleId="{E45D8C2E-C2AB-48B5-8AC4-EEFD2278CE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955bc98479_0_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955bc9847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9bed1615e3_1_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9bed1615e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9bed1615e3_1_7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9bed1615e3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bcf8a1b89b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bcf8a1b89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cf8a1b89b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cf8a1b89b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ed75ccf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955bc9847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955bc9847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955bc98479_0_7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955bc9847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rgbClr val="FFFFFF"/>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rgbClr val="FFFFFF"/>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rtl="0">
              <a:spcBef>
                <a:spcPts val="0"/>
              </a:spcBef>
              <a:spcAft>
                <a:spcPts val="0"/>
              </a:spcAft>
              <a:buSzPts val="2400"/>
              <a:buChar char="■"/>
              <a:defRPr sz="2400" b="1"/>
            </a:lvl9pPr>
          </a:lstStyle>
          <a:p>
            <a:endParaRP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rgbClr val="FFFFFF"/>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rgbClr val="FFFFFF"/>
              </a:solidFill>
              <a:prstDash val="solid"/>
              <a:round/>
              <a:headEnd type="triangle" w="sm" len="sm"/>
              <a:tailEnd type="triangle" w="sm" len="sm"/>
            </a:ln>
          </p:spPr>
        </p:cxnSp>
        <p:sp>
          <p:nvSpPr>
            <p:cNvPr id="34" name="Google Shape;34;p4"/>
            <p:cNvSpPr/>
            <p:nvPr/>
          </p:nvSpPr>
          <p:spPr>
            <a:xfrm>
              <a:off x="4222975" y="1683233"/>
              <a:ext cx="698050" cy="549925"/>
            </a:xfrm>
            <a:prstGeom prst="rect">
              <a:avLst/>
            </a:prstGeom>
          </p:spPr>
          <p:txBody>
            <a:bodyPr>
              <a:prstTxWarp prst="textPlain">
                <a:avLst/>
              </a:prstTxWarp>
            </a:bodyPr>
            <a:lstStyle/>
            <a:p>
              <a:pPr lvl="0" algn="ctr"/>
              <a:r>
                <a:rPr b="1" i="0">
                  <a:ln w="19050" cap="flat" cmpd="sng">
                    <a:solidFill>
                      <a:srgbClr val="FFFFFF"/>
                    </a:solidFill>
                    <a:prstDash val="solid"/>
                    <a:round/>
                    <a:headEnd type="none" w="sm" len="sm"/>
                    <a:tailEnd type="none" w="sm" len="sm"/>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rgbClr val="FFFFFF"/>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rgbClr val="FFFFFF"/>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9" name="Google Shape;49;p7"/>
          <p:cNvSpPr txBox="1">
            <a:spLocks noGrp="1"/>
          </p:cNvSpPr>
          <p:nvPr>
            <p:ph type="body" idx="1"/>
          </p:nvPr>
        </p:nvSpPr>
        <p:spPr>
          <a:xfrm>
            <a:off x="457200"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0" name="Google Shape;50;p7"/>
          <p:cNvSpPr txBox="1">
            <a:spLocks noGrp="1"/>
          </p:cNvSpPr>
          <p:nvPr>
            <p:ph type="body" idx="2"/>
          </p:nvPr>
        </p:nvSpPr>
        <p:spPr>
          <a:xfrm>
            <a:off x="3223964"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3"/>
          </p:nvPr>
        </p:nvSpPr>
        <p:spPr>
          <a:xfrm>
            <a:off x="5990727" y="1234143"/>
            <a:ext cx="2631900" cy="33483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5" name="Google Shape;55;p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58" name="Google Shape;58;p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rt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rt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rt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rt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rt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rt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rt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rt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rtl="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rtl="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rtl="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rtl="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rtl="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rtl="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rtl="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rtl="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rtl="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rtl="0">
              <a:buNone/>
              <a:defRPr sz="1000">
                <a:solidFill>
                  <a:schemeClr val="lt1"/>
                </a:solidFill>
                <a:latin typeface="Cousine"/>
                <a:ea typeface="Cousine"/>
                <a:cs typeface="Cousine"/>
                <a:sym typeface="Cousine"/>
              </a:defRPr>
            </a:lvl1pPr>
            <a:lvl2pPr lvl="1" algn="r" rtl="0">
              <a:buNone/>
              <a:defRPr sz="1000">
                <a:solidFill>
                  <a:schemeClr val="lt1"/>
                </a:solidFill>
                <a:latin typeface="Cousine"/>
                <a:ea typeface="Cousine"/>
                <a:cs typeface="Cousine"/>
                <a:sym typeface="Cousine"/>
              </a:defRPr>
            </a:lvl2pPr>
            <a:lvl3pPr lvl="2" algn="r" rtl="0">
              <a:buNone/>
              <a:defRPr sz="1000">
                <a:solidFill>
                  <a:schemeClr val="lt1"/>
                </a:solidFill>
                <a:latin typeface="Cousine"/>
                <a:ea typeface="Cousine"/>
                <a:cs typeface="Cousine"/>
                <a:sym typeface="Cousine"/>
              </a:defRPr>
            </a:lvl3pPr>
            <a:lvl4pPr lvl="3" algn="r" rtl="0">
              <a:buNone/>
              <a:defRPr sz="1000">
                <a:solidFill>
                  <a:schemeClr val="lt1"/>
                </a:solidFill>
                <a:latin typeface="Cousine"/>
                <a:ea typeface="Cousine"/>
                <a:cs typeface="Cousine"/>
                <a:sym typeface="Cousine"/>
              </a:defRPr>
            </a:lvl4pPr>
            <a:lvl5pPr lvl="4" algn="r" rtl="0">
              <a:buNone/>
              <a:defRPr sz="1000">
                <a:solidFill>
                  <a:schemeClr val="lt1"/>
                </a:solidFill>
                <a:latin typeface="Cousine"/>
                <a:ea typeface="Cousine"/>
                <a:cs typeface="Cousine"/>
                <a:sym typeface="Cousine"/>
              </a:defRPr>
            </a:lvl5pPr>
            <a:lvl6pPr lvl="5" algn="r" rtl="0">
              <a:buNone/>
              <a:defRPr sz="1000">
                <a:solidFill>
                  <a:schemeClr val="lt1"/>
                </a:solidFill>
                <a:latin typeface="Cousine"/>
                <a:ea typeface="Cousine"/>
                <a:cs typeface="Cousine"/>
                <a:sym typeface="Cousine"/>
              </a:defRPr>
            </a:lvl6pPr>
            <a:lvl7pPr lvl="6" algn="r" rtl="0">
              <a:buNone/>
              <a:defRPr sz="1000">
                <a:solidFill>
                  <a:schemeClr val="lt1"/>
                </a:solidFill>
                <a:latin typeface="Cousine"/>
                <a:ea typeface="Cousine"/>
                <a:cs typeface="Cousine"/>
                <a:sym typeface="Cousine"/>
              </a:defRPr>
            </a:lvl7pPr>
            <a:lvl8pPr lvl="7" algn="r" rtl="0">
              <a:buNone/>
              <a:defRPr sz="1000">
                <a:solidFill>
                  <a:schemeClr val="lt1"/>
                </a:solidFill>
                <a:latin typeface="Cousine"/>
                <a:ea typeface="Cousine"/>
                <a:cs typeface="Cousine"/>
                <a:sym typeface="Cousine"/>
              </a:defRPr>
            </a:lvl8pPr>
            <a:lvl9pPr lvl="8" algn="r" rtl="0">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1225895" y="2356625"/>
            <a:ext cx="6966535" cy="12786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Student Dropout Prediction</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51" name="Google Shape;151;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152" name="Google Shape;152;p20"/>
          <p:cNvPicPr preferRelativeResize="0"/>
          <p:nvPr/>
        </p:nvPicPr>
        <p:blipFill>
          <a:blip r:embed="rId3">
            <a:alphaModFix/>
          </a:blip>
          <a:stretch>
            <a:fillRect/>
          </a:stretch>
        </p:blipFill>
        <p:spPr>
          <a:xfrm>
            <a:off x="4659900" y="826807"/>
            <a:ext cx="4324350" cy="2867025"/>
          </a:xfrm>
          <a:prstGeom prst="rect">
            <a:avLst/>
          </a:prstGeom>
          <a:noFill/>
          <a:ln>
            <a:noFill/>
          </a:ln>
        </p:spPr>
      </p:pic>
      <p:sp>
        <p:nvSpPr>
          <p:cNvPr id="153" name="Google Shape;153;p20"/>
          <p:cNvSpPr txBox="1"/>
          <p:nvPr/>
        </p:nvSpPr>
        <p:spPr>
          <a:xfrm>
            <a:off x="282225" y="1227675"/>
            <a:ext cx="3062100" cy="34170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rgbClr val="FFFFFF"/>
              </a:buClr>
              <a:buSzPts val="1400"/>
              <a:buFont typeface="Cousine"/>
              <a:buChar char="●"/>
            </a:pPr>
            <a:r>
              <a:rPr lang="en">
                <a:solidFill>
                  <a:srgbClr val="FFFFFF"/>
                </a:solidFill>
                <a:latin typeface="Cousine"/>
                <a:ea typeface="Cousine"/>
                <a:cs typeface="Cousine"/>
                <a:sym typeface="Cousine"/>
              </a:rPr>
              <a:t>Correlation matrix doesn't capture non linear relationships</a:t>
            </a:r>
            <a:endParaRPr>
              <a:solidFill>
                <a:srgbClr val="FFFFFF"/>
              </a:solidFill>
              <a:latin typeface="Cousine"/>
              <a:ea typeface="Cousine"/>
              <a:cs typeface="Cousine"/>
              <a:sym typeface="Cousine"/>
            </a:endParaRPr>
          </a:p>
          <a:p>
            <a:pPr marL="457200" lvl="0" indent="-317500" algn="just" rtl="0">
              <a:spcBef>
                <a:spcPts val="0"/>
              </a:spcBef>
              <a:spcAft>
                <a:spcPts val="0"/>
              </a:spcAft>
              <a:buClr>
                <a:srgbClr val="FFFFFF"/>
              </a:buClr>
              <a:buSzPts val="1400"/>
              <a:buFont typeface="Cousine"/>
              <a:buChar char="●"/>
            </a:pPr>
            <a:r>
              <a:rPr lang="en">
                <a:solidFill>
                  <a:srgbClr val="FFFFFF"/>
                </a:solidFill>
                <a:latin typeface="Cousine"/>
                <a:ea typeface="Cousine"/>
                <a:cs typeface="Cousine"/>
                <a:sym typeface="Cousine"/>
              </a:rPr>
              <a:t>So univariate feature selection method is implemented to avoid the disadvantages of correlation matrix</a:t>
            </a:r>
            <a:endParaRPr>
              <a:solidFill>
                <a:srgbClr val="FFFFFF"/>
              </a:solidFill>
              <a:latin typeface="Cousine"/>
              <a:ea typeface="Cousine"/>
              <a:cs typeface="Cousine"/>
              <a:sym typeface="Cousine"/>
            </a:endParaRPr>
          </a:p>
          <a:p>
            <a:pPr marL="457200" lvl="0" indent="-317500" algn="just" rtl="0">
              <a:spcBef>
                <a:spcPts val="0"/>
              </a:spcBef>
              <a:spcAft>
                <a:spcPts val="0"/>
              </a:spcAft>
              <a:buClr>
                <a:srgbClr val="FFFFFF"/>
              </a:buClr>
              <a:buSzPts val="1400"/>
              <a:buFont typeface="Cousine"/>
              <a:buChar char="●"/>
            </a:pPr>
            <a:r>
              <a:rPr lang="en">
                <a:solidFill>
                  <a:srgbClr val="FFFFFF"/>
                </a:solidFill>
                <a:latin typeface="Cousine"/>
                <a:ea typeface="Cousine"/>
                <a:cs typeface="Cousine"/>
                <a:sym typeface="Cousine"/>
              </a:rPr>
              <a:t>To implement Univariate feature selection SelectKBest is implemented using Sklearn </a:t>
            </a:r>
            <a:endParaRPr>
              <a:solidFill>
                <a:srgbClr val="FFFFFF"/>
              </a:solidFill>
              <a:latin typeface="Cousine"/>
              <a:ea typeface="Cousine"/>
              <a:cs typeface="Cousine"/>
              <a:sym typeface="Cousine"/>
            </a:endParaRPr>
          </a:p>
          <a:p>
            <a:pPr marL="0" lvl="0" indent="0" algn="l" rtl="0">
              <a:spcBef>
                <a:spcPts val="0"/>
              </a:spcBef>
              <a:spcAft>
                <a:spcPts val="0"/>
              </a:spcAft>
              <a:buClr>
                <a:schemeClr val="dk1"/>
              </a:buClr>
              <a:buSzPts val="1100"/>
              <a:buFont typeface="Arial"/>
              <a:buNone/>
            </a:pPr>
            <a:endParaRPr>
              <a:solidFill>
                <a:srgbClr val="FFFFFF"/>
              </a:solidFill>
              <a:latin typeface="Cousine"/>
              <a:ea typeface="Cousine"/>
              <a:cs typeface="Cousine"/>
              <a:sym typeface="Cousine"/>
            </a:endParaRPr>
          </a:p>
          <a:p>
            <a:pPr marL="0" lvl="0" indent="0" algn="l" rtl="0">
              <a:spcBef>
                <a:spcPts val="0"/>
              </a:spcBef>
              <a:spcAft>
                <a:spcPts val="0"/>
              </a:spcAft>
              <a:buNone/>
            </a:pPr>
            <a:endParaRPr>
              <a:solidFill>
                <a:srgbClr val="FFFFFF"/>
              </a:solidFill>
              <a:latin typeface="Cousine"/>
              <a:ea typeface="Cousine"/>
              <a:cs typeface="Cousine"/>
              <a:sym typeface="Cousi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59" name="Google Shape;159;p21"/>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60" name="Google Shape;160;p21"/>
          <p:cNvSpPr txBox="1"/>
          <p:nvPr/>
        </p:nvSpPr>
        <p:spPr>
          <a:xfrm>
            <a:off x="282225" y="1227675"/>
            <a:ext cx="67875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Font typeface="Cousine"/>
              <a:buChar char="●"/>
            </a:pPr>
            <a:r>
              <a:rPr lang="en">
                <a:solidFill>
                  <a:srgbClr val="FFFFFF"/>
                </a:solidFill>
                <a:latin typeface="Cousine"/>
                <a:ea typeface="Cousine"/>
                <a:cs typeface="Cousine"/>
                <a:sym typeface="Cousine"/>
              </a:rPr>
              <a:t>After applying feature selection methods correlation matrix, Univariate feature selection(Select K Best), Sequential feature selection(forward and backward)</a:t>
            </a:r>
            <a:endParaRPr>
              <a:solidFill>
                <a:srgbClr val="FFFFFF"/>
              </a:solidFill>
              <a:latin typeface="Cousine"/>
              <a:ea typeface="Cousine"/>
              <a:cs typeface="Cousine"/>
              <a:sym typeface="Cousine"/>
            </a:endParaRPr>
          </a:p>
          <a:p>
            <a:pPr marL="457200" lvl="0" indent="-317500" algn="l" rtl="0">
              <a:spcBef>
                <a:spcPts val="0"/>
              </a:spcBef>
              <a:spcAft>
                <a:spcPts val="0"/>
              </a:spcAft>
              <a:buClr>
                <a:srgbClr val="FFFFFF"/>
              </a:buClr>
              <a:buSzPts val="1400"/>
              <a:buFont typeface="Cousine"/>
              <a:buChar char="●"/>
            </a:pPr>
            <a:r>
              <a:rPr lang="en">
                <a:solidFill>
                  <a:srgbClr val="FFFFFF"/>
                </a:solidFill>
                <a:latin typeface="Cousine"/>
                <a:ea typeface="Cousine"/>
                <a:cs typeface="Cousine"/>
                <a:sym typeface="Cousine"/>
              </a:rPr>
              <a:t>Naive Bayes and KNN algorithms are applied for classification</a:t>
            </a:r>
            <a:endParaRPr>
              <a:solidFill>
                <a:srgbClr val="FFFFFF"/>
              </a:solidFill>
              <a:latin typeface="Cousine"/>
              <a:ea typeface="Cousine"/>
              <a:cs typeface="Cousine"/>
              <a:sym typeface="Cousine"/>
            </a:endParaRPr>
          </a:p>
          <a:p>
            <a:pPr marL="457200" lvl="0" indent="-317500" algn="l" rtl="0">
              <a:spcBef>
                <a:spcPts val="0"/>
              </a:spcBef>
              <a:spcAft>
                <a:spcPts val="0"/>
              </a:spcAft>
              <a:buClr>
                <a:srgbClr val="FFFFFF"/>
              </a:buClr>
              <a:buSzPts val="1400"/>
              <a:buFont typeface="Cousine"/>
              <a:buChar char="●"/>
            </a:pPr>
            <a:r>
              <a:rPr lang="en">
                <a:solidFill>
                  <a:srgbClr val="FFFFFF"/>
                </a:solidFill>
                <a:latin typeface="Cousine"/>
                <a:ea typeface="Cousine"/>
                <a:cs typeface="Cousine"/>
                <a:sym typeface="Cousine"/>
              </a:rPr>
              <a:t>Naive Bayes classifier performed well on the correlation features and achieved 98% accuracy without any bias.</a:t>
            </a:r>
            <a:endParaRPr>
              <a:solidFill>
                <a:srgbClr val="FFFFFF"/>
              </a:solidFill>
              <a:latin typeface="Cousine"/>
              <a:ea typeface="Cousine"/>
              <a:cs typeface="Cousine"/>
              <a:sym typeface="Cousine"/>
            </a:endParaRPr>
          </a:p>
          <a:p>
            <a:pPr marL="457200" lvl="0" indent="-317500" algn="l" rtl="0">
              <a:spcBef>
                <a:spcPts val="0"/>
              </a:spcBef>
              <a:spcAft>
                <a:spcPts val="0"/>
              </a:spcAft>
              <a:buClr>
                <a:srgbClr val="FFFFFF"/>
              </a:buClr>
              <a:buSzPts val="1400"/>
              <a:buFont typeface="Cousine"/>
              <a:buChar char="●"/>
            </a:pPr>
            <a:r>
              <a:rPr lang="en">
                <a:solidFill>
                  <a:srgbClr val="FFFFFF"/>
                </a:solidFill>
                <a:latin typeface="Cousine"/>
                <a:ea typeface="Cousine"/>
                <a:cs typeface="Cousine"/>
                <a:sym typeface="Cousine"/>
              </a:rPr>
              <a:t>For this classifier classification report and confusion matrix is constructed to explore the other performance metrics</a:t>
            </a:r>
            <a:br>
              <a:rPr lang="en">
                <a:solidFill>
                  <a:srgbClr val="FFFFFF"/>
                </a:solidFill>
                <a:latin typeface="Cousine"/>
                <a:ea typeface="Cousine"/>
                <a:cs typeface="Cousine"/>
                <a:sym typeface="Cousine"/>
              </a:rPr>
            </a:br>
            <a:endParaRPr>
              <a:solidFill>
                <a:srgbClr val="FFFFFF"/>
              </a:solidFill>
              <a:latin typeface="Cousine"/>
              <a:ea typeface="Cousine"/>
              <a:cs typeface="Cousine"/>
              <a:sym typeface="Cousi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66" name="Google Shape;166;p2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67" name="Google Shape;167;p22"/>
          <p:cNvPicPr preferRelativeResize="0"/>
          <p:nvPr/>
        </p:nvPicPr>
        <p:blipFill>
          <a:blip r:embed="rId3">
            <a:alphaModFix/>
          </a:blip>
          <a:stretch>
            <a:fillRect/>
          </a:stretch>
        </p:blipFill>
        <p:spPr>
          <a:xfrm>
            <a:off x="187675" y="1652307"/>
            <a:ext cx="3533775" cy="2486025"/>
          </a:xfrm>
          <a:prstGeom prst="rect">
            <a:avLst/>
          </a:prstGeom>
          <a:noFill/>
          <a:ln>
            <a:noFill/>
          </a:ln>
        </p:spPr>
      </p:pic>
      <p:pic>
        <p:nvPicPr>
          <p:cNvPr id="168" name="Google Shape;168;p22"/>
          <p:cNvPicPr preferRelativeResize="0"/>
          <p:nvPr/>
        </p:nvPicPr>
        <p:blipFill>
          <a:blip r:embed="rId4">
            <a:alphaModFix/>
          </a:blip>
          <a:stretch>
            <a:fillRect/>
          </a:stretch>
        </p:blipFill>
        <p:spPr>
          <a:xfrm>
            <a:off x="3992800" y="2082707"/>
            <a:ext cx="5019675" cy="168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74" name="Google Shape;174;p2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75" name="Google Shape;175;p23"/>
          <p:cNvSpPr txBox="1"/>
          <p:nvPr/>
        </p:nvSpPr>
        <p:spPr>
          <a:xfrm>
            <a:off x="426925" y="1165600"/>
            <a:ext cx="659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FFFFFF"/>
              </a:solidFill>
              <a:latin typeface="Cousine"/>
              <a:ea typeface="Cousine"/>
              <a:cs typeface="Cousine"/>
              <a:sym typeface="Cousine"/>
            </a:endParaRPr>
          </a:p>
        </p:txBody>
      </p:sp>
      <p:sp>
        <p:nvSpPr>
          <p:cNvPr id="176" name="Google Shape;176;p23"/>
          <p:cNvSpPr txBox="1"/>
          <p:nvPr/>
        </p:nvSpPr>
        <p:spPr>
          <a:xfrm>
            <a:off x="323925" y="864300"/>
            <a:ext cx="83904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solidFill>
                <a:srgbClr val="FFFFFF"/>
              </a:solidFill>
              <a:latin typeface="Cousine"/>
              <a:ea typeface="Cousine"/>
              <a:cs typeface="Cousine"/>
              <a:sym typeface="Cousine"/>
            </a:endParaRPr>
          </a:p>
          <a:p>
            <a:pPr marL="0" lvl="0" indent="0" algn="l" rtl="0">
              <a:spcBef>
                <a:spcPts val="0"/>
              </a:spcBef>
              <a:spcAft>
                <a:spcPts val="0"/>
              </a:spcAft>
              <a:buClr>
                <a:schemeClr val="dk1"/>
              </a:buClr>
              <a:buSzPts val="1100"/>
              <a:buFont typeface="Arial"/>
              <a:buNone/>
            </a:pPr>
            <a:r>
              <a:rPr lang="en" sz="1200">
                <a:solidFill>
                  <a:srgbClr val="FFFFFF"/>
                </a:solidFill>
                <a:latin typeface="Cousine"/>
                <a:ea typeface="Cousine"/>
                <a:cs typeface="Cousine"/>
                <a:sym typeface="Cousine"/>
              </a:rPr>
              <a:t>[1].D. M. Belete and D. H. Manjaiah, "A Comparative Study of Filter and Wrapper Methods on EDHS – HIV/AIDS Dataset," 2020 Third International Conference on Smart Systems and Inventive Technology (ICSSIT), 2020, pp. 1264-1271, doi: 10.1109/ICSSIT48917.2020.9214212.</a:t>
            </a:r>
            <a:endParaRPr sz="1200">
              <a:solidFill>
                <a:srgbClr val="FFFFFF"/>
              </a:solidFill>
              <a:latin typeface="Cousine"/>
              <a:ea typeface="Cousine"/>
              <a:cs typeface="Cousine"/>
              <a:sym typeface="Cousine"/>
            </a:endParaRPr>
          </a:p>
          <a:p>
            <a:pPr marL="0" lvl="0" indent="0" algn="l" rtl="0">
              <a:spcBef>
                <a:spcPts val="0"/>
              </a:spcBef>
              <a:spcAft>
                <a:spcPts val="0"/>
              </a:spcAft>
              <a:buClr>
                <a:schemeClr val="dk1"/>
              </a:buClr>
              <a:buSzPts val="1100"/>
              <a:buFont typeface="Arial"/>
              <a:buNone/>
            </a:pPr>
            <a:endParaRPr sz="1200">
              <a:solidFill>
                <a:srgbClr val="FFFFFF"/>
              </a:solidFill>
              <a:latin typeface="Cousine"/>
              <a:ea typeface="Cousine"/>
              <a:cs typeface="Cousine"/>
              <a:sym typeface="Cousine"/>
            </a:endParaRPr>
          </a:p>
          <a:p>
            <a:pPr marL="0" lvl="0" indent="0" algn="l" rtl="0">
              <a:spcBef>
                <a:spcPts val="0"/>
              </a:spcBef>
              <a:spcAft>
                <a:spcPts val="0"/>
              </a:spcAft>
              <a:buClr>
                <a:schemeClr val="dk1"/>
              </a:buClr>
              <a:buSzPts val="1100"/>
              <a:buFont typeface="Arial"/>
              <a:buNone/>
            </a:pPr>
            <a:r>
              <a:rPr lang="en" sz="1200">
                <a:solidFill>
                  <a:srgbClr val="FFFFFF"/>
                </a:solidFill>
                <a:latin typeface="Cousine"/>
                <a:ea typeface="Cousine"/>
                <a:cs typeface="Cousine"/>
                <a:sym typeface="Cousine"/>
              </a:rPr>
              <a:t>[2].P. H. Prastyo, I. Ardiyanto and R. Hidayat, "A Review of Feature Selection Techniques in Sentiment Analysis Using Filter, Wrapper, or Hybrid Methods," 2020 6th International Conference on Science and Technology (ICST), 2020, pp. 1-6, doi: 10.1109/ICST50505.2020.9732885.</a:t>
            </a:r>
            <a:endParaRPr sz="1200">
              <a:solidFill>
                <a:srgbClr val="FFFFFF"/>
              </a:solidFill>
              <a:latin typeface="Cousine"/>
              <a:ea typeface="Cousine"/>
              <a:cs typeface="Cousine"/>
              <a:sym typeface="Cousine"/>
            </a:endParaRPr>
          </a:p>
          <a:p>
            <a:pPr marL="0" lvl="0" indent="0" algn="l" rtl="0">
              <a:spcBef>
                <a:spcPts val="0"/>
              </a:spcBef>
              <a:spcAft>
                <a:spcPts val="0"/>
              </a:spcAft>
              <a:buClr>
                <a:schemeClr val="dk1"/>
              </a:buClr>
              <a:buSzPts val="1100"/>
              <a:buFont typeface="Arial"/>
              <a:buNone/>
            </a:pPr>
            <a:endParaRPr sz="1200">
              <a:solidFill>
                <a:srgbClr val="FFFFFF"/>
              </a:solidFill>
              <a:latin typeface="Cousine"/>
              <a:ea typeface="Cousine"/>
              <a:cs typeface="Cousine"/>
              <a:sym typeface="Cousine"/>
            </a:endParaRPr>
          </a:p>
          <a:p>
            <a:pPr marL="0" lvl="0" indent="0" algn="l" rtl="0">
              <a:spcBef>
                <a:spcPts val="0"/>
              </a:spcBef>
              <a:spcAft>
                <a:spcPts val="0"/>
              </a:spcAft>
              <a:buClr>
                <a:schemeClr val="dk1"/>
              </a:buClr>
              <a:buSzPts val="1100"/>
              <a:buFont typeface="Arial"/>
              <a:buNone/>
            </a:pPr>
            <a:r>
              <a:rPr lang="en" sz="1200">
                <a:solidFill>
                  <a:srgbClr val="FFFFFF"/>
                </a:solidFill>
                <a:latin typeface="Cousine"/>
                <a:ea typeface="Cousine"/>
                <a:cs typeface="Cousine"/>
                <a:sym typeface="Cousine"/>
              </a:rPr>
              <a:t>[3].T. Georgieva-Trifonova. “Research on Filtering Feature Selection Methods for E-Mail Spam Detection by Applying K-NN Classifier.” International Congress on Human-Computer Interaction, Optimization and Robotic Applications (HORA), 2022, pp. 1-4. 10.1109/HORA55278.2022.9799999.</a:t>
            </a:r>
            <a:endParaRPr sz="1200">
              <a:solidFill>
                <a:srgbClr val="FFFFFF"/>
              </a:solidFill>
              <a:latin typeface="Cousine"/>
              <a:ea typeface="Cousine"/>
              <a:cs typeface="Cousine"/>
              <a:sym typeface="Cousine"/>
            </a:endParaRPr>
          </a:p>
          <a:p>
            <a:pPr marL="0" lvl="0" indent="0" algn="l" rtl="0">
              <a:spcBef>
                <a:spcPts val="0"/>
              </a:spcBef>
              <a:spcAft>
                <a:spcPts val="0"/>
              </a:spcAft>
              <a:buClr>
                <a:schemeClr val="dk1"/>
              </a:buClr>
              <a:buSzPts val="1100"/>
              <a:buFont typeface="Arial"/>
              <a:buNone/>
            </a:pPr>
            <a:endParaRPr sz="1200">
              <a:solidFill>
                <a:srgbClr val="FFFFFF"/>
              </a:solidFill>
              <a:latin typeface="Cousine"/>
              <a:ea typeface="Cousine"/>
              <a:cs typeface="Cousine"/>
              <a:sym typeface="Cousine"/>
            </a:endParaRPr>
          </a:p>
          <a:p>
            <a:pPr marL="0" lvl="0" indent="0" algn="l" rtl="0">
              <a:spcBef>
                <a:spcPts val="0"/>
              </a:spcBef>
              <a:spcAft>
                <a:spcPts val="0"/>
              </a:spcAft>
              <a:buClr>
                <a:schemeClr val="dk1"/>
              </a:buClr>
              <a:buSzPts val="1100"/>
              <a:buFont typeface="Arial"/>
              <a:buNone/>
            </a:pPr>
            <a:r>
              <a:rPr lang="en" sz="1200">
                <a:solidFill>
                  <a:srgbClr val="FFFFFF"/>
                </a:solidFill>
                <a:latin typeface="Cousine"/>
                <a:ea typeface="Cousine"/>
                <a:cs typeface="Cousine"/>
                <a:sym typeface="Cousine"/>
              </a:rPr>
              <a:t>[4].H. Nhaila, A. Elmaizi, E. Sarhrouni and A. Hammouch, "New wrapper method based on normalized mutual information for dimension reduction and classification of hyperspectral images," 2018 4th International Conference on Optimization and Applications (ICOA), 2018, pp. 1-7, doi: 10.1109/ICOA.2018.8370546.</a:t>
            </a:r>
            <a:endParaRPr sz="1200">
              <a:solidFill>
                <a:srgbClr val="FFFFFF"/>
              </a:solidFill>
              <a:latin typeface="Cousine"/>
              <a:ea typeface="Cousine"/>
              <a:cs typeface="Cousine"/>
              <a:sym typeface="Cousine"/>
            </a:endParaRPr>
          </a:p>
          <a:p>
            <a:pPr marL="0" lvl="0" indent="0" algn="l" rtl="0">
              <a:spcBef>
                <a:spcPts val="0"/>
              </a:spcBef>
              <a:spcAft>
                <a:spcPts val="0"/>
              </a:spcAft>
              <a:buClr>
                <a:schemeClr val="dk1"/>
              </a:buClr>
              <a:buSzPts val="1100"/>
              <a:buFont typeface="Arial"/>
              <a:buNone/>
            </a:pPr>
            <a:endParaRPr sz="1200">
              <a:solidFill>
                <a:srgbClr val="FFFFFF"/>
              </a:solidFill>
              <a:latin typeface="Cousine"/>
              <a:ea typeface="Cousine"/>
              <a:cs typeface="Cousine"/>
              <a:sym typeface="Cousine"/>
            </a:endParaRPr>
          </a:p>
          <a:p>
            <a:pPr marL="0" lvl="0" indent="0" algn="l" rtl="0">
              <a:spcBef>
                <a:spcPts val="0"/>
              </a:spcBef>
              <a:spcAft>
                <a:spcPts val="0"/>
              </a:spcAft>
              <a:buNone/>
            </a:pPr>
            <a:endParaRPr sz="1200">
              <a:solidFill>
                <a:srgbClr val="FFFFFF"/>
              </a:solidFill>
              <a:latin typeface="Cousine"/>
              <a:ea typeface="Cousine"/>
              <a:cs typeface="Cousine"/>
              <a:sym typeface="Cousi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ctrTitle" idx="4294967295"/>
          </p:nvPr>
        </p:nvSpPr>
        <p:spPr>
          <a:xfrm>
            <a:off x="878657" y="2138834"/>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t>Thanks!</a:t>
            </a:r>
            <a:endParaRPr sz="6000" b="1" dirty="0"/>
          </a:p>
        </p:txBody>
      </p:sp>
      <p:sp>
        <p:nvSpPr>
          <p:cNvPr id="183" name="Google Shape;183;p2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PRESENTATION</a:t>
            </a:r>
            <a:endParaRPr/>
          </a:p>
        </p:txBody>
      </p:sp>
      <p:sp>
        <p:nvSpPr>
          <p:cNvPr id="71" name="Google Shape;71;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3" name="Google Shape;73;p12"/>
          <p:cNvSpPr txBox="1"/>
          <p:nvPr/>
        </p:nvSpPr>
        <p:spPr>
          <a:xfrm>
            <a:off x="696774" y="1397449"/>
            <a:ext cx="2507344" cy="53145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600" b="1" dirty="0">
                <a:solidFill>
                  <a:schemeClr val="lt1"/>
                </a:solidFill>
                <a:latin typeface="Cousine"/>
                <a:ea typeface="Cousine"/>
                <a:cs typeface="Cousine"/>
                <a:sym typeface="Cousine"/>
              </a:rPr>
              <a:t>Midhilesh Dusanapudi</a:t>
            </a:r>
          </a:p>
          <a:p>
            <a:pPr marL="0" lvl="0" indent="0" algn="ctr" rtl="0">
              <a:spcBef>
                <a:spcPts val="0"/>
              </a:spcBef>
              <a:spcAft>
                <a:spcPts val="0"/>
              </a:spcAft>
              <a:buNone/>
            </a:pPr>
            <a:r>
              <a:rPr lang="en" sz="1600" dirty="0">
                <a:solidFill>
                  <a:schemeClr val="lt1"/>
                </a:solidFill>
                <a:latin typeface="Cousine"/>
                <a:ea typeface="Cousine"/>
                <a:cs typeface="Cousine"/>
                <a:sym typeface="Cousine"/>
              </a:rPr>
              <a:t>700732415</a:t>
            </a:r>
            <a:endParaRPr sz="1800" dirty="0">
              <a:solidFill>
                <a:schemeClr val="lt1"/>
              </a:solidFill>
              <a:latin typeface="Cousine"/>
              <a:ea typeface="Cousine"/>
              <a:cs typeface="Cousine"/>
              <a:sym typeface="Cousine"/>
            </a:endParaRPr>
          </a:p>
        </p:txBody>
      </p:sp>
      <p:sp>
        <p:nvSpPr>
          <p:cNvPr id="75" name="Google Shape;75;p12"/>
          <p:cNvSpPr txBox="1"/>
          <p:nvPr/>
        </p:nvSpPr>
        <p:spPr>
          <a:xfrm>
            <a:off x="846578" y="3214599"/>
            <a:ext cx="2207736" cy="5314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600" b="1" dirty="0">
                <a:solidFill>
                  <a:schemeClr val="lt1"/>
                </a:solidFill>
                <a:latin typeface="Cousine"/>
                <a:ea typeface="Cousine"/>
                <a:cs typeface="Cousine"/>
                <a:sym typeface="Cousine"/>
              </a:rPr>
              <a:t>Preethi </a:t>
            </a:r>
            <a:r>
              <a:rPr lang="en-US" sz="1600" b="1" dirty="0" err="1">
                <a:solidFill>
                  <a:schemeClr val="lt1"/>
                </a:solidFill>
                <a:latin typeface="Cousine"/>
                <a:ea typeface="Cousine"/>
                <a:cs typeface="Cousine"/>
                <a:sym typeface="Cousine"/>
              </a:rPr>
              <a:t>Bukka</a:t>
            </a:r>
            <a:endParaRPr lang="en-US" sz="1600" b="1" dirty="0">
              <a:solidFill>
                <a:schemeClr val="lt1"/>
              </a:solidFill>
              <a:latin typeface="Cousine"/>
              <a:ea typeface="Cousine"/>
              <a:cs typeface="Cousine"/>
              <a:sym typeface="Cousine"/>
            </a:endParaRPr>
          </a:p>
          <a:p>
            <a:pPr marL="0" lvl="0" indent="0" algn="ctr" rtl="0">
              <a:spcBef>
                <a:spcPts val="0"/>
              </a:spcBef>
              <a:spcAft>
                <a:spcPts val="0"/>
              </a:spcAft>
              <a:buNone/>
            </a:pPr>
            <a:r>
              <a:rPr lang="en-US" sz="1600" dirty="0">
                <a:solidFill>
                  <a:schemeClr val="lt1"/>
                </a:solidFill>
                <a:latin typeface="Cousine"/>
                <a:ea typeface="Cousine"/>
                <a:cs typeface="Cousine"/>
                <a:sym typeface="Cousine"/>
              </a:rPr>
              <a:t>700741930</a:t>
            </a:r>
            <a:endParaRPr sz="1600" dirty="0">
              <a:solidFill>
                <a:schemeClr val="lt1"/>
              </a:solidFill>
              <a:latin typeface="Cousine"/>
              <a:ea typeface="Cousine"/>
              <a:cs typeface="Cousine"/>
              <a:sym typeface="Cousine"/>
            </a:endParaRPr>
          </a:p>
        </p:txBody>
      </p:sp>
      <p:sp>
        <p:nvSpPr>
          <p:cNvPr id="77" name="Google Shape;77;p12"/>
          <p:cNvSpPr txBox="1"/>
          <p:nvPr/>
        </p:nvSpPr>
        <p:spPr>
          <a:xfrm>
            <a:off x="5531004" y="1397449"/>
            <a:ext cx="2112485"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600" b="1" dirty="0">
                <a:solidFill>
                  <a:schemeClr val="lt1"/>
                </a:solidFill>
                <a:latin typeface="Cousine"/>
                <a:ea typeface="Cousine"/>
                <a:cs typeface="Cousine"/>
                <a:sym typeface="Cousine"/>
              </a:rPr>
              <a:t>Yamini Garikapati</a:t>
            </a:r>
          </a:p>
          <a:p>
            <a:pPr marL="0" lvl="0" indent="0" algn="ctr" rtl="0">
              <a:spcBef>
                <a:spcPts val="0"/>
              </a:spcBef>
              <a:spcAft>
                <a:spcPts val="0"/>
              </a:spcAft>
              <a:buNone/>
            </a:pPr>
            <a:r>
              <a:rPr lang="en" sz="1600" dirty="0">
                <a:solidFill>
                  <a:schemeClr val="lt1"/>
                </a:solidFill>
                <a:latin typeface="Cousine"/>
                <a:ea typeface="Cousine"/>
                <a:cs typeface="Cousine"/>
                <a:sym typeface="Cousine"/>
              </a:rPr>
              <a:t>700732498</a:t>
            </a:r>
            <a:endParaRPr sz="1800" dirty="0">
              <a:solidFill>
                <a:schemeClr val="lt1"/>
              </a:solidFill>
              <a:latin typeface="Cousine"/>
              <a:ea typeface="Cousine"/>
              <a:cs typeface="Cousine"/>
              <a:sym typeface="Cousine"/>
            </a:endParaRPr>
          </a:p>
        </p:txBody>
      </p:sp>
      <p:sp>
        <p:nvSpPr>
          <p:cNvPr id="79" name="Google Shape;79;p12"/>
          <p:cNvSpPr txBox="1"/>
          <p:nvPr/>
        </p:nvSpPr>
        <p:spPr>
          <a:xfrm>
            <a:off x="5471531" y="3113274"/>
            <a:ext cx="2207735" cy="734100"/>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sz="1600" b="1" dirty="0">
                <a:solidFill>
                  <a:schemeClr val="lt1"/>
                </a:solidFill>
                <a:latin typeface="Cousine"/>
                <a:ea typeface="Cousine"/>
                <a:cs typeface="Cousine"/>
                <a:sym typeface="Cousine"/>
              </a:rPr>
              <a:t>Sai </a:t>
            </a:r>
            <a:r>
              <a:rPr lang="en-US" sz="1600" b="1" dirty="0" err="1">
                <a:solidFill>
                  <a:schemeClr val="lt1"/>
                </a:solidFill>
                <a:latin typeface="Cousine"/>
                <a:ea typeface="Cousine"/>
                <a:cs typeface="Cousine"/>
                <a:sym typeface="Cousine"/>
              </a:rPr>
              <a:t>Sree</a:t>
            </a:r>
            <a:r>
              <a:rPr lang="en-US" sz="1600" b="1" dirty="0">
                <a:solidFill>
                  <a:schemeClr val="lt1"/>
                </a:solidFill>
                <a:latin typeface="Cousine"/>
                <a:ea typeface="Cousine"/>
                <a:cs typeface="Cousine"/>
                <a:sym typeface="Cousine"/>
              </a:rPr>
              <a:t> </a:t>
            </a:r>
            <a:r>
              <a:rPr lang="en-US" sz="1600" b="1" dirty="0" err="1">
                <a:solidFill>
                  <a:schemeClr val="lt1"/>
                </a:solidFill>
                <a:latin typeface="Cousine"/>
                <a:ea typeface="Cousine"/>
                <a:cs typeface="Cousine"/>
                <a:sym typeface="Cousine"/>
              </a:rPr>
              <a:t>Chikkala</a:t>
            </a:r>
            <a:endParaRPr lang="en-US" sz="1600" b="1" dirty="0">
              <a:solidFill>
                <a:schemeClr val="lt1"/>
              </a:solidFill>
              <a:latin typeface="Cousine"/>
              <a:ea typeface="Cousine"/>
              <a:cs typeface="Cousine"/>
              <a:sym typeface="Cousine"/>
            </a:endParaRPr>
          </a:p>
          <a:p>
            <a:pPr marL="0" lvl="0" indent="0" algn="ctr" rtl="0">
              <a:spcBef>
                <a:spcPts val="400"/>
              </a:spcBef>
              <a:spcAft>
                <a:spcPts val="400"/>
              </a:spcAft>
              <a:buNone/>
            </a:pPr>
            <a:r>
              <a:rPr lang="en-US" sz="1600" dirty="0">
                <a:solidFill>
                  <a:schemeClr val="lt1"/>
                </a:solidFill>
                <a:latin typeface="Cousine"/>
                <a:ea typeface="Cousine"/>
                <a:cs typeface="Cousine"/>
                <a:sym typeface="Cousine"/>
              </a:rPr>
              <a:t>700726877</a:t>
            </a:r>
            <a:endParaRPr sz="1600" dirty="0">
              <a:solidFill>
                <a:schemeClr val="lt1"/>
              </a:solidFill>
              <a:latin typeface="Cousine"/>
              <a:ea typeface="Cousine"/>
              <a:cs typeface="Cousine"/>
              <a:sym typeface="Cousi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Roles and Responsibilities</a:t>
            </a:r>
            <a:endParaRPr dirty="0"/>
          </a:p>
        </p:txBody>
      </p:sp>
      <p:sp>
        <p:nvSpPr>
          <p:cNvPr id="85" name="Google Shape;85;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86" name="Google Shape;86;p13"/>
          <p:cNvGraphicFramePr/>
          <p:nvPr>
            <p:extLst>
              <p:ext uri="{D42A27DB-BD31-4B8C-83A1-F6EECF244321}">
                <p14:modId xmlns:p14="http://schemas.microsoft.com/office/powerpoint/2010/main" val="1051497096"/>
              </p:ext>
            </p:extLst>
          </p:nvPr>
        </p:nvGraphicFramePr>
        <p:xfrm>
          <a:off x="133687" y="907232"/>
          <a:ext cx="8675776" cy="3972374"/>
        </p:xfrm>
        <a:graphic>
          <a:graphicData uri="http://schemas.openxmlformats.org/drawingml/2006/table">
            <a:tbl>
              <a:tblPr>
                <a:noFill/>
                <a:tableStyleId>{E45D8C2E-C2AB-48B5-8AC4-EEFD2278CEC1}</a:tableStyleId>
              </a:tblPr>
              <a:tblGrid>
                <a:gridCol w="1137552">
                  <a:extLst>
                    <a:ext uri="{9D8B030D-6E8A-4147-A177-3AD203B41FA5}">
                      <a16:colId xmlns:a16="http://schemas.microsoft.com/office/drawing/2014/main" val="20000"/>
                    </a:ext>
                  </a:extLst>
                </a:gridCol>
                <a:gridCol w="1895707">
                  <a:extLst>
                    <a:ext uri="{9D8B030D-6E8A-4147-A177-3AD203B41FA5}">
                      <a16:colId xmlns:a16="http://schemas.microsoft.com/office/drawing/2014/main" val="20001"/>
                    </a:ext>
                  </a:extLst>
                </a:gridCol>
                <a:gridCol w="1784195">
                  <a:extLst>
                    <a:ext uri="{9D8B030D-6E8A-4147-A177-3AD203B41FA5}">
                      <a16:colId xmlns:a16="http://schemas.microsoft.com/office/drawing/2014/main" val="20002"/>
                    </a:ext>
                  </a:extLst>
                </a:gridCol>
                <a:gridCol w="2081561">
                  <a:extLst>
                    <a:ext uri="{9D8B030D-6E8A-4147-A177-3AD203B41FA5}">
                      <a16:colId xmlns:a16="http://schemas.microsoft.com/office/drawing/2014/main" val="20003"/>
                    </a:ext>
                  </a:extLst>
                </a:gridCol>
                <a:gridCol w="1776761">
                  <a:extLst>
                    <a:ext uri="{9D8B030D-6E8A-4147-A177-3AD203B41FA5}">
                      <a16:colId xmlns:a16="http://schemas.microsoft.com/office/drawing/2014/main" val="20004"/>
                    </a:ext>
                  </a:extLst>
                </a:gridCol>
              </a:tblGrid>
              <a:tr h="357992">
                <a:tc>
                  <a:txBody>
                    <a:bodyPr/>
                    <a:lstStyle/>
                    <a:p>
                      <a:pPr marL="0" lvl="0" indent="0" algn="r" rtl="0">
                        <a:spcBef>
                          <a:spcPts val="0"/>
                        </a:spcBef>
                        <a:spcAft>
                          <a:spcPts val="0"/>
                        </a:spcAft>
                        <a:buNone/>
                      </a:pPr>
                      <a:endParaRPr sz="80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826171">
                <a:tc>
                  <a:txBody>
                    <a:bodyPr/>
                    <a:lstStyle/>
                    <a:p>
                      <a:pPr marL="0" lvl="0" indent="0" algn="r" rtl="0">
                        <a:spcBef>
                          <a:spcPts val="0"/>
                        </a:spcBef>
                        <a:spcAft>
                          <a:spcPts val="0"/>
                        </a:spcAft>
                        <a:buNone/>
                      </a:pPr>
                      <a:r>
                        <a:rPr lang="en" sz="1200" dirty="0">
                          <a:solidFill>
                            <a:schemeClr val="lt1"/>
                          </a:solidFill>
                          <a:latin typeface="Cousine"/>
                          <a:ea typeface="Cousine"/>
                          <a:cs typeface="Cousine"/>
                          <a:sym typeface="Cousine"/>
                        </a:rPr>
                        <a:t>Midhilesh Dusanapudi</a:t>
                      </a: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Cousine"/>
                          <a:ea typeface="Cousine"/>
                          <a:cs typeface="Cousine"/>
                          <a:sym typeface="Cousine"/>
                        </a:rPr>
                        <a:t>Setting goals and work allocation</a:t>
                      </a: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lt1"/>
                          </a:solidFill>
                          <a:latin typeface="Cousine"/>
                          <a:ea typeface="Cousine"/>
                          <a:cs typeface="Cousine"/>
                          <a:sym typeface="Cousine"/>
                        </a:rPr>
                        <a:t>Data cleaning</a:t>
                      </a:r>
                    </a:p>
                    <a:p>
                      <a:endParaRPr lang="en-US" sz="1200" dirty="0">
                        <a:latin typeface="Cousine" panose="020B0604020202020204" charset="0"/>
                        <a:cs typeface="Cousine" panose="020B0604020202020204" charset="0"/>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200" dirty="0">
                          <a:solidFill>
                            <a:schemeClr val="lt1"/>
                          </a:solidFill>
                          <a:latin typeface="Cousine"/>
                          <a:ea typeface="Cousine"/>
                          <a:cs typeface="Cousine"/>
                          <a:sym typeface="Cousine"/>
                        </a:rPr>
                        <a:t>Feature selection</a:t>
                      </a:r>
                    </a:p>
                    <a:p>
                      <a:pPr marL="0" lvl="0" indent="0" algn="ctr" rtl="0">
                        <a:spcBef>
                          <a:spcPts val="0"/>
                        </a:spcBef>
                        <a:spcAft>
                          <a:spcPts val="0"/>
                        </a:spcAft>
                        <a:buClr>
                          <a:schemeClr val="dk1"/>
                        </a:buClr>
                        <a:buSzPts val="1100"/>
                        <a:buFont typeface="Arial"/>
                        <a:buNone/>
                      </a:pPr>
                      <a:r>
                        <a:rPr lang="en-US" sz="1200" dirty="0">
                          <a:solidFill>
                            <a:schemeClr val="lt1"/>
                          </a:solidFill>
                          <a:latin typeface="Cousine"/>
                          <a:ea typeface="Cousine"/>
                          <a:cs typeface="Cousine"/>
                          <a:sym typeface="Cousine"/>
                        </a:rPr>
                        <a:t>stage-I</a:t>
                      </a:r>
                    </a:p>
                    <a:p>
                      <a:pPr marL="0" lvl="0" indent="0" algn="ctr" rtl="0">
                        <a:spcBef>
                          <a:spcPts val="0"/>
                        </a:spcBef>
                        <a:spcAft>
                          <a:spcPts val="0"/>
                        </a:spcAft>
                        <a:buNone/>
                      </a:pP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Cousine"/>
                          <a:ea typeface="Cousine"/>
                          <a:cs typeface="Cousine"/>
                          <a:sym typeface="Cousine"/>
                        </a:rPr>
                        <a:t>-</a:t>
                      </a: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826171">
                <a:tc>
                  <a:txBody>
                    <a:bodyPr/>
                    <a:lstStyle/>
                    <a:p>
                      <a:pPr marL="0" lvl="0" indent="0" algn="r" rtl="0">
                        <a:spcBef>
                          <a:spcPts val="0"/>
                        </a:spcBef>
                        <a:spcAft>
                          <a:spcPts val="0"/>
                        </a:spcAft>
                        <a:buNone/>
                      </a:pPr>
                      <a:r>
                        <a:rPr lang="en" sz="1200" dirty="0">
                          <a:solidFill>
                            <a:schemeClr val="lt1"/>
                          </a:solidFill>
                          <a:latin typeface="Cousine"/>
                          <a:ea typeface="Cousine"/>
                          <a:cs typeface="Cousine"/>
                          <a:sym typeface="Cousine"/>
                        </a:rPr>
                        <a:t>Yamini Garikapati </a:t>
                      </a: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US" sz="1200" dirty="0">
                          <a:solidFill>
                            <a:schemeClr val="lt1"/>
                          </a:solidFill>
                          <a:latin typeface="Cousine"/>
                          <a:ea typeface="Cousine"/>
                          <a:cs typeface="Cousine"/>
                          <a:sym typeface="Cousine"/>
                        </a:rPr>
                        <a:t>Removing constants </a:t>
                      </a:r>
                    </a:p>
                    <a:p>
                      <a:pPr marL="0" lvl="0" indent="0" algn="ctr" rtl="0">
                        <a:spcBef>
                          <a:spcPts val="0"/>
                        </a:spcBef>
                        <a:spcAft>
                          <a:spcPts val="0"/>
                        </a:spcAft>
                        <a:buClr>
                          <a:schemeClr val="dk1"/>
                        </a:buClr>
                        <a:buSzPts val="1100"/>
                        <a:buFont typeface="Arial"/>
                        <a:buNone/>
                      </a:pP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lt1"/>
                          </a:solidFill>
                          <a:latin typeface="Cousine"/>
                          <a:ea typeface="Cousine"/>
                          <a:cs typeface="Cousine"/>
                          <a:sym typeface="Cousine"/>
                        </a:rPr>
                        <a:t>Removing quasi constants</a:t>
                      </a:r>
                    </a:p>
                    <a:p>
                      <a:pPr marL="0" lvl="0" indent="0" algn="ctr" rtl="0">
                        <a:spcBef>
                          <a:spcPts val="0"/>
                        </a:spcBef>
                        <a:spcAft>
                          <a:spcPts val="0"/>
                        </a:spcAft>
                        <a:buNone/>
                      </a:pP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lt1"/>
                          </a:solidFill>
                          <a:latin typeface="Cousine"/>
                          <a:ea typeface="Cousine"/>
                          <a:cs typeface="Cousine"/>
                          <a:sym typeface="Cousine"/>
                        </a:rPr>
                        <a:t>Feature selection stage-II</a:t>
                      </a:r>
                    </a:p>
                    <a:p>
                      <a:pPr marL="0" lvl="0" indent="0" algn="ctr" rtl="0">
                        <a:spcBef>
                          <a:spcPts val="0"/>
                        </a:spcBef>
                        <a:spcAft>
                          <a:spcPts val="0"/>
                        </a:spcAft>
                        <a:buNone/>
                      </a:pP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826602">
                <a:tc>
                  <a:txBody>
                    <a:bodyPr/>
                    <a:lstStyle/>
                    <a:p>
                      <a:pPr marL="0" lvl="0" indent="0" algn="r" rtl="0">
                        <a:spcBef>
                          <a:spcPts val="0"/>
                        </a:spcBef>
                        <a:spcAft>
                          <a:spcPts val="0"/>
                        </a:spcAft>
                        <a:buNone/>
                      </a:pPr>
                      <a:r>
                        <a:rPr lang="en" sz="1200" dirty="0">
                          <a:solidFill>
                            <a:schemeClr val="lt1"/>
                          </a:solidFill>
                          <a:latin typeface="Cousine"/>
                          <a:ea typeface="Cousine"/>
                          <a:cs typeface="Cousine"/>
                          <a:sym typeface="Cousine"/>
                        </a:rPr>
                        <a:t>Preethi Bukka</a:t>
                      </a: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US" sz="1200" dirty="0">
                          <a:solidFill>
                            <a:schemeClr val="lt1"/>
                          </a:solidFill>
                          <a:latin typeface="Cousine"/>
                          <a:ea typeface="Cousine"/>
                          <a:cs typeface="Cousine"/>
                          <a:sym typeface="Cousine"/>
                        </a:rPr>
                        <a:t>Selecting the best features</a:t>
                      </a:r>
                    </a:p>
                    <a:p>
                      <a:pPr marL="0" lvl="0" indent="0" algn="ctr" rtl="0">
                        <a:spcBef>
                          <a:spcPts val="0"/>
                        </a:spcBef>
                        <a:spcAft>
                          <a:spcPts val="0"/>
                        </a:spcAft>
                        <a:buClr>
                          <a:schemeClr val="dk1"/>
                        </a:buClr>
                        <a:buSzPts val="1100"/>
                        <a:buFont typeface="Arial"/>
                        <a:buNone/>
                      </a:pP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lt1"/>
                          </a:solidFill>
                          <a:latin typeface="Cousine"/>
                          <a:ea typeface="Cousine"/>
                          <a:cs typeface="Cousine"/>
                          <a:sym typeface="Cousine"/>
                        </a:rPr>
                        <a:t>Correlation matrix</a:t>
                      </a:r>
                    </a:p>
                    <a:p>
                      <a:pPr marL="0" lvl="0" indent="0" algn="ctr" rtl="0">
                        <a:spcBef>
                          <a:spcPts val="0"/>
                        </a:spcBef>
                        <a:spcAft>
                          <a:spcPts val="0"/>
                        </a:spcAft>
                        <a:buNone/>
                      </a:pP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Cousine"/>
                          <a:ea typeface="Cousine"/>
                          <a:cs typeface="Cousine"/>
                          <a:sym typeface="Cousine"/>
                        </a:rPr>
                        <a:t>Select K Best</a:t>
                      </a: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lt1"/>
                          </a:solidFill>
                          <a:latin typeface="Cousine"/>
                          <a:ea typeface="Cousine"/>
                          <a:cs typeface="Cousine"/>
                          <a:sym typeface="Cousine"/>
                        </a:rPr>
                        <a:t>Sequential Feature selection</a:t>
                      </a:r>
                    </a:p>
                    <a:p>
                      <a:endParaRPr lang="en-US" sz="1200" dirty="0"/>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95692">
                <a:tc>
                  <a:txBody>
                    <a:bodyPr/>
                    <a:lstStyle/>
                    <a:p>
                      <a:pPr marL="0" lvl="0" indent="0" algn="r" rtl="0">
                        <a:spcBef>
                          <a:spcPts val="0"/>
                        </a:spcBef>
                        <a:spcAft>
                          <a:spcPts val="0"/>
                        </a:spcAft>
                        <a:buNone/>
                      </a:pPr>
                      <a:r>
                        <a:rPr lang="en" sz="1200" dirty="0">
                          <a:solidFill>
                            <a:schemeClr val="lt1"/>
                          </a:solidFill>
                          <a:latin typeface="Cousine"/>
                          <a:ea typeface="Cousine"/>
                          <a:cs typeface="Cousine"/>
                          <a:sym typeface="Cousine"/>
                        </a:rPr>
                        <a:t>Sai Sree Chikkala</a:t>
                      </a: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200">
                          <a:solidFill>
                            <a:schemeClr val="lt1"/>
                          </a:solidFill>
                          <a:latin typeface="Cousine"/>
                          <a:ea typeface="Cousine"/>
                          <a:cs typeface="Cousine"/>
                          <a:sym typeface="Cousine"/>
                        </a:rPr>
                        <a:t>Creating reports</a:t>
                      </a:r>
                      <a:endParaRPr sz="1200">
                        <a:solidFill>
                          <a:schemeClr val="lt1"/>
                        </a:solidFill>
                        <a:latin typeface="Cousine"/>
                        <a:ea typeface="Cousine"/>
                        <a:cs typeface="Cousine"/>
                        <a:sym typeface="Cousi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Cousine"/>
                          <a:ea typeface="Cousine"/>
                          <a:cs typeface="Cousine"/>
                          <a:sym typeface="Cousine"/>
                        </a:rPr>
                        <a:t>Machine learning models</a:t>
                      </a:r>
                      <a:endParaRPr sz="120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Cousine"/>
                          <a:ea typeface="Cousine"/>
                          <a:cs typeface="Cousine"/>
                          <a:sym typeface="Cousine"/>
                        </a:rPr>
                        <a:t>Comparative analysis</a:t>
                      </a:r>
                      <a:endParaRPr sz="120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495692">
                <a:tc>
                  <a:txBody>
                    <a:bodyPr/>
                    <a:lstStyle/>
                    <a:p>
                      <a:pPr marL="0" lvl="0" indent="0" algn="r" rtl="0">
                        <a:spcBef>
                          <a:spcPts val="0"/>
                        </a:spcBef>
                        <a:spcAft>
                          <a:spcPts val="0"/>
                        </a:spcAft>
                        <a:buNone/>
                      </a:pPr>
                      <a:r>
                        <a:rPr lang="en" sz="1200">
                          <a:solidFill>
                            <a:schemeClr val="lt1"/>
                          </a:solidFill>
                          <a:latin typeface="Cousine"/>
                          <a:ea typeface="Cousine"/>
                          <a:cs typeface="Cousine"/>
                          <a:sym typeface="Cousine"/>
                        </a:rPr>
                        <a:t>All </a:t>
                      </a:r>
                      <a:endParaRPr sz="120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Cousine"/>
                          <a:ea typeface="Cousine"/>
                          <a:cs typeface="Cousine"/>
                          <a:sym typeface="Cousine"/>
                        </a:rPr>
                        <a:t>Uploading the code into github</a:t>
                      </a:r>
                      <a:endParaRPr sz="120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lt1"/>
                          </a:solidFill>
                          <a:latin typeface="Cousine"/>
                          <a:ea typeface="Cousine"/>
                          <a:cs typeface="Cousine"/>
                          <a:sym typeface="Cousine"/>
                        </a:rPr>
                        <a:t>Video recording of the project</a:t>
                      </a:r>
                      <a:endParaRPr sz="120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Cousine"/>
                          <a:ea typeface="Cousine"/>
                          <a:cs typeface="Cousine"/>
                          <a:sym typeface="Cousine"/>
                        </a:rPr>
                        <a:t>Final report</a:t>
                      </a:r>
                      <a:endParaRPr sz="1200" dirty="0">
                        <a:solidFill>
                          <a:schemeClr val="lt1"/>
                        </a:solidFill>
                        <a:latin typeface="Cousine"/>
                        <a:ea typeface="Cousine"/>
                        <a:cs typeface="Cousine"/>
                        <a:sym typeface="Cousi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92" name="Google Shape;92;p14"/>
          <p:cNvSpPr txBox="1">
            <a:spLocks noGrp="1"/>
          </p:cNvSpPr>
          <p:nvPr>
            <p:ph type="body" idx="1"/>
          </p:nvPr>
        </p:nvSpPr>
        <p:spPr>
          <a:xfrm>
            <a:off x="457225" y="1422964"/>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1</a:t>
            </a:r>
            <a:endParaRPr b="1"/>
          </a:p>
          <a:p>
            <a:pPr marL="0" lvl="0" indent="0" algn="l" rtl="0">
              <a:spcBef>
                <a:spcPts val="600"/>
              </a:spcBef>
              <a:spcAft>
                <a:spcPts val="0"/>
              </a:spcAft>
              <a:buNone/>
            </a:pPr>
            <a:r>
              <a:rPr lang="en" sz="1200"/>
              <a:t>The objective of our project is to classify  the dropout students from the given data</a:t>
            </a:r>
            <a:endParaRPr sz="1200"/>
          </a:p>
        </p:txBody>
      </p:sp>
      <p:sp>
        <p:nvSpPr>
          <p:cNvPr id="93" name="Google Shape;93;p14"/>
          <p:cNvSpPr txBox="1">
            <a:spLocks noGrp="1"/>
          </p:cNvSpPr>
          <p:nvPr>
            <p:ph type="body" idx="2"/>
          </p:nvPr>
        </p:nvSpPr>
        <p:spPr>
          <a:xfrm>
            <a:off x="3223964" y="1422964"/>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2</a:t>
            </a:r>
            <a:endParaRPr b="1"/>
          </a:p>
          <a:p>
            <a:pPr marL="0" lvl="0" indent="0" algn="l" rtl="0">
              <a:spcBef>
                <a:spcPts val="600"/>
              </a:spcBef>
              <a:spcAft>
                <a:spcPts val="0"/>
              </a:spcAft>
              <a:buNone/>
            </a:pPr>
            <a:r>
              <a:rPr lang="en" sz="1200"/>
              <a:t>Applying various feature selection methods to select the important features from the dataset.</a:t>
            </a:r>
            <a:endParaRPr sz="1200"/>
          </a:p>
        </p:txBody>
      </p:sp>
      <p:sp>
        <p:nvSpPr>
          <p:cNvPr id="94" name="Google Shape;94;p14"/>
          <p:cNvSpPr txBox="1">
            <a:spLocks noGrp="1"/>
          </p:cNvSpPr>
          <p:nvPr>
            <p:ph type="body" idx="3"/>
          </p:nvPr>
        </p:nvSpPr>
        <p:spPr>
          <a:xfrm>
            <a:off x="5990727" y="1422964"/>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3</a:t>
            </a:r>
            <a:endParaRPr b="1"/>
          </a:p>
          <a:p>
            <a:pPr marL="0" lvl="0" indent="0" algn="l" rtl="0">
              <a:spcBef>
                <a:spcPts val="600"/>
              </a:spcBef>
              <a:spcAft>
                <a:spcPts val="0"/>
              </a:spcAft>
              <a:buNone/>
            </a:pPr>
            <a:r>
              <a:rPr lang="en" sz="1200"/>
              <a:t>Training the machine learning binary classification models to predict the dropout student </a:t>
            </a:r>
            <a:endParaRPr sz="1200"/>
          </a:p>
          <a:p>
            <a:pPr marL="0" lvl="0" indent="0" algn="l" rtl="0">
              <a:spcBef>
                <a:spcPts val="600"/>
              </a:spcBef>
              <a:spcAft>
                <a:spcPts val="0"/>
              </a:spcAft>
              <a:buNone/>
            </a:pPr>
            <a:endParaRPr sz="1200"/>
          </a:p>
        </p:txBody>
      </p:sp>
      <p:sp>
        <p:nvSpPr>
          <p:cNvPr id="95" name="Google Shape;95;p14"/>
          <p:cNvSpPr/>
          <p:nvPr/>
        </p:nvSpPr>
        <p:spPr>
          <a:xfrm>
            <a:off x="3347112" y="1095800"/>
            <a:ext cx="358382" cy="372767"/>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537991" y="1095802"/>
            <a:ext cx="379274" cy="34480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6107143" y="1149565"/>
            <a:ext cx="400167" cy="26523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ctrTitle" idx="4294967295"/>
          </p:nvPr>
        </p:nvSpPr>
        <p:spPr>
          <a:xfrm>
            <a:off x="-155075" y="340043"/>
            <a:ext cx="61209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t>Problem Statement</a:t>
            </a:r>
            <a:endParaRPr sz="3000" b="1" dirty="0"/>
          </a:p>
        </p:txBody>
      </p:sp>
      <p:sp>
        <p:nvSpPr>
          <p:cNvPr id="104" name="Google Shape;104;p15"/>
          <p:cNvSpPr txBox="1">
            <a:spLocks noGrp="1"/>
          </p:cNvSpPr>
          <p:nvPr>
            <p:ph type="subTitle" idx="4294967295"/>
          </p:nvPr>
        </p:nvSpPr>
        <p:spPr>
          <a:xfrm>
            <a:off x="286550" y="1373899"/>
            <a:ext cx="7772400" cy="2737183"/>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t>There are different factors that trigger student dropout rate in Universities or in schools. Now educational institutions are in search of finding the answers what factors trigger the most. As per the studies there are plethora of factors that can cause this situation. But manually analyzing the causes is a cumbersome task. A simple prediction tool for classification of dropout or consistent student helps the organization improve the dropout rates.</a:t>
            </a:r>
            <a:endParaRPr sz="1800" dirty="0"/>
          </a:p>
        </p:txBody>
      </p:sp>
      <p:grpSp>
        <p:nvGrpSpPr>
          <p:cNvPr id="105" name="Google Shape;105;p15"/>
          <p:cNvGrpSpPr/>
          <p:nvPr/>
        </p:nvGrpSpPr>
        <p:grpSpPr>
          <a:xfrm>
            <a:off x="7531031" y="106705"/>
            <a:ext cx="1525083" cy="1114746"/>
            <a:chOff x="3075562" y="756050"/>
            <a:chExt cx="2931161" cy="2815726"/>
          </a:xfrm>
        </p:grpSpPr>
        <p:sp>
          <p:nvSpPr>
            <p:cNvPr id="106" name="Google Shape;106;p15"/>
            <p:cNvSpPr/>
            <p:nvPr/>
          </p:nvSpPr>
          <p:spPr>
            <a:xfrm>
              <a:off x="3950843" y="1762696"/>
              <a:ext cx="1326900" cy="13269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472643" y="1284496"/>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09" name="Google Shape;109;p15"/>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10" name="Google Shape;110;p15"/>
            <p:cNvSpPr/>
            <p:nvPr/>
          </p:nvSpPr>
          <p:spPr>
            <a:xfrm rot="-5400000">
              <a:off x="3075562" y="7560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 name="Google Shape;111;p15"/>
            <p:cNvCxnSpPr/>
            <p:nvPr/>
          </p:nvCxnSpPr>
          <p:spPr>
            <a:xfrm>
              <a:off x="3480293" y="1292146"/>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12" name="Google Shape;112;p15"/>
            <p:cNvCxnSpPr>
              <a:endCxn id="106" idx="7"/>
            </p:cNvCxnSpPr>
            <p:nvPr/>
          </p:nvCxnSpPr>
          <p:spPr>
            <a:xfrm flipH="1">
              <a:off x="5083423" y="1280516"/>
              <a:ext cx="676500" cy="676500"/>
            </a:xfrm>
            <a:prstGeom prst="straightConnector1">
              <a:avLst/>
            </a:prstGeom>
            <a:noFill/>
            <a:ln w="9525" cap="flat" cmpd="sng">
              <a:solidFill>
                <a:srgbClr val="FFFFFF"/>
              </a:solidFill>
              <a:prstDash val="dash"/>
              <a:round/>
              <a:headEnd type="none" w="med" len="med"/>
              <a:tailEnd type="none" w="med" len="med"/>
            </a:ln>
          </p:spPr>
        </p:cxnSp>
        <p:cxnSp>
          <p:nvCxnSpPr>
            <p:cNvPr id="113" name="Google Shape;113;p15"/>
            <p:cNvCxnSpPr/>
            <p:nvPr/>
          </p:nvCxnSpPr>
          <p:spPr>
            <a:xfrm>
              <a:off x="3345288" y="1288325"/>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114" name="Google Shape;114;p15"/>
            <p:cNvCxnSpPr>
              <a:stCxn id="106" idx="3"/>
            </p:cNvCxnSpPr>
            <p:nvPr/>
          </p:nvCxnSpPr>
          <p:spPr>
            <a:xfrm flipH="1">
              <a:off x="3468663" y="2895276"/>
              <a:ext cx="676500" cy="676500"/>
            </a:xfrm>
            <a:prstGeom prst="straightConnector1">
              <a:avLst/>
            </a:prstGeom>
            <a:noFill/>
            <a:ln w="9525" cap="flat" cmpd="sng">
              <a:solidFill>
                <a:srgbClr val="FFFFFF"/>
              </a:solidFill>
              <a:prstDash val="dash"/>
              <a:round/>
              <a:headEnd type="none" w="med" len="med"/>
              <a:tailEnd type="none" w="med" len="med"/>
            </a:ln>
          </p:spPr>
        </p:cxnSp>
      </p:grpSp>
      <p:sp>
        <p:nvSpPr>
          <p:cNvPr id="115" name="Google Shape;115;p15"/>
          <p:cNvSpPr/>
          <p:nvPr/>
        </p:nvSpPr>
        <p:spPr>
          <a:xfrm>
            <a:off x="8058949" y="515728"/>
            <a:ext cx="568869" cy="429494"/>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ctrTitle" idx="4294967295"/>
          </p:nvPr>
        </p:nvSpPr>
        <p:spPr>
          <a:xfrm>
            <a:off x="-155075" y="340043"/>
            <a:ext cx="61209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t>Proposed solution</a:t>
            </a:r>
            <a:endParaRPr sz="3000" b="1"/>
          </a:p>
        </p:txBody>
      </p:sp>
      <p:sp>
        <p:nvSpPr>
          <p:cNvPr id="122" name="Google Shape;122;p16"/>
          <p:cNvSpPr txBox="1">
            <a:spLocks noGrp="1"/>
          </p:cNvSpPr>
          <p:nvPr>
            <p:ph type="subTitle" idx="4294967295"/>
          </p:nvPr>
        </p:nvSpPr>
        <p:spPr>
          <a:xfrm>
            <a:off x="286550" y="1157049"/>
            <a:ext cx="7772400" cy="3646407"/>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dirty="0"/>
              <a:t>Machine learning offers simple and user-friendly techniques to predict using complex dataset. Student dropout prediction is a natural problem in educational institutions and is current challenge to overcome. This dropout rate causes vary depending on the type of institution online or offline, student economical background, student participation in the curricular activities, instructor’s role etc.</a:t>
            </a:r>
            <a:endParaRPr sz="1800" dirty="0"/>
          </a:p>
          <a:p>
            <a:pPr marL="0" lvl="0" indent="0" algn="just" rtl="0">
              <a:spcBef>
                <a:spcPts val="600"/>
              </a:spcBef>
              <a:spcAft>
                <a:spcPts val="0"/>
              </a:spcAft>
              <a:buNone/>
            </a:pPr>
            <a:r>
              <a:rPr lang="en" sz="1800" dirty="0"/>
              <a:t>In this paper we are implementing various feature selection methods to select important features and classification algorithms.</a:t>
            </a:r>
            <a:endParaRPr sz="1800" dirty="0"/>
          </a:p>
        </p:txBody>
      </p:sp>
      <p:sp>
        <p:nvSpPr>
          <p:cNvPr id="123" name="Google Shape;123;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Motivation</a:t>
            </a:r>
            <a:endParaRPr sz="2400" b="1"/>
          </a:p>
        </p:txBody>
      </p:sp>
      <p:sp>
        <p:nvSpPr>
          <p:cNvPr id="129" name="Google Shape;129;p17"/>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000"/>
              <a:t>Educational institutions also adapting the new technologies in decision making process. This is one of the industry where decision making is driven by data. It produces the data where it should be analysed before making the decisions. Machine learning algorithms with powerful data analysis and interpretation techniques makes the process easy.</a:t>
            </a:r>
            <a:endParaRPr sz="2000"/>
          </a:p>
        </p:txBody>
      </p:sp>
      <p:sp>
        <p:nvSpPr>
          <p:cNvPr id="130" name="Google Shape;130;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Related work</a:t>
            </a:r>
            <a:endParaRPr/>
          </a:p>
        </p:txBody>
      </p:sp>
      <p:sp>
        <p:nvSpPr>
          <p:cNvPr id="136" name="Google Shape;136;p18"/>
          <p:cNvSpPr txBox="1"/>
          <p:nvPr/>
        </p:nvSpPr>
        <p:spPr>
          <a:xfrm>
            <a:off x="457200" y="983600"/>
            <a:ext cx="7755300" cy="346620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en" sz="1200">
                <a:solidFill>
                  <a:srgbClr val="FFFFFF"/>
                </a:solidFill>
                <a:latin typeface="Cousine"/>
                <a:ea typeface="Cousine"/>
                <a:cs typeface="Cousine"/>
                <a:sym typeface="Cousine"/>
              </a:rPr>
              <a:t>There are 3 types of feature selection methods: filter, wrapper and hybrid.</a:t>
            </a:r>
            <a:endParaRPr sz="1200">
              <a:solidFill>
                <a:srgbClr val="FFFFFF"/>
              </a:solidFill>
              <a:latin typeface="Cousine"/>
              <a:ea typeface="Cousine"/>
              <a:cs typeface="Cousine"/>
              <a:sym typeface="Cousine"/>
            </a:endParaRPr>
          </a:p>
          <a:p>
            <a:pPr marL="0" lvl="0" indent="0" algn="just" rtl="0">
              <a:spcBef>
                <a:spcPts val="600"/>
              </a:spcBef>
              <a:spcAft>
                <a:spcPts val="0"/>
              </a:spcAft>
              <a:buClr>
                <a:schemeClr val="dk1"/>
              </a:buClr>
              <a:buSzPts val="1100"/>
              <a:buFont typeface="Arial"/>
              <a:buNone/>
            </a:pPr>
            <a:r>
              <a:rPr lang="en" sz="1200">
                <a:solidFill>
                  <a:srgbClr val="FFFFFF"/>
                </a:solidFill>
                <a:latin typeface="Cousine"/>
                <a:ea typeface="Cousine"/>
                <a:cs typeface="Cousine"/>
                <a:sym typeface="Cousine"/>
              </a:rPr>
              <a:t>One of the feature selection methods is filter method.Filter method selects the features using correlation with dependent variables.A correlation matrix is constructed internally and selects a subset of most correlated features [1]. In this paper we are proposing all the methods and conduct a comparative analysis [3].Student prediction dataset contains multiple columns which correlated with the dependent values.These can be boiled down to reduced set using these methods.Hybrid feature selection method ensures the best of both the algorithms i.e. filter and wrapper.Again this methods are subdivided into feature selection for categorical values and numerical values.For categorical values chi-squared test is implemented.Chi-square test is statistical procedure to measure how good the fit is.This is one of the best method to calculate the subset of corpus.Mutual Information calculates how independent feature depends on independent feature if there is no relation then the Mutual Information value is set to zero.For numerical values Mutual Information and Pearson correlation is used[2].</a:t>
            </a:r>
            <a:endParaRPr sz="1200">
              <a:solidFill>
                <a:srgbClr val="FFFFFF"/>
              </a:solidFill>
              <a:latin typeface="Cousine"/>
              <a:ea typeface="Cousine"/>
              <a:cs typeface="Cousine"/>
              <a:sym typeface="Cousine"/>
            </a:endParaRPr>
          </a:p>
          <a:p>
            <a:pPr marL="0" lvl="0" indent="0" algn="just" rtl="0">
              <a:spcBef>
                <a:spcPts val="600"/>
              </a:spcBef>
              <a:spcAft>
                <a:spcPts val="0"/>
              </a:spcAft>
              <a:buClr>
                <a:schemeClr val="dk1"/>
              </a:buClr>
              <a:buSzPts val="1100"/>
              <a:buFont typeface="Arial"/>
              <a:buNone/>
            </a:pPr>
            <a:r>
              <a:rPr lang="en" sz="1200">
                <a:solidFill>
                  <a:srgbClr val="FFFFFF"/>
                </a:solidFill>
                <a:latin typeface="Cousine"/>
                <a:ea typeface="Cousine"/>
                <a:cs typeface="Cousine"/>
                <a:sym typeface="Cousine"/>
              </a:rPr>
              <a:t>Training time of the model depends on various parameters. One of the most important factors is complexity of the data and dimension of the input features.Reducing the dimensions of the input features improves the training performance[4].</a:t>
            </a:r>
            <a:endParaRPr sz="1200">
              <a:solidFill>
                <a:srgbClr val="FFFFFF"/>
              </a:solidFill>
              <a:latin typeface="Cousine"/>
              <a:ea typeface="Cousine"/>
              <a:cs typeface="Cousine"/>
              <a:sym typeface="Cousine"/>
            </a:endParaRPr>
          </a:p>
          <a:p>
            <a:pPr marL="0" lvl="0" indent="0" algn="l" rtl="0">
              <a:spcBef>
                <a:spcPts val="600"/>
              </a:spcBef>
              <a:spcAft>
                <a:spcPts val="0"/>
              </a:spcAft>
              <a:buClr>
                <a:schemeClr val="dk1"/>
              </a:buClr>
              <a:buSzPts val="1100"/>
              <a:buFont typeface="Arial"/>
              <a:buNone/>
            </a:pPr>
            <a:endParaRPr sz="1200">
              <a:solidFill>
                <a:srgbClr val="FFFFFF"/>
              </a:solidFill>
              <a:latin typeface="Cousine"/>
              <a:ea typeface="Cousine"/>
              <a:cs typeface="Cousine"/>
              <a:sym typeface="Cousine"/>
            </a:endParaRPr>
          </a:p>
          <a:p>
            <a:pPr marL="0" lvl="0" indent="0" algn="l" rtl="0">
              <a:spcBef>
                <a:spcPts val="600"/>
              </a:spcBef>
              <a:spcAft>
                <a:spcPts val="0"/>
              </a:spcAft>
              <a:buNone/>
            </a:pPr>
            <a:endParaRPr sz="1200">
              <a:solidFill>
                <a:srgbClr val="FFFFFF"/>
              </a:solidFill>
              <a:latin typeface="Cousine"/>
              <a:ea typeface="Cousine"/>
              <a:cs typeface="Cousine"/>
              <a:sym typeface="Cousine"/>
            </a:endParaRPr>
          </a:p>
        </p:txBody>
      </p:sp>
      <p:sp>
        <p:nvSpPr>
          <p:cNvPr id="137" name="Google Shape;137;p18"/>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43" name="Google Shape;143;p19"/>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44" name="Google Shape;144;p19"/>
          <p:cNvPicPr preferRelativeResize="0"/>
          <p:nvPr/>
        </p:nvPicPr>
        <p:blipFill>
          <a:blip r:embed="rId3">
            <a:alphaModFix/>
          </a:blip>
          <a:stretch>
            <a:fillRect/>
          </a:stretch>
        </p:blipFill>
        <p:spPr>
          <a:xfrm>
            <a:off x="3167950" y="493825"/>
            <a:ext cx="5697375" cy="4198124"/>
          </a:xfrm>
          <a:prstGeom prst="rect">
            <a:avLst/>
          </a:prstGeom>
          <a:noFill/>
          <a:ln>
            <a:noFill/>
          </a:ln>
        </p:spPr>
      </p:pic>
      <p:sp>
        <p:nvSpPr>
          <p:cNvPr id="145" name="Google Shape;145;p19"/>
          <p:cNvSpPr txBox="1"/>
          <p:nvPr/>
        </p:nvSpPr>
        <p:spPr>
          <a:xfrm>
            <a:off x="197550" y="1135950"/>
            <a:ext cx="2243700" cy="34170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rgbClr val="FFFFFF"/>
              </a:buClr>
              <a:buSzPts val="1400"/>
              <a:buFont typeface="Cousine"/>
              <a:buChar char="●"/>
            </a:pPr>
            <a:r>
              <a:rPr lang="en">
                <a:solidFill>
                  <a:srgbClr val="FFFFFF"/>
                </a:solidFill>
                <a:latin typeface="Cousine"/>
                <a:ea typeface="Cousine"/>
                <a:cs typeface="Cousine"/>
                <a:sym typeface="Cousine"/>
              </a:rPr>
              <a:t>As a part of feature selection implementation Correlation matrix is constructed.</a:t>
            </a:r>
            <a:endParaRPr>
              <a:solidFill>
                <a:srgbClr val="FFFFFF"/>
              </a:solidFill>
              <a:latin typeface="Cousine"/>
              <a:ea typeface="Cousine"/>
              <a:cs typeface="Cousine"/>
              <a:sym typeface="Cousine"/>
            </a:endParaRPr>
          </a:p>
          <a:p>
            <a:pPr marL="457200" lvl="0" indent="-317500" algn="just" rtl="0">
              <a:spcBef>
                <a:spcPts val="0"/>
              </a:spcBef>
              <a:spcAft>
                <a:spcPts val="0"/>
              </a:spcAft>
              <a:buClr>
                <a:srgbClr val="FFFFFF"/>
              </a:buClr>
              <a:buSzPts val="1400"/>
              <a:buFont typeface="Cousine"/>
              <a:buChar char="●"/>
            </a:pPr>
            <a:r>
              <a:rPr lang="en">
                <a:solidFill>
                  <a:srgbClr val="FFFFFF"/>
                </a:solidFill>
                <a:latin typeface="Cousine"/>
                <a:ea typeface="Cousine"/>
                <a:cs typeface="Cousine"/>
                <a:sym typeface="Cousine"/>
              </a:rPr>
              <a:t>Columns are filtered using a condition more than 80% correlation and 25 features are boiled down to 18 columns</a:t>
            </a:r>
            <a:endParaRPr>
              <a:solidFill>
                <a:srgbClr val="FFFFFF"/>
              </a:solidFill>
              <a:latin typeface="Cousine"/>
              <a:ea typeface="Cousine"/>
              <a:cs typeface="Cousine"/>
              <a:sym typeface="Cousine"/>
            </a:endParaRPr>
          </a:p>
        </p:txBody>
      </p:sp>
    </p:spTree>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960</Words>
  <Application>Microsoft Office PowerPoint</Application>
  <PresentationFormat>On-screen Show (16:9)</PresentationFormat>
  <Paragraphs>88</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Cousine</vt:lpstr>
      <vt:lpstr>Valentine template</vt:lpstr>
      <vt:lpstr>Student Dropout Prediction</vt:lpstr>
      <vt:lpstr>TEAM PRESENTATION</vt:lpstr>
      <vt:lpstr>Roles and Responsibilities</vt:lpstr>
      <vt:lpstr>Objectives</vt:lpstr>
      <vt:lpstr>Problem Statement</vt:lpstr>
      <vt:lpstr>Proposed solution</vt:lpstr>
      <vt:lpstr>Motivation</vt:lpstr>
      <vt:lpstr>Related work</vt:lpstr>
      <vt:lpstr>Results</vt:lpstr>
      <vt:lpstr>Results</vt:lpstr>
      <vt:lpstr>Results</vt:lpstr>
      <vt:lpstr>Results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Dropout Prediction</dc:title>
  <cp:lastModifiedBy>Midhilesh Dusanapudi</cp:lastModifiedBy>
  <cp:revision>2</cp:revision>
  <dcterms:modified xsi:type="dcterms:W3CDTF">2022-12-06T08:39:33Z</dcterms:modified>
</cp:coreProperties>
</file>