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16"/>
  </p:notesMasterIdLst>
  <p:sldIdLst>
    <p:sldId id="257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73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A7477-B957-46C8-A3CA-C35B354F222A}" v="269" dt="2024-04-18T00:17:47.109"/>
    <p1510:client id="{9B5ADF32-421C-451A-844E-F3D6BD176EE9}" v="58" dt="2024-04-18T00:54:16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E45A-4545-4405-B450-D3666015EB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0731-05A9-4BC0-82B5-8B1B0AF1DF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B0731-05A9-4BC0-82B5-8B1B0AF1DF0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B0731-05A9-4BC0-82B5-8B1B0AF1DF0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3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8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71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33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08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92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6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8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2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5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1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8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 descr="Green leaf 3D art">
            <a:extLst>
              <a:ext uri="{FF2B5EF4-FFF2-40B4-BE49-F238E27FC236}">
                <a16:creationId xmlns:a16="http://schemas.microsoft.com/office/drawing/2014/main" id="{740373B0-CD7A-5BC8-8574-CF4F0763F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72" t="11118" r="6757" b="-38064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1"/>
          <p:cNvSpPr txBox="1"/>
          <p:nvPr/>
        </p:nvSpPr>
        <p:spPr>
          <a:xfrm>
            <a:off x="4035422" y="1678665"/>
            <a:ext cx="2915879" cy="237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4572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defRPr/>
            </a:pPr>
            <a:r>
              <a:rPr kumimoji="0" lang="en-US" altLang="en-US" sz="3000" b="1" i="0" u="none" strike="noStrike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Recognition of crop disease with deep learning based on leaf images</a:t>
            </a:r>
          </a:p>
        </p:txBody>
      </p:sp>
      <p:sp>
        <p:nvSpPr>
          <p:cNvPr id="5" name="Subtitle 2"/>
          <p:cNvSpPr txBox="1"/>
          <p:nvPr/>
        </p:nvSpPr>
        <p:spPr>
          <a:xfrm>
            <a:off x="3657600" y="4572000"/>
            <a:ext cx="4419600" cy="167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682094"/>
            <a:ext cx="7543800" cy="46615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Courier New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This preprocessing method includes geometric space transformations and pixel color transformations </a:t>
            </a:r>
            <a:endParaRPr lang="en-US"/>
          </a:p>
          <a:p>
            <a:pPr marL="285750" lvl="0" indent="-285750" algn="just">
              <a:lnSpc>
                <a:spcPct val="150000"/>
              </a:lnSpc>
              <a:buFont typeface="Courier New" panose="05000000000000000000" pitchFamily="2" charset="2"/>
              <a:buChar char="o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just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Training Strategy: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Adopts the Inception-ResNet-v2 model for transfer learning, loading pre-trained parameters, modifying the model for the target task, and fine-tuning. Parameters, learning rate, batch size, dropout, loss function, and optimizer are set for efficient training.</a:t>
            </a:r>
          </a:p>
          <a:p>
            <a:pPr marL="285750" lvl="0" indent="-285750" algn="just">
              <a:lnSpc>
                <a:spcPct val="150000"/>
              </a:lnSpc>
              <a:buFont typeface="Courier New" panose="05000000000000000000" pitchFamily="2" charset="2"/>
              <a:buChar char="o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Achieves a final accuracy of 86.1%, outperforming other common deep learning models. The system effectively identifies crop diseases and pests, providing valuable information and guidance for farmers.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452880"/>
            <a:ext cx="3886200" cy="4947920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56690"/>
            <a:ext cx="3782060" cy="49441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457200"/>
            <a:ext cx="1110753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GB" sz="2800" b="1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Result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38580"/>
            <a:ext cx="3810000" cy="4909820"/>
          </a:xfrm>
          <a:prstGeom prst="rect">
            <a:avLst/>
          </a:prstGeom>
        </p:spPr>
      </p:pic>
      <p:pic>
        <p:nvPicPr>
          <p:cNvPr id="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338580"/>
            <a:ext cx="3733800" cy="4909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000" y="457200"/>
            <a:ext cx="1110753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GB" sz="2800" b="1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Result</a:t>
            </a:r>
            <a:endParaRPr lang="en-US" sz="280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1710055"/>
            <a:ext cx="6347460" cy="39535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58290" y="648970"/>
            <a:ext cx="4148455" cy="7461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en-IN" altLang="en-US" sz="2800" b="1">
                <a:solidFill>
                  <a:schemeClr val="accent2"/>
                </a:solidFill>
                <a:latin typeface="Times New Roman"/>
                <a:cs typeface="Times New Roman"/>
              </a:rPr>
              <a:t>Accuracy and loss Graph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6" name="Group 20485">
            <a:extLst>
              <a:ext uri="{FF2B5EF4-FFF2-40B4-BE49-F238E27FC236}">
                <a16:creationId xmlns:a16="http://schemas.microsoft.com/office/drawing/2014/main" id="{FFA844EB-B4EF-4B2F-95CF-9E5C16B5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0487" name="Straight Connector 20486">
              <a:extLst>
                <a:ext uri="{FF2B5EF4-FFF2-40B4-BE49-F238E27FC236}">
                  <a16:creationId xmlns:a16="http://schemas.microsoft.com/office/drawing/2014/main" id="{D31205C9-9B34-4789-AA9B-D7B86D3A1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8" name="Straight Connector 20487">
              <a:extLst>
                <a:ext uri="{FF2B5EF4-FFF2-40B4-BE49-F238E27FC236}">
                  <a16:creationId xmlns:a16="http://schemas.microsoft.com/office/drawing/2014/main" id="{7C1E24DB-0094-4D06-8F57-85C95C874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89" name="Rectangle 23">
              <a:extLst>
                <a:ext uri="{FF2B5EF4-FFF2-40B4-BE49-F238E27FC236}">
                  <a16:creationId xmlns:a16="http://schemas.microsoft.com/office/drawing/2014/main" id="{DE703DF5-9BDF-42DB-9820-EDEAC68B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490" name="Rectangle 25">
              <a:extLst>
                <a:ext uri="{FF2B5EF4-FFF2-40B4-BE49-F238E27FC236}">
                  <a16:creationId xmlns:a16="http://schemas.microsoft.com/office/drawing/2014/main" id="{045EAFA8-4C32-4942-9360-AB2082086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491" name="Isosceles Triangle 20490">
              <a:extLst>
                <a:ext uri="{FF2B5EF4-FFF2-40B4-BE49-F238E27FC236}">
                  <a16:creationId xmlns:a16="http://schemas.microsoft.com/office/drawing/2014/main" id="{3CAD2203-A7B2-45D8-9240-A3542F0FD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492" name="Rectangle 27">
              <a:extLst>
                <a:ext uri="{FF2B5EF4-FFF2-40B4-BE49-F238E27FC236}">
                  <a16:creationId xmlns:a16="http://schemas.microsoft.com/office/drawing/2014/main" id="{5DC5EF1D-D76F-48F5-ACAF-7F209B646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493" name="Rectangle 28">
              <a:extLst>
                <a:ext uri="{FF2B5EF4-FFF2-40B4-BE49-F238E27FC236}">
                  <a16:creationId xmlns:a16="http://schemas.microsoft.com/office/drawing/2014/main" id="{C021030B-EC50-4CBB-847B-BF6FA8978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494" name="Rectangle 29">
              <a:extLst>
                <a:ext uri="{FF2B5EF4-FFF2-40B4-BE49-F238E27FC236}">
                  <a16:creationId xmlns:a16="http://schemas.microsoft.com/office/drawing/2014/main" id="{E8ACDF8F-1AEB-4514-AC25-BDD3A547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495" name="Isosceles Triangle 20494">
              <a:extLst>
                <a:ext uri="{FF2B5EF4-FFF2-40B4-BE49-F238E27FC236}">
                  <a16:creationId xmlns:a16="http://schemas.microsoft.com/office/drawing/2014/main" id="{AD6FF1EB-A33A-4569-B7E2-09FD56D16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496" name="Isosceles Triangle 20495">
              <a:extLst>
                <a:ext uri="{FF2B5EF4-FFF2-40B4-BE49-F238E27FC236}">
                  <a16:creationId xmlns:a16="http://schemas.microsoft.com/office/drawing/2014/main" id="{B844DC64-9C05-463C-B2AB-40225DA81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498" name="Rectangle 2049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00" name="Rectangle 2049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02" name="Straight Connector 2050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4" name="Straight Connector 2050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0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0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10" name="Isosceles Triangle 2050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1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14" name="Isosceles Triangle 2051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16" name="Freeform: Shape 2051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8000" y="609599"/>
            <a:ext cx="2882531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587063" y="609600"/>
            <a:ext cx="4133472" cy="5545667"/>
          </a:xfrm>
          <a:prstGeom prst="rect">
            <a:avLst/>
          </a:prstGeom>
        </p:spPr>
        <p:txBody>
          <a:bodyPr vert="horz" lIns="91440" tIns="45720" rIns="91440" bIns="45720" numCol="1" rtlCol="0" anchor="ctr" anchorCtr="0" compatLnSpc="1">
            <a:normAutofit/>
          </a:bodyPr>
          <a:lstStyle/>
          <a:p>
            <a:pPr marL="285750" marR="0" lvl="0" indent="-285750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华文新魏"/>
              </a:rPr>
              <a:t>[1] J. Schmidhuber, ‘‘Deep learning in neural networks: An overview,’’ Neural </a:t>
            </a:r>
            <a:r>
              <a:rPr kumimoji="0" lang="en-US" altLang="zh-CN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ea typeface="华文新魏"/>
              </a:rPr>
              <a:t>Netw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华文新魏"/>
              </a:rPr>
              <a:t>., vol. 61, pp. 85–117, Jan. 2015.</a:t>
            </a:r>
            <a:endParaRPr lang="en-US"/>
          </a:p>
          <a:p>
            <a:pPr marL="285750" marR="0" lvl="0" indent="-285750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[2] A.-R. Mohamed, G. E. Dahl, and G. Hinton, ‘‘Acoustic modeling using deep belief networks,’’ IEEE Trans. Audio, Speech, Lang. Process., vol. 20, no. 1, pp. 14–22, Jan. 2012. </a:t>
            </a:r>
            <a:endParaRPr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285750" marR="0" lvl="0" indent="-285750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endParaRPr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285750" indent="-285750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华文新魏"/>
              </a:rPr>
              <a:t>[3] Y. Bengio and O. </a:t>
            </a:r>
            <a:r>
              <a:rPr kumimoji="0" lang="en-US" altLang="zh-CN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ea typeface="华文新魏"/>
              </a:rPr>
              <a:t>Delalleau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华文新魏"/>
              </a:rPr>
              <a:t>, ‘‘On the expressive power of deep</a:t>
            </a:r>
            <a:r>
              <a:rPr lang="en-US" altLang="zh-CN">
                <a:solidFill>
                  <a:srgbClr val="FFFFFF"/>
                </a:solidFill>
                <a:ea typeface="华文新魏"/>
              </a:rPr>
              <a:t> </a:t>
            </a:r>
            <a:endParaRPr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华文新魏"/>
            </a:endParaRPr>
          </a:p>
          <a:p>
            <a:pPr marL="285750" indent="-285750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US">
                <a:solidFill>
                  <a:srgbClr val="FFFFFF"/>
                </a:solidFill>
              </a:rPr>
              <a:t>[4]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华文新魏"/>
              </a:rPr>
              <a:t>architectures,’’ in Proc. 14th Int. Conf. Discovery Sci. Berlin, Germany, 2011, no. 1, pp. 18–36.</a:t>
            </a:r>
            <a:r>
              <a:rPr lang="en-US" altLang="zh-CN">
                <a:solidFill>
                  <a:srgbClr val="FFFFFF"/>
                </a:solidFill>
                <a:ea typeface="华文新魏"/>
              </a:rPr>
              <a:t> </a:t>
            </a:r>
            <a:endParaRPr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华文新魏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 Box 1"/>
          <p:cNvSpPr txBox="1"/>
          <p:nvPr/>
        </p:nvSpPr>
        <p:spPr>
          <a:xfrm>
            <a:off x="3907172" y="2160589"/>
            <a:ext cx="522311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defTabSz="457200" fontAlgn="auto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altLang="en-GB" sz="15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Group Members Information</a:t>
            </a:r>
            <a:endParaRPr lang="en-US" altLang="en-GB" sz="1500" b="1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342900" marR="0" lvl="0" indent="-342900" defTabSz="457200" fontAlgn="auto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endParaRPr lang="en-US" sz="1500" b="1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sym typeface="+mn-ea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sym typeface="+mn-ea"/>
              </a:rPr>
              <a:t>MANSUR SHAIK 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  <a:sym typeface="+mn-ea"/>
              </a:rPr>
              <a:t>                         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  <a:sym typeface="+mn-ea"/>
              </a:rPr>
              <a:t>-   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sym typeface="+mn-ea"/>
              </a:rPr>
              <a:t>700752385 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NAVASAI GANGIREDDY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rPr>
              <a:t>                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  <a:sym typeface="+mn-ea"/>
              </a:rPr>
              <a:t>-  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sym typeface="+mn-ea"/>
              </a:rPr>
              <a:t>700754033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b="1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  <a:cs typeface="Times New Roman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SAI RAM UPPALAPATI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               -  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700740307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YAMINI SARASWATHI BORRA       -   700748022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b="1"/>
          </a:p>
        </p:txBody>
      </p:sp>
      <p:pic>
        <p:nvPicPr>
          <p:cNvPr id="4" name="Picture 3" descr="One in a crowd">
            <a:extLst>
              <a:ext uri="{FF2B5EF4-FFF2-40B4-BE49-F238E27FC236}">
                <a16:creationId xmlns:a16="http://schemas.microsoft.com/office/drawing/2014/main" id="{13A17608-E1A5-3053-6943-A7FABE494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13" r="24239" b="3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828800"/>
            <a:ext cx="4572000" cy="3883114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r>
              <a:rPr lang="en-GB" sz="2000" dirty="0">
                <a:latin typeface="Calibri"/>
                <a:ea typeface="Calibri"/>
                <a:cs typeface="Calibri"/>
              </a:rPr>
              <a:t>1. </a:t>
            </a:r>
            <a:r>
              <a:rPr lang="en-US" sz="2000" dirty="0">
                <a:ea typeface="+mn-lt"/>
                <a:cs typeface="+mn-lt"/>
              </a:rPr>
              <a:t>MANSUR SHAIK</a:t>
            </a:r>
            <a:endParaRPr lang="en-GB" sz="2000" dirty="0">
              <a:ea typeface="+mn-lt"/>
              <a:cs typeface="+mn-lt"/>
            </a:endParaRPr>
          </a:p>
          <a:p>
            <a:r>
              <a:rPr lang="en-GB" sz="2000" dirty="0">
                <a:latin typeface="Calibri"/>
                <a:cs typeface="Calibri"/>
              </a:rPr>
              <a:t>    Worked on dataset, algorithm</a:t>
            </a:r>
          </a:p>
          <a:p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2000" dirty="0">
                <a:latin typeface="Calibri"/>
                <a:ea typeface="Calibri"/>
                <a:cs typeface="Calibri"/>
              </a:rPr>
              <a:t>2.</a:t>
            </a:r>
            <a:r>
              <a:rPr lang="en-IN" sz="2000" dirty="0"/>
              <a:t> </a:t>
            </a:r>
            <a:r>
              <a:rPr lang="en-US" sz="2000" dirty="0">
                <a:ea typeface="+mn-lt"/>
                <a:cs typeface="+mn-lt"/>
              </a:rPr>
              <a:t>YAMINI SARASWATHI BORRA</a:t>
            </a:r>
            <a:r>
              <a:rPr lang="en-US" sz="2000" b="1" dirty="0">
                <a:ea typeface="+mn-lt"/>
                <a:cs typeface="+mn-lt"/>
              </a:rPr>
              <a:t> </a:t>
            </a:r>
            <a:endParaRPr lang="en-GB" sz="2000" dirty="0">
              <a:ea typeface="+mn-lt"/>
              <a:cs typeface="+mn-lt"/>
            </a:endParaRPr>
          </a:p>
          <a:p>
            <a:r>
              <a:rPr lang="en-GB" sz="2000" dirty="0">
                <a:latin typeface="Calibri"/>
                <a:cs typeface="Calibri"/>
              </a:rPr>
              <a:t>     Worked on dataset, algorithm</a:t>
            </a:r>
          </a:p>
          <a:p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/>
                <a:ea typeface="Calibri"/>
                <a:cs typeface="Calibri"/>
              </a:rPr>
              <a:t>3. </a:t>
            </a:r>
            <a:r>
              <a:rPr lang="en-US" sz="2000" dirty="0">
                <a:ea typeface="+mn-lt"/>
                <a:cs typeface="+mn-lt"/>
              </a:rPr>
              <a:t>NAVASAI GANGIREDDY</a:t>
            </a:r>
            <a:r>
              <a:rPr lang="en-US" sz="2000" b="1" dirty="0">
                <a:ea typeface="+mn-lt"/>
                <a:cs typeface="+mn-lt"/>
              </a:rPr>
              <a:t>  </a:t>
            </a:r>
            <a:endParaRPr lang="en-GB" sz="2000" dirty="0">
              <a:ea typeface="+mn-lt"/>
              <a:cs typeface="+mn-lt"/>
            </a:endParaRPr>
          </a:p>
          <a:p>
            <a:r>
              <a:rPr lang="en-GB" sz="2000" dirty="0">
                <a:latin typeface="Calibri"/>
                <a:cs typeface="Calibri"/>
              </a:rPr>
              <a:t>    Worked on algorithm and Report</a:t>
            </a:r>
          </a:p>
          <a:p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latin typeface="Calibri"/>
                <a:ea typeface="Calibri"/>
                <a:cs typeface="Calibri"/>
              </a:rPr>
              <a:t>4.</a:t>
            </a:r>
            <a:r>
              <a:rPr lang="en-IN" sz="2000" dirty="0"/>
              <a:t> </a:t>
            </a:r>
            <a:r>
              <a:rPr lang="en-US" sz="2000" dirty="0">
                <a:ea typeface="+mn-lt"/>
                <a:cs typeface="+mn-lt"/>
              </a:rPr>
              <a:t>SAI RAM UPPALAPATI</a:t>
            </a:r>
            <a:r>
              <a:rPr lang="en-US" sz="2000" b="1" dirty="0">
                <a:ea typeface="+mn-lt"/>
                <a:cs typeface="+mn-lt"/>
              </a:rPr>
              <a:t> </a:t>
            </a:r>
            <a:endParaRPr lang="en-IN" sz="20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GB" sz="2000" dirty="0">
                <a:latin typeface="Calibri"/>
                <a:cs typeface="Calibri"/>
              </a:rPr>
              <a:t>     Worked on algorithm and Report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6083268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GB" sz="2800" b="1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Roles/Responsibilities and Contribution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7126224" cy="34150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/>
              <a:buChar char="Ø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Agriculture faces challenges from unpredictable weather patterns and the increasing prevalence of crop diseases and pests, necessitating advanced technological solutions.</a:t>
            </a:r>
            <a:endParaRPr lang="en-US"/>
          </a:p>
          <a:p>
            <a:pPr marL="285750" indent="-285750" algn="just">
              <a:lnSpc>
                <a:spcPct val="150000"/>
              </a:lnSpc>
              <a:buFont typeface="Wingdings"/>
              <a:buChar char="Ø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/>
              <a:buChar char="Ø"/>
            </a:pPr>
            <a:r>
              <a:rPr lang="en-GB" b="1">
                <a:latin typeface="Times New Roman"/>
                <a:cs typeface="Times New Roman"/>
              </a:rPr>
              <a:t>Motivation for Change</a:t>
            </a:r>
            <a:r>
              <a:rPr lang="en-GB">
                <a:latin typeface="Times New Roman"/>
                <a:cs typeface="Times New Roman"/>
              </a:rPr>
              <a:t>: The need for more accurate, efficient, and proactive systems drives the exploration of advanced technologies in this research.</a:t>
            </a:r>
          </a:p>
          <a:p>
            <a:pPr algn="just">
              <a:lnSpc>
                <a:spcPct val="150000"/>
              </a:lnSpc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533400"/>
            <a:ext cx="1841594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GB" sz="2800" b="1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Motivation</a:t>
            </a:r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8" b="21868"/>
          <a:stretch>
            <a:fillRect/>
          </a:stretch>
        </p:blipFill>
        <p:spPr>
          <a:xfrm>
            <a:off x="0" y="4343400"/>
            <a:ext cx="815022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1828800"/>
            <a:ext cx="1672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GB"/>
              <a:t> </a:t>
            </a:r>
            <a:endParaRPr lang="en-US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3479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12285" y="1731645"/>
            <a:ext cx="3688715" cy="4186555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/>
              <a:buChar char="Ø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Develop and deploy a deep learning framework to revolutionize crop management, focusing on accurate identification of diseases and pests in harsh environments, with the aim of enhancing agricultural resilience and sustainability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685800"/>
            <a:ext cx="1603196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GB" sz="2800" b="1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Objective</a:t>
            </a:r>
          </a:p>
        </p:txBody>
      </p:sp>
      <p:pic>
        <p:nvPicPr>
          <p:cNvPr id="2" name="Picture 1" descr="A close-up of a leaf&#10;&#10;Description automatically generated">
            <a:extLst>
              <a:ext uri="{FF2B5EF4-FFF2-40B4-BE49-F238E27FC236}">
                <a16:creationId xmlns:a16="http://schemas.microsoft.com/office/drawing/2014/main" id="{32D89CA5-0B5A-EE20-E162-0135BDE63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79" y="-4634"/>
            <a:ext cx="4065374" cy="68672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E5529DF-9A82-4759-B49D-E26116597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B06EC6C-F0AB-4DDE-BBCF-D77DD2A5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D4D119-1682-4F9A-A9CE-2326DE3A7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5F86EF9-DEF7-496F-A59C-F233DE88A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4A1956F-1FA7-46A0-BF86-93BAB9044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DF8D12B-99CD-4A9C-93EF-6E3842AEA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295C9BA-ACB4-45FE-A5E8-2909F2163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F3E7436B-35CB-4171-A80E-2E1B5EF8C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B42081-97CF-45A1-B167-78348D14E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61792EC-92D1-4F21-A3B4-04AC448BA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5901D96-F1AD-4B77-9E93-F4A3BED8D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" name="Picture 1" descr="A close up of a vegetable&#10;&#10;Description automatically generated">
            <a:extLst>
              <a:ext uri="{FF2B5EF4-FFF2-40B4-BE49-F238E27FC236}">
                <a16:creationId xmlns:a16="http://schemas.microsoft.com/office/drawing/2014/main" id="{BB1E5463-7986-1D1F-763B-025F3D74D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69" r="26336"/>
          <a:stretch/>
        </p:blipFill>
        <p:spPr>
          <a:xfrm>
            <a:off x="241536" y="-1"/>
            <a:ext cx="3413478" cy="3429000"/>
          </a:xfrm>
          <a:custGeom>
            <a:avLst/>
            <a:gdLst/>
            <a:ahLst/>
            <a:cxnLst/>
            <a:rect l="l" t="t" r="r" b="b"/>
            <a:pathLst>
              <a:path w="4551305" h="3429000">
                <a:moveTo>
                  <a:pt x="509916" y="0"/>
                </a:moveTo>
                <a:lnTo>
                  <a:pt x="4551305" y="0"/>
                </a:lnTo>
                <a:lnTo>
                  <a:pt x="4551305" y="1"/>
                </a:lnTo>
                <a:lnTo>
                  <a:pt x="3693885" y="1"/>
                </a:lnTo>
                <a:lnTo>
                  <a:pt x="3181696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4" name="Rectangle 3"/>
          <p:cNvSpPr/>
          <p:nvPr/>
        </p:nvSpPr>
        <p:spPr>
          <a:xfrm>
            <a:off x="3119418" y="609600"/>
            <a:ext cx="383608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Related Work</a:t>
            </a:r>
          </a:p>
        </p:txBody>
      </p:sp>
      <p:pic>
        <p:nvPicPr>
          <p:cNvPr id="6" name="Picture 6" descr="Onion seed crop OE - IYSV - diamond lesion closeu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286"/>
          <a:stretch/>
        </p:blipFill>
        <p:spPr bwMode="auto">
          <a:xfrm>
            <a:off x="-7974" y="3428999"/>
            <a:ext cx="2635781" cy="3429001"/>
          </a:xfrm>
          <a:custGeom>
            <a:avLst/>
            <a:gdLst/>
            <a:ahLst/>
            <a:cxnLst/>
            <a:rect l="l" t="t" r="r" b="b"/>
            <a:pathLst>
              <a:path w="3514376" h="3429001">
                <a:moveTo>
                  <a:pt x="332680" y="0"/>
                </a:moveTo>
                <a:lnTo>
                  <a:pt x="3514376" y="0"/>
                </a:lnTo>
                <a:lnTo>
                  <a:pt x="3002186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8C77F1-1F10-4A48-9A94-DE3C21DB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0371" y="3440034"/>
            <a:ext cx="2400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30">
            <a:extLst>
              <a:ext uri="{FF2B5EF4-FFF2-40B4-BE49-F238E27FC236}">
                <a16:creationId xmlns:a16="http://schemas.microsoft.com/office/drawing/2014/main" id="{FF56E908-9FB5-4EBD-979B-CA807634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3119418" y="2160589"/>
            <a:ext cx="3836082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Current agricultural research employs sensor networks and automated systems for crop disease identification, including real-time weather-based detection and wireless image sensors for pest traps. </a:t>
            </a:r>
            <a:endParaRPr lang="en-US"/>
          </a:p>
          <a:p>
            <a:pPr marL="457200" indent="-4572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learning, specifically neural networks, proves effective in diagnosing plant diseases by analyzing color, shape, and texture features.</a:t>
            </a:r>
          </a:p>
          <a:p>
            <a:pPr marL="457200" indent="-4572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Image processing methods enhance disease detection, demonstrated in successful applications like identifying scab disease in potatoes.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362200"/>
            <a:ext cx="7239000" cy="383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The current methods for crop disease and pest detection suffer from inefficiency, error proneness, and inadequate early detection capabilities, resulting in potential agricultural losses.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Additionally, challenges such as extreme weather conditions, limited data availability, soil variations, and a technology gap further hinder effective detection.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The reliance on time-consuming manual methods introduces human error and may not offer timely identification, exacerbating the agricultural risks.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0" y="1371600"/>
            <a:ext cx="3081613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GB" sz="2800" b="1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Problem Statement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1186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7620000" cy="46615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Input Layer: Receives raw data, often images.</a:t>
            </a:r>
            <a:endParaRPr lang="en-US"/>
          </a:p>
          <a:p>
            <a:pPr marL="285750" indent="-28575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Convolutional Operation: Applies filters to capture local patterns.</a:t>
            </a:r>
          </a:p>
          <a:p>
            <a:pPr marL="285750" indent="-28575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Activation Function (ReLU): Introduces non-linearity to enhance learning.</a:t>
            </a:r>
          </a:p>
          <a:p>
            <a:pPr marL="285750" indent="-28575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Pooling: Reduces dimensionality through down-sampling.</a:t>
            </a:r>
          </a:p>
          <a:p>
            <a:pPr marL="285750" indent="-28575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Flattening: Converts processed data into a one-dimensional vector.</a:t>
            </a:r>
          </a:p>
          <a:p>
            <a:pPr marL="285750" indent="-28575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Fully Connected Layers: Integrates information for global predictions.</a:t>
            </a:r>
          </a:p>
          <a:p>
            <a:pPr marL="285750" indent="-28575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Output Layer: Produces final network predictions.</a:t>
            </a:r>
          </a:p>
          <a:p>
            <a:pPr marL="285750" indent="-28575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Loss Function: Measures the difference between predictions and labels.</a:t>
            </a:r>
          </a:p>
          <a:p>
            <a:pPr marL="285750" indent="-28575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Back propagation: Updates weights based on calculated gradients.</a:t>
            </a:r>
          </a:p>
          <a:p>
            <a:pPr marL="285750" indent="-28575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Training and Iteration: Repeats forward and backward passes iteratively for learning hierarchical representations.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381000"/>
            <a:ext cx="4452629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GB" sz="2800" b="1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Convolution Neural Network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81000"/>
            <a:ext cx="2891155" cy="52197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IN" altLang="en-GB" sz="2800" b="1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Proposed 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7620000" cy="50774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Model: Inception-ResNet-v2 network with added residual units for crop disease recognition. Cross-layer direct edges and multi-way convolution layers enhance accuracy and solve gradient issues.</a:t>
            </a:r>
            <a:endParaRPr lang="en-US"/>
          </a:p>
          <a:p>
            <a:pPr marL="285750" lvl="0" indent="-285750" algn="just">
              <a:lnSpc>
                <a:spcPct val="150000"/>
              </a:lnSpc>
              <a:buFont typeface="Courier New" panose="05000000000000000000" pitchFamily="2" charset="2"/>
              <a:buChar char="o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just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Set: Crop Disease Recognition Competition dataset from the 2018 AI Challenger Competition. It includes 47,363 images of 27 diseases across 10 crops, divided into training (70%), validation (10%), and test sets (20%).</a:t>
            </a:r>
          </a:p>
          <a:p>
            <a:pPr marL="285750" lvl="0" indent="-285750" algn="just">
              <a:lnSpc>
                <a:spcPct val="150000"/>
              </a:lnSpc>
              <a:buFont typeface="Courier New" panose="05000000000000000000" pitchFamily="2" charset="2"/>
              <a:buChar char="o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Image Pre-processing: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Applies light transformation and random clipping to enhance feature information and address data set distribution issues. </a:t>
            </a:r>
          </a:p>
          <a:p>
            <a:pPr lvl="0" algn="just">
              <a:lnSpc>
                <a:spcPct val="150000"/>
              </a:lnSpc>
              <a:buFont typeface="Courier New" panose="05000000000000000000" pitchFamily="2" charset="2"/>
              <a:buChar char="o"/>
            </a:pPr>
            <a:endParaRPr lang="en-US"/>
          </a:p>
          <a:p>
            <a:pPr algn="just">
              <a:lnSpc>
                <a:spcPct val="150000"/>
              </a:lnSpc>
              <a:buFont typeface="Courier New" panose="05000000000000000000" pitchFamily="2" charset="2"/>
              <a:buChar char="o"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Application>Microsoft Office PowerPoint</Application>
  <PresentationFormat>On-screen Show (4:3)</PresentationFormat>
  <Slides>14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revision>9</cp:revision>
  <dcterms:created xsi:type="dcterms:W3CDTF">2023-11-29T06:44:00Z</dcterms:created>
  <dcterms:modified xsi:type="dcterms:W3CDTF">2024-04-18T00:54:53Z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35174E45F76440D6813A7D8232F537F2_12</vt:lpwstr>
  </property>
  <property fmtid="{D5CDD505-2E9C-101B-9397-08002B2CF9AE}" pid="3" name="KSOProductBuildVer">
    <vt:lpwstr>1033-12.2.0.13306</vt:lpwstr>
  </property>
</Properties>
</file>