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98" r:id="rId5"/>
    <p:sldId id="284" r:id="rId6"/>
    <p:sldId id="300" r:id="rId7"/>
    <p:sldId id="299" r:id="rId8"/>
    <p:sldId id="301" r:id="rId9"/>
    <p:sldId id="302" r:id="rId10"/>
    <p:sldId id="304" r:id="rId11"/>
    <p:sldId id="305" r:id="rId12"/>
    <p:sldId id="306" r:id="rId13"/>
    <p:sldId id="307" r:id="rId14"/>
    <p:sldId id="29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snapToGrid="0">
      <p:cViewPr varScale="1">
        <p:scale>
          <a:sx n="86" d="100"/>
          <a:sy n="86" d="100"/>
        </p:scale>
        <p:origin x="562" y="48"/>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8/3/2021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8/3/2021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926463"/>
            <a:ext cx="8991600" cy="1261295"/>
          </a:xfrm>
        </p:spPr>
        <p:txBody>
          <a:bodyPr/>
          <a:lstStyle/>
          <a:p>
            <a:r>
              <a:rPr lang="en-US" dirty="0">
                <a:latin typeface="Times New Roman" panose="02020603050405020304" pitchFamily="18" charset="0"/>
                <a:cs typeface="Times New Roman" panose="02020603050405020304" pitchFamily="18" charset="0"/>
              </a:rPr>
              <a:t>HR Department Analysis</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F903D9-6262-491D-9A0D-9E0284546B08}"/>
              </a:ext>
            </a:extLst>
          </p:cNvPr>
          <p:cNvSpPr>
            <a:spLocks noGrp="1"/>
          </p:cNvSpPr>
          <p:nvPr>
            <p:ph type="title"/>
          </p:nvPr>
        </p:nvSpPr>
        <p:spPr>
          <a:xfrm>
            <a:off x="432000" y="432000"/>
            <a:ext cx="3932037" cy="1411276"/>
          </a:xfrm>
        </p:spPr>
        <p:txBody>
          <a:bodyPr/>
          <a:lstStyle/>
          <a:p>
            <a:r>
              <a:rPr lang="en-US" dirty="0">
                <a:latin typeface="Times New Roman" panose="02020603050405020304" pitchFamily="18" charset="0"/>
                <a:cs typeface="Times New Roman" panose="02020603050405020304" pitchFamily="18" charset="0"/>
              </a:rPr>
              <a:t>Attrition Relation With No. Of  Companies Worked With Job Role</a:t>
            </a:r>
          </a:p>
        </p:txBody>
      </p:sp>
      <p:sp>
        <p:nvSpPr>
          <p:cNvPr id="2" name="Footer Placeholder 1">
            <a:extLst>
              <a:ext uri="{FF2B5EF4-FFF2-40B4-BE49-F238E27FC236}">
                <a16:creationId xmlns:a16="http://schemas.microsoft.com/office/drawing/2014/main" id="{C9072498-50B6-4DFD-A377-3785785A307E}"/>
              </a:ext>
            </a:extLst>
          </p:cNvPr>
          <p:cNvSpPr>
            <a:spLocks noGrp="1"/>
          </p:cNvSpPr>
          <p:nvPr>
            <p:ph type="ftr" sz="quarter" idx="13"/>
          </p:nvPr>
        </p:nvSpPr>
        <p:spPr>
          <a:xfrm>
            <a:off x="432000" y="6439820"/>
            <a:ext cx="5664000" cy="295062"/>
          </a:xfrm>
        </p:spPr>
        <p:txBody>
          <a:bodyPr anchor="ctr">
            <a:normAutofit/>
          </a:bodyPr>
          <a:lstStyle/>
          <a:p>
            <a:pPr>
              <a:spcAft>
                <a:spcPts val="600"/>
              </a:spcAft>
            </a:pPr>
            <a:r>
              <a:rPr lang="en-US" noProof="0"/>
              <a:t>Add a footer</a:t>
            </a:r>
          </a:p>
        </p:txBody>
      </p:sp>
      <p:sp>
        <p:nvSpPr>
          <p:cNvPr id="3" name="Slide Number Placeholder 2">
            <a:extLst>
              <a:ext uri="{FF2B5EF4-FFF2-40B4-BE49-F238E27FC236}">
                <a16:creationId xmlns:a16="http://schemas.microsoft.com/office/drawing/2014/main" id="{AC953F7D-B5A5-422A-A750-751C666056F2}"/>
              </a:ext>
            </a:extLst>
          </p:cNvPr>
          <p:cNvSpPr>
            <a:spLocks noGrp="1"/>
          </p:cNvSpPr>
          <p:nvPr>
            <p:ph type="sldNum" sz="quarter" idx="33"/>
          </p:nvPr>
        </p:nvSpPr>
        <p:spPr>
          <a:xfrm>
            <a:off x="11760000" y="6371351"/>
            <a:ext cx="432000" cy="432000"/>
          </a:xfrm>
        </p:spPr>
        <p:txBody>
          <a:bodyPr anchor="ctr">
            <a:normAutofit/>
          </a:bodyPr>
          <a:lstStyle/>
          <a:p>
            <a:pPr>
              <a:spcAft>
                <a:spcPts val="600"/>
              </a:spcAft>
            </a:pPr>
            <a:fld id="{19B51A1E-902D-48AF-9020-955120F399B6}" type="slidenum">
              <a:rPr lang="en-US" noProof="0" smtClean="0"/>
              <a:pPr>
                <a:spcAft>
                  <a:spcPts val="600"/>
                </a:spcAft>
              </a:pPr>
              <a:t>10</a:t>
            </a:fld>
            <a:endParaRPr lang="en-US" noProof="0"/>
          </a:p>
        </p:txBody>
      </p:sp>
      <p:pic>
        <p:nvPicPr>
          <p:cNvPr id="5" name="Picture 4" descr="Chart&#10;&#10;Description automatically generated">
            <a:extLst>
              <a:ext uri="{FF2B5EF4-FFF2-40B4-BE49-F238E27FC236}">
                <a16:creationId xmlns:a16="http://schemas.microsoft.com/office/drawing/2014/main" id="{2EFD8BB0-8ACF-4507-BDA4-8A5387AA1E15}"/>
              </a:ext>
            </a:extLst>
          </p:cNvPr>
          <p:cNvPicPr>
            <a:picLocks noChangeAspect="1"/>
          </p:cNvPicPr>
          <p:nvPr/>
        </p:nvPicPr>
        <p:blipFill>
          <a:blip r:embed="rId2"/>
          <a:stretch>
            <a:fillRect/>
          </a:stretch>
        </p:blipFill>
        <p:spPr>
          <a:xfrm>
            <a:off x="4788816" y="1124883"/>
            <a:ext cx="6971184" cy="4043285"/>
          </a:xfrm>
          <a:prstGeom prst="rect">
            <a:avLst/>
          </a:prstGeom>
          <a:noFill/>
        </p:spPr>
      </p:pic>
      <p:sp>
        <p:nvSpPr>
          <p:cNvPr id="12" name="Text Placeholder 5">
            <a:extLst>
              <a:ext uri="{FF2B5EF4-FFF2-40B4-BE49-F238E27FC236}">
                <a16:creationId xmlns:a16="http://schemas.microsoft.com/office/drawing/2014/main" id="{05A774EE-546C-45EC-8D43-57D14733B40B}"/>
              </a:ext>
            </a:extLst>
          </p:cNvPr>
          <p:cNvSpPr>
            <a:spLocks noGrp="1"/>
          </p:cNvSpPr>
          <p:nvPr>
            <p:ph type="body" sz="half" idx="2"/>
          </p:nvPr>
        </p:nvSpPr>
        <p:spPr>
          <a:xfrm>
            <a:off x="432000" y="2057400"/>
            <a:ext cx="3932237" cy="3811588"/>
          </a:xfrm>
        </p:spPr>
        <p:txBody>
          <a:bodyPr/>
          <a:lstStyle/>
          <a:p>
            <a:r>
              <a:rPr lang="en-US" dirty="0">
                <a:latin typeface="Times New Roman" panose="02020603050405020304" pitchFamily="18" charset="0"/>
                <a:cs typeface="Times New Roman" panose="02020603050405020304" pitchFamily="18" charset="0"/>
              </a:rPr>
              <a:t>This is basically shows  sales representative followed by sales executive, research scientist , In research scientist the no. of companies worked is just 1 but the attrition count is high and after that manufacturing director followed by manager, laboratory technician and so and so. This is much better picture which clearly shows whenever no. of companies worked is just 1 the attrition count is high.</a:t>
            </a:r>
          </a:p>
        </p:txBody>
      </p:sp>
    </p:spTree>
    <p:extLst>
      <p:ext uri="{BB962C8B-B14F-4D97-AF65-F5344CB8AC3E}">
        <p14:creationId xmlns:p14="http://schemas.microsoft.com/office/powerpoint/2010/main" val="3168343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Thank You</a:t>
            </a:r>
          </a:p>
        </p:txBody>
      </p:sp>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11</a:t>
            </a:fld>
            <a:endParaRPr lang="en-US" dirty="0"/>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Executive Slide</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363984" y="1007999"/>
            <a:ext cx="11407329" cy="1083852"/>
          </a:xfrm>
        </p:spPr>
        <p:txBody>
          <a:bodyPr/>
          <a:lstStyle/>
          <a:p>
            <a:r>
              <a:rPr lang="en-US" sz="1400" dirty="0">
                <a:latin typeface="Times New Roman" panose="02020603050405020304" pitchFamily="18" charset="0"/>
                <a:cs typeface="Times New Roman" panose="02020603050405020304" pitchFamily="18" charset="0"/>
              </a:rPr>
              <a:t>Data set link:    </a:t>
            </a:r>
            <a:r>
              <a:rPr lang="en-US" sz="1400" dirty="0">
                <a:solidFill>
                  <a:srgbClr val="0070C0"/>
                </a:solidFill>
                <a:latin typeface="Times New Roman" panose="02020603050405020304" pitchFamily="18" charset="0"/>
                <a:cs typeface="Times New Roman" panose="02020603050405020304" pitchFamily="18" charset="0"/>
              </a:rPr>
              <a:t>https://drive.google.com/file/d/1N5pLaeRaihj_KZp7DNpF_05YSxlC8e8X/view?usp=sharing</a:t>
            </a:r>
          </a:p>
          <a:p>
            <a:r>
              <a:rPr lang="en-US" sz="1400" dirty="0">
                <a:latin typeface="Times New Roman" panose="02020603050405020304" pitchFamily="18" charset="0"/>
                <a:cs typeface="Times New Roman" panose="02020603050405020304" pitchFamily="18" charset="0"/>
              </a:rPr>
              <a:t>Video Link:       </a:t>
            </a:r>
            <a:r>
              <a:rPr lang="en-US" sz="1400" dirty="0">
                <a:solidFill>
                  <a:srgbClr val="0070C0"/>
                </a:solidFill>
                <a:latin typeface="Times New Roman" panose="02020603050405020304" pitchFamily="18" charset="0"/>
                <a:cs typeface="Times New Roman" panose="02020603050405020304" pitchFamily="18" charset="0"/>
              </a:rPr>
              <a:t>https://drive.google.com/file/d/1xltnDLtkk57QENi7xDB3Gyu1Ud7hhEdg/view?usp=sharing</a:t>
            </a:r>
          </a:p>
          <a:p>
            <a:r>
              <a:rPr lang="en-US" sz="1400" dirty="0">
                <a:latin typeface="Times New Roman" panose="02020603050405020304" pitchFamily="18" charset="0"/>
                <a:cs typeface="Times New Roman" panose="02020603050405020304" pitchFamily="18" charset="0"/>
              </a:rPr>
              <a:t>Tableau Project Link:   </a:t>
            </a:r>
            <a:r>
              <a:rPr lang="en-US" sz="1400" dirty="0">
                <a:solidFill>
                  <a:srgbClr val="0070C0"/>
                </a:solidFill>
                <a:latin typeface="Times New Roman" panose="02020603050405020304" pitchFamily="18" charset="0"/>
                <a:cs typeface="Times New Roman" panose="02020603050405020304" pitchFamily="18" charset="0"/>
              </a:rPr>
              <a:t>https://public.tableau.com/app/profile/yamini.ailani8053/viz/HRAnalytics_16278888496100/Dashboard1?publish=yes</a:t>
            </a: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442934"/>
            <a:ext cx="5472000" cy="360000"/>
          </a:xfrm>
        </p:spPr>
        <p:txBody>
          <a:bodyPr/>
          <a:lstStyle/>
          <a:p>
            <a:r>
              <a:rPr lang="en-US" dirty="0">
                <a:latin typeface="Times New Roman" panose="02020603050405020304" pitchFamily="18" charset="0"/>
                <a:cs typeface="Times New Roman" panose="02020603050405020304" pitchFamily="18" charset="0"/>
              </a:rPr>
              <a:t>What is HR analytics?</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50768"/>
            <a:ext cx="5472000" cy="2194694"/>
          </a:xfrm>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Recruitment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Payroll &amp; Benefits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Employee satisfaction &amp; Grievances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Performance management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Compliance to about laws</a:t>
            </a:r>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300000" y="2443459"/>
            <a:ext cx="5472000" cy="358775"/>
          </a:xfrm>
        </p:spPr>
        <p:txBody>
          <a:bodyPr/>
          <a:lstStyle/>
          <a:p>
            <a:r>
              <a:rPr lang="en-US" dirty="0">
                <a:latin typeface="Times New Roman" panose="02020603050405020304" pitchFamily="18" charset="0"/>
                <a:cs typeface="Times New Roman" panose="02020603050405020304" pitchFamily="18" charset="0"/>
              </a:rPr>
              <a:t>What we drive value from HR analytics?</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99887" y="2947459"/>
            <a:ext cx="5472113" cy="2196041"/>
          </a:xfrm>
        </p:spPr>
        <p:txBody>
          <a:bodyPr/>
          <a:lstStyle/>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 know about attrition numbers</a:t>
            </a:r>
          </a:p>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 know about satisfaction scores</a:t>
            </a:r>
          </a:p>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Dept wise attrition numbers</a:t>
            </a:r>
          </a:p>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Employee’s satisfaction scores</a:t>
            </a:r>
          </a:p>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Reason for attrition numbers</a:t>
            </a:r>
          </a:p>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Areas of low &amp; high satisfaction scores</a:t>
            </a:r>
          </a:p>
          <a:p>
            <a:pPr lvl="1">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endParaRPr lang="en-US"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318883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6662-12E4-4654-85DF-62E0DBD5943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 about HR analytics department </a:t>
            </a:r>
          </a:p>
        </p:txBody>
      </p:sp>
      <p:sp>
        <p:nvSpPr>
          <p:cNvPr id="3" name="Content Placeholder 2">
            <a:extLst>
              <a:ext uri="{FF2B5EF4-FFF2-40B4-BE49-F238E27FC236}">
                <a16:creationId xmlns:a16="http://schemas.microsoft.com/office/drawing/2014/main" id="{5D744429-A760-40B2-9012-9681603064B4}"/>
              </a:ext>
            </a:extLst>
          </p:cNvPr>
          <p:cNvSpPr>
            <a:spLocks noGrp="1"/>
          </p:cNvSpPr>
          <p:nvPr>
            <p:ph idx="1"/>
          </p:nvPr>
        </p:nvSpPr>
        <p:spPr>
          <a:xfrm>
            <a:off x="428065" y="1404101"/>
            <a:ext cx="11328000" cy="5183250"/>
          </a:xfrm>
        </p:spPr>
        <p:txBody>
          <a:bodyPr/>
          <a:lstStyle/>
          <a:p>
            <a:r>
              <a:rPr lang="en-US" dirty="0">
                <a:latin typeface="Times New Roman" panose="02020603050405020304" pitchFamily="18" charset="0"/>
                <a:cs typeface="Times New Roman" panose="02020603050405020304" pitchFamily="18" charset="0"/>
              </a:rPr>
              <a:t>Whenever you go to a company for Interview process, there is a HR person who always Involved in the recruitment process, all the payrolls &amp; benefits, your salary processing, rise in the salary, your bonuses all the process and these calculations are done by HR functions. They also take care of performance cycle of an employee. There are some very Important compliances, company needs to follows and HR has the responsibility to see , If the compliances to the labour laws and various kinds of laws of the country by followed.</a:t>
            </a:r>
          </a:p>
          <a:p>
            <a:r>
              <a:rPr lang="en-US" dirty="0">
                <a:latin typeface="Times New Roman" panose="02020603050405020304" pitchFamily="18" charset="0"/>
                <a:cs typeface="Times New Roman" panose="02020603050405020304" pitchFamily="18" charset="0"/>
              </a:rPr>
              <a:t>So, for all of these we use HR analytics. In a nutshell analytics is a process, Where we trying to Identifying the solutions to the business problem using historical data.</a:t>
            </a:r>
          </a:p>
          <a:p>
            <a:r>
              <a:rPr lang="en-US" dirty="0">
                <a:latin typeface="Times New Roman" panose="02020603050405020304" pitchFamily="18" charset="0"/>
                <a:cs typeface="Times New Roman" panose="02020603050405020304" pitchFamily="18" charset="0"/>
              </a:rPr>
              <a:t>We need HR analytics because we should be able to take informed  decisions &amp; should be proactive in our approach.</a:t>
            </a:r>
          </a:p>
          <a:p>
            <a:r>
              <a:rPr lang="en-US" dirty="0">
                <a:latin typeface="Times New Roman" panose="02020603050405020304" pitchFamily="18" charset="0"/>
                <a:cs typeface="Times New Roman" panose="02020603050405020304" pitchFamily="18" charset="0"/>
              </a:rPr>
              <a:t>In this presentation you will see various chart that will highlights some of the reasons why attrition is may be high or low for a particular reason. </a:t>
            </a:r>
          </a:p>
          <a:p>
            <a:r>
              <a:rPr lang="en-US" dirty="0">
                <a:latin typeface="Times New Roman" panose="02020603050405020304" pitchFamily="18" charset="0"/>
                <a:cs typeface="Times New Roman" panose="02020603050405020304" pitchFamily="18" charset="0"/>
              </a:rPr>
              <a:t>These charts are very helpful to identifying the patterns from attritions perspective along with that you will gain some key information so that the department head / department director will be more aware about what is going on in the department .</a:t>
            </a:r>
          </a:p>
        </p:txBody>
      </p:sp>
      <p:sp>
        <p:nvSpPr>
          <p:cNvPr id="4" name="Footer Placeholder 3">
            <a:extLst>
              <a:ext uri="{FF2B5EF4-FFF2-40B4-BE49-F238E27FC236}">
                <a16:creationId xmlns:a16="http://schemas.microsoft.com/office/drawing/2014/main" id="{8700BD78-F805-424C-9355-78AF294BE002}"/>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1D120C37-2E26-49FF-A8DB-996D993EBA2E}"/>
              </a:ext>
            </a:extLst>
          </p:cNvPr>
          <p:cNvSpPr>
            <a:spLocks noGrp="1"/>
          </p:cNvSpPr>
          <p:nvPr>
            <p:ph type="sldNum" sz="quarter" idx="33"/>
          </p:nvPr>
        </p:nvSpPr>
        <p:spPr/>
        <p:txBody>
          <a:bodyPr/>
          <a:lstStyle/>
          <a:p>
            <a:fld id="{19B51A1E-902D-48AF-9020-955120F399B6}" type="slidenum">
              <a:rPr lang="en-US" noProof="0" smtClean="0"/>
              <a:pPr/>
              <a:t>3</a:t>
            </a:fld>
            <a:endParaRPr lang="en-US" noProof="0" dirty="0"/>
          </a:p>
        </p:txBody>
      </p:sp>
    </p:spTree>
    <p:extLst>
      <p:ext uri="{BB962C8B-B14F-4D97-AF65-F5344CB8AC3E}">
        <p14:creationId xmlns:p14="http://schemas.microsoft.com/office/powerpoint/2010/main" val="26401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AC87D7B-D351-4472-8C9E-8C31BEEBE2D5}"/>
              </a:ext>
            </a:extLst>
          </p:cNvPr>
          <p:cNvSpPr>
            <a:spLocks noGrp="1"/>
          </p:cNvSpPr>
          <p:nvPr>
            <p:ph type="title"/>
          </p:nvPr>
        </p:nvSpPr>
        <p:spPr>
          <a:xfrm>
            <a:off x="2938509" y="175471"/>
            <a:ext cx="5228947" cy="570253"/>
          </a:xfrm>
        </p:spPr>
        <p:txBody>
          <a:bodyPr/>
          <a:lstStyle/>
          <a:p>
            <a:pPr algn="ctr"/>
            <a:r>
              <a:rPr lang="en-US" dirty="0">
                <a:solidFill>
                  <a:srgbClr val="0070C0"/>
                </a:solidFill>
                <a:latin typeface="Times New Roman" panose="02020603050405020304" pitchFamily="18" charset="0"/>
                <a:cs typeface="Times New Roman" panose="02020603050405020304" pitchFamily="18" charset="0"/>
              </a:rPr>
              <a:t>Attrition Count By Job Role</a:t>
            </a:r>
          </a:p>
        </p:txBody>
      </p:sp>
      <p:sp>
        <p:nvSpPr>
          <p:cNvPr id="2" name="Footer Placeholder 1">
            <a:extLst>
              <a:ext uri="{FF2B5EF4-FFF2-40B4-BE49-F238E27FC236}">
                <a16:creationId xmlns:a16="http://schemas.microsoft.com/office/drawing/2014/main" id="{7213A22E-393F-400B-868C-0C1FB88A2672}"/>
              </a:ext>
            </a:extLst>
          </p:cNvPr>
          <p:cNvSpPr>
            <a:spLocks noGrp="1"/>
          </p:cNvSpPr>
          <p:nvPr>
            <p:ph type="ftr" sz="quarter" idx="13"/>
          </p:nvPr>
        </p:nvSpPr>
        <p:spPr>
          <a:xfrm>
            <a:off x="432000" y="6439820"/>
            <a:ext cx="5664000" cy="295062"/>
          </a:xfrm>
        </p:spPr>
        <p:txBody>
          <a:bodyPr anchor="ctr">
            <a:normAutofit/>
          </a:bodyPr>
          <a:lstStyle/>
          <a:p>
            <a:pPr>
              <a:spcAft>
                <a:spcPts val="600"/>
              </a:spcAft>
            </a:pPr>
            <a:r>
              <a:rPr lang="en-US" noProof="0"/>
              <a:t>Add a footer</a:t>
            </a:r>
          </a:p>
        </p:txBody>
      </p:sp>
      <p:sp>
        <p:nvSpPr>
          <p:cNvPr id="3" name="Slide Number Placeholder 2">
            <a:extLst>
              <a:ext uri="{FF2B5EF4-FFF2-40B4-BE49-F238E27FC236}">
                <a16:creationId xmlns:a16="http://schemas.microsoft.com/office/drawing/2014/main" id="{DB9A259E-6AE1-4A6D-81FB-307C8A06A51E}"/>
              </a:ext>
            </a:extLst>
          </p:cNvPr>
          <p:cNvSpPr>
            <a:spLocks noGrp="1"/>
          </p:cNvSpPr>
          <p:nvPr>
            <p:ph type="sldNum" sz="quarter" idx="33"/>
          </p:nvPr>
        </p:nvSpPr>
        <p:spPr>
          <a:xfrm>
            <a:off x="11760000" y="6371351"/>
            <a:ext cx="432000" cy="432000"/>
          </a:xfrm>
        </p:spPr>
        <p:txBody>
          <a:bodyPr anchor="ctr">
            <a:normAutofit/>
          </a:bodyPr>
          <a:lstStyle/>
          <a:p>
            <a:pPr>
              <a:spcAft>
                <a:spcPts val="600"/>
              </a:spcAft>
            </a:pPr>
            <a:fld id="{19B51A1E-902D-48AF-9020-955120F399B6}" type="slidenum">
              <a:rPr lang="en-US" noProof="0" smtClean="0"/>
              <a:pPr>
                <a:spcAft>
                  <a:spcPts val="600"/>
                </a:spcAft>
              </a:pPr>
              <a:t>4</a:t>
            </a:fld>
            <a:endParaRPr lang="en-US" noProof="0"/>
          </a:p>
        </p:txBody>
      </p:sp>
      <p:sp>
        <p:nvSpPr>
          <p:cNvPr id="12" name="Text Placeholder 5">
            <a:extLst>
              <a:ext uri="{FF2B5EF4-FFF2-40B4-BE49-F238E27FC236}">
                <a16:creationId xmlns:a16="http://schemas.microsoft.com/office/drawing/2014/main" id="{3F837166-381B-4BF2-B99A-A875FC496596}"/>
              </a:ext>
            </a:extLst>
          </p:cNvPr>
          <p:cNvSpPr>
            <a:spLocks noGrp="1"/>
          </p:cNvSpPr>
          <p:nvPr>
            <p:ph type="body" sz="half" idx="2"/>
          </p:nvPr>
        </p:nvSpPr>
        <p:spPr>
          <a:xfrm>
            <a:off x="432000" y="2057400"/>
            <a:ext cx="3932237" cy="3811588"/>
          </a:xfrm>
        </p:spPr>
        <p:txBody>
          <a:bodyPr/>
          <a:lstStyle/>
          <a:p>
            <a:endParaRPr lang="en-US" dirty="0"/>
          </a:p>
          <a:p>
            <a:r>
              <a:rPr lang="en-US" dirty="0">
                <a:latin typeface="Times New Roman" panose="02020603050405020304" pitchFamily="18" charset="0"/>
                <a:cs typeface="Times New Roman" panose="02020603050405020304" pitchFamily="18" charset="0"/>
              </a:rPr>
              <a:t>This chart illustrates Laboratory Technician is the job role where you have highest attrition count and Research Director having a low attrition count.</a:t>
            </a:r>
          </a:p>
        </p:txBody>
      </p:sp>
      <p:pic>
        <p:nvPicPr>
          <p:cNvPr id="7" name="Picture 6" descr="Graphical user interface, application&#10;&#10;Description automatically generated">
            <a:extLst>
              <a:ext uri="{FF2B5EF4-FFF2-40B4-BE49-F238E27FC236}">
                <a16:creationId xmlns:a16="http://schemas.microsoft.com/office/drawing/2014/main" id="{621447BC-6BFE-4D85-8DCC-45A152F1C05C}"/>
              </a:ext>
            </a:extLst>
          </p:cNvPr>
          <p:cNvPicPr>
            <a:picLocks noChangeAspect="1"/>
          </p:cNvPicPr>
          <p:nvPr/>
        </p:nvPicPr>
        <p:blipFill>
          <a:blip r:embed="rId2"/>
          <a:stretch>
            <a:fillRect/>
          </a:stretch>
        </p:blipFill>
        <p:spPr>
          <a:xfrm>
            <a:off x="4574042" y="1420427"/>
            <a:ext cx="7401958" cy="4083728"/>
          </a:xfrm>
          <a:prstGeom prst="rect">
            <a:avLst/>
          </a:prstGeom>
        </p:spPr>
      </p:pic>
    </p:spTree>
    <p:extLst>
      <p:ext uri="{BB962C8B-B14F-4D97-AF65-F5344CB8AC3E}">
        <p14:creationId xmlns:p14="http://schemas.microsoft.com/office/powerpoint/2010/main" val="243988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DB72F2A-783B-49B9-8EE7-D357BB809793}"/>
              </a:ext>
            </a:extLst>
          </p:cNvPr>
          <p:cNvSpPr>
            <a:spLocks noGrp="1"/>
          </p:cNvSpPr>
          <p:nvPr>
            <p:ph type="title"/>
          </p:nvPr>
        </p:nvSpPr>
        <p:spPr>
          <a:xfrm>
            <a:off x="432000" y="432000"/>
            <a:ext cx="3932037" cy="1411276"/>
          </a:xfrm>
        </p:spPr>
        <p:txBody>
          <a:bodyPr/>
          <a:lstStyle/>
          <a:p>
            <a:r>
              <a:rPr lang="en-US" dirty="0">
                <a:latin typeface="Times New Roman" panose="02020603050405020304" pitchFamily="18" charset="0"/>
                <a:cs typeface="Times New Roman" panose="02020603050405020304" pitchFamily="18" charset="0"/>
              </a:rPr>
              <a:t>Attrition Count By Gender</a:t>
            </a:r>
          </a:p>
        </p:txBody>
      </p:sp>
      <p:sp>
        <p:nvSpPr>
          <p:cNvPr id="2" name="Footer Placeholder 1">
            <a:extLst>
              <a:ext uri="{FF2B5EF4-FFF2-40B4-BE49-F238E27FC236}">
                <a16:creationId xmlns:a16="http://schemas.microsoft.com/office/drawing/2014/main" id="{2988D9F5-044F-4191-9AD8-9E1C4B8DA185}"/>
              </a:ext>
            </a:extLst>
          </p:cNvPr>
          <p:cNvSpPr>
            <a:spLocks noGrp="1"/>
          </p:cNvSpPr>
          <p:nvPr>
            <p:ph type="ftr" sz="quarter" idx="13"/>
          </p:nvPr>
        </p:nvSpPr>
        <p:spPr>
          <a:xfrm>
            <a:off x="432000" y="6439820"/>
            <a:ext cx="5664000" cy="295062"/>
          </a:xfrm>
        </p:spPr>
        <p:txBody>
          <a:bodyPr anchor="ctr">
            <a:normAutofit/>
          </a:bodyPr>
          <a:lstStyle/>
          <a:p>
            <a:pPr>
              <a:spcAft>
                <a:spcPts val="600"/>
              </a:spcAft>
            </a:pPr>
            <a:r>
              <a:rPr lang="en-US" noProof="0"/>
              <a:t>Add a footer</a:t>
            </a:r>
          </a:p>
        </p:txBody>
      </p:sp>
      <p:sp>
        <p:nvSpPr>
          <p:cNvPr id="3" name="Slide Number Placeholder 2">
            <a:extLst>
              <a:ext uri="{FF2B5EF4-FFF2-40B4-BE49-F238E27FC236}">
                <a16:creationId xmlns:a16="http://schemas.microsoft.com/office/drawing/2014/main" id="{E42015AA-27DB-4682-BE31-1DFCF89AFF5D}"/>
              </a:ext>
            </a:extLst>
          </p:cNvPr>
          <p:cNvSpPr>
            <a:spLocks noGrp="1"/>
          </p:cNvSpPr>
          <p:nvPr>
            <p:ph type="sldNum" sz="quarter" idx="33"/>
          </p:nvPr>
        </p:nvSpPr>
        <p:spPr>
          <a:xfrm>
            <a:off x="11760000" y="6371351"/>
            <a:ext cx="432000" cy="432000"/>
          </a:xfrm>
        </p:spPr>
        <p:txBody>
          <a:bodyPr anchor="ctr">
            <a:normAutofit/>
          </a:bodyPr>
          <a:lstStyle/>
          <a:p>
            <a:pPr>
              <a:spcAft>
                <a:spcPts val="600"/>
              </a:spcAft>
            </a:pPr>
            <a:fld id="{19B51A1E-902D-48AF-9020-955120F399B6}" type="slidenum">
              <a:rPr lang="en-US" noProof="0" smtClean="0"/>
              <a:pPr>
                <a:spcAft>
                  <a:spcPts val="600"/>
                </a:spcAft>
              </a:pPr>
              <a:t>5</a:t>
            </a:fld>
            <a:endParaRPr lang="en-US" noProof="0"/>
          </a:p>
        </p:txBody>
      </p:sp>
      <p:sp>
        <p:nvSpPr>
          <p:cNvPr id="12" name="Text Placeholder 4">
            <a:extLst>
              <a:ext uri="{FF2B5EF4-FFF2-40B4-BE49-F238E27FC236}">
                <a16:creationId xmlns:a16="http://schemas.microsoft.com/office/drawing/2014/main" id="{0AF2D108-34AB-4884-B485-85BC7F2AF0B6}"/>
              </a:ext>
            </a:extLst>
          </p:cNvPr>
          <p:cNvSpPr>
            <a:spLocks noGrp="1"/>
          </p:cNvSpPr>
          <p:nvPr>
            <p:ph type="body" sz="half" idx="2"/>
          </p:nvPr>
        </p:nvSpPr>
        <p:spPr>
          <a:xfrm>
            <a:off x="432000" y="2057400"/>
            <a:ext cx="3932237" cy="3811588"/>
          </a:xfrm>
        </p:spPr>
        <p:txBody>
          <a:bodyPr/>
          <a:lstStyle/>
          <a:p>
            <a:r>
              <a:rPr lang="en-US" dirty="0">
                <a:latin typeface="Times New Roman" panose="02020603050405020304" pitchFamily="18" charset="0"/>
                <a:cs typeface="Times New Roman" panose="02020603050405020304" pitchFamily="18" charset="0"/>
              </a:rPr>
              <a:t>Here you can see attrition count of male is greater that attrition count of female. Attrition count for male is 150 and for female is 87. So male employees leaving their job rather than female employees.</a:t>
            </a:r>
          </a:p>
        </p:txBody>
      </p:sp>
      <p:pic>
        <p:nvPicPr>
          <p:cNvPr id="5" name="Picture 4" descr="Chart, bubble chart&#10;&#10;Description automatically generated">
            <a:extLst>
              <a:ext uri="{FF2B5EF4-FFF2-40B4-BE49-F238E27FC236}">
                <a16:creationId xmlns:a16="http://schemas.microsoft.com/office/drawing/2014/main" id="{1204A06E-6837-454B-BBB6-E4E2772E0BE4}"/>
              </a:ext>
            </a:extLst>
          </p:cNvPr>
          <p:cNvPicPr>
            <a:picLocks noChangeAspect="1"/>
          </p:cNvPicPr>
          <p:nvPr/>
        </p:nvPicPr>
        <p:blipFill rotWithShape="1">
          <a:blip r:embed="rId2"/>
          <a:srcRect t="7011"/>
          <a:stretch/>
        </p:blipFill>
        <p:spPr>
          <a:xfrm>
            <a:off x="4788816" y="432000"/>
            <a:ext cx="6971184" cy="5429050"/>
          </a:xfrm>
          <a:prstGeom prst="rect">
            <a:avLst/>
          </a:prstGeom>
          <a:noFill/>
        </p:spPr>
      </p:pic>
    </p:spTree>
    <p:extLst>
      <p:ext uri="{BB962C8B-B14F-4D97-AF65-F5344CB8AC3E}">
        <p14:creationId xmlns:p14="http://schemas.microsoft.com/office/powerpoint/2010/main" val="1274821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E59C95-FF0B-48A5-BD9F-6CA5DB1B778B}"/>
              </a:ext>
            </a:extLst>
          </p:cNvPr>
          <p:cNvSpPr>
            <a:spLocks noGrp="1"/>
          </p:cNvSpPr>
          <p:nvPr>
            <p:ph type="title"/>
          </p:nvPr>
        </p:nvSpPr>
        <p:spPr>
          <a:xfrm>
            <a:off x="432000" y="432000"/>
            <a:ext cx="3932037" cy="1411276"/>
          </a:xfrm>
        </p:spPr>
        <p:txBody>
          <a:bodyPr/>
          <a:lstStyle/>
          <a:p>
            <a:r>
              <a:rPr lang="en-US" dirty="0">
                <a:latin typeface="Times New Roman" panose="02020603050405020304" pitchFamily="18" charset="0"/>
                <a:cs typeface="Times New Roman" panose="02020603050405020304" pitchFamily="18" charset="0"/>
              </a:rPr>
              <a:t>Attrition Count By Department</a:t>
            </a:r>
          </a:p>
        </p:txBody>
      </p:sp>
      <p:sp>
        <p:nvSpPr>
          <p:cNvPr id="2" name="Footer Placeholder 1">
            <a:extLst>
              <a:ext uri="{FF2B5EF4-FFF2-40B4-BE49-F238E27FC236}">
                <a16:creationId xmlns:a16="http://schemas.microsoft.com/office/drawing/2014/main" id="{49C90335-1491-44C5-9D68-62BE57365B29}"/>
              </a:ext>
            </a:extLst>
          </p:cNvPr>
          <p:cNvSpPr>
            <a:spLocks noGrp="1"/>
          </p:cNvSpPr>
          <p:nvPr>
            <p:ph type="ftr" sz="quarter" idx="13"/>
          </p:nvPr>
        </p:nvSpPr>
        <p:spPr>
          <a:xfrm>
            <a:off x="432000" y="6439820"/>
            <a:ext cx="5664000" cy="295062"/>
          </a:xfrm>
        </p:spPr>
        <p:txBody>
          <a:bodyPr anchor="ctr">
            <a:normAutofit/>
          </a:bodyPr>
          <a:lstStyle/>
          <a:p>
            <a:pPr>
              <a:spcAft>
                <a:spcPts val="600"/>
              </a:spcAft>
            </a:pPr>
            <a:r>
              <a:rPr lang="en-US" noProof="0"/>
              <a:t>Add a footer</a:t>
            </a:r>
          </a:p>
        </p:txBody>
      </p:sp>
      <p:sp>
        <p:nvSpPr>
          <p:cNvPr id="3" name="Slide Number Placeholder 2">
            <a:extLst>
              <a:ext uri="{FF2B5EF4-FFF2-40B4-BE49-F238E27FC236}">
                <a16:creationId xmlns:a16="http://schemas.microsoft.com/office/drawing/2014/main" id="{3B2977AD-9759-4095-B69D-BBBA3908D76A}"/>
              </a:ext>
            </a:extLst>
          </p:cNvPr>
          <p:cNvSpPr>
            <a:spLocks noGrp="1"/>
          </p:cNvSpPr>
          <p:nvPr>
            <p:ph type="sldNum" sz="quarter" idx="33"/>
          </p:nvPr>
        </p:nvSpPr>
        <p:spPr>
          <a:xfrm>
            <a:off x="11760000" y="6371351"/>
            <a:ext cx="432000" cy="432000"/>
          </a:xfrm>
        </p:spPr>
        <p:txBody>
          <a:bodyPr anchor="ctr">
            <a:normAutofit/>
          </a:bodyPr>
          <a:lstStyle/>
          <a:p>
            <a:pPr>
              <a:spcAft>
                <a:spcPts val="600"/>
              </a:spcAft>
            </a:pPr>
            <a:fld id="{19B51A1E-902D-48AF-9020-955120F399B6}" type="slidenum">
              <a:rPr lang="en-US" noProof="0" smtClean="0"/>
              <a:pPr>
                <a:spcAft>
                  <a:spcPts val="600"/>
                </a:spcAft>
              </a:pPr>
              <a:t>6</a:t>
            </a:fld>
            <a:endParaRPr lang="en-US" noProof="0"/>
          </a:p>
        </p:txBody>
      </p:sp>
      <p:sp>
        <p:nvSpPr>
          <p:cNvPr id="12" name="Text Placeholder 4">
            <a:extLst>
              <a:ext uri="{FF2B5EF4-FFF2-40B4-BE49-F238E27FC236}">
                <a16:creationId xmlns:a16="http://schemas.microsoft.com/office/drawing/2014/main" id="{9052F7A4-0E21-408A-811E-D98CB334C9DD}"/>
              </a:ext>
            </a:extLst>
          </p:cNvPr>
          <p:cNvSpPr>
            <a:spLocks noGrp="1"/>
          </p:cNvSpPr>
          <p:nvPr>
            <p:ph type="body" sz="half" idx="2"/>
          </p:nvPr>
        </p:nvSpPr>
        <p:spPr>
          <a:xfrm>
            <a:off x="432000" y="2057400"/>
            <a:ext cx="3932237" cy="3811588"/>
          </a:xfrm>
        </p:spPr>
        <p:txBody>
          <a:bodyPr/>
          <a:lstStyle/>
          <a:p>
            <a:r>
              <a:rPr lang="en-US" dirty="0">
                <a:latin typeface="Times New Roman" panose="02020603050405020304" pitchFamily="18" charset="0"/>
                <a:cs typeface="Times New Roman" panose="02020603050405020304" pitchFamily="18" charset="0"/>
              </a:rPr>
              <a:t>This chart shows that the attrition count of Research &amp; Development department is very high and followed by Sales &amp; Human Resources. Research &amp; Development department has 133 attrition count, Sales has 92 attrition count and Human Resources has 12 attrition count. </a:t>
            </a:r>
          </a:p>
        </p:txBody>
      </p:sp>
      <p:pic>
        <p:nvPicPr>
          <p:cNvPr id="5" name="Picture 4" descr="Chart, bubble chart&#10;&#10;Description automatically generated">
            <a:extLst>
              <a:ext uri="{FF2B5EF4-FFF2-40B4-BE49-F238E27FC236}">
                <a16:creationId xmlns:a16="http://schemas.microsoft.com/office/drawing/2014/main" id="{2F29A4A9-2E79-4B56-A56A-F8B9D61538C0}"/>
              </a:ext>
            </a:extLst>
          </p:cNvPr>
          <p:cNvPicPr>
            <a:picLocks noChangeAspect="1"/>
          </p:cNvPicPr>
          <p:nvPr/>
        </p:nvPicPr>
        <p:blipFill>
          <a:blip r:embed="rId2"/>
          <a:stretch>
            <a:fillRect/>
          </a:stretch>
        </p:blipFill>
        <p:spPr>
          <a:xfrm>
            <a:off x="5241419" y="432001"/>
            <a:ext cx="6065977" cy="5429050"/>
          </a:xfrm>
          <a:prstGeom prst="rect">
            <a:avLst/>
          </a:prstGeom>
          <a:noFill/>
        </p:spPr>
      </p:pic>
    </p:spTree>
    <p:extLst>
      <p:ext uri="{BB962C8B-B14F-4D97-AF65-F5344CB8AC3E}">
        <p14:creationId xmlns:p14="http://schemas.microsoft.com/office/powerpoint/2010/main" val="265500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151EB30-7C5F-42D6-9129-6A2CF7876ACD}"/>
              </a:ext>
            </a:extLst>
          </p:cNvPr>
          <p:cNvSpPr>
            <a:spLocks noGrp="1"/>
          </p:cNvSpPr>
          <p:nvPr>
            <p:ph type="title"/>
          </p:nvPr>
        </p:nvSpPr>
        <p:spPr>
          <a:xfrm>
            <a:off x="432000" y="432000"/>
            <a:ext cx="3932037" cy="1411276"/>
          </a:xfrm>
        </p:spPr>
        <p:txBody>
          <a:bodyPr/>
          <a:lstStyle/>
          <a:p>
            <a:r>
              <a:rPr lang="en-US" dirty="0"/>
              <a:t>Attrition Count By Education Field</a:t>
            </a:r>
          </a:p>
        </p:txBody>
      </p:sp>
      <p:sp>
        <p:nvSpPr>
          <p:cNvPr id="2" name="Footer Placeholder 1">
            <a:extLst>
              <a:ext uri="{FF2B5EF4-FFF2-40B4-BE49-F238E27FC236}">
                <a16:creationId xmlns:a16="http://schemas.microsoft.com/office/drawing/2014/main" id="{593ECE51-7A9D-4671-A1A5-739C1EAC83BD}"/>
              </a:ext>
            </a:extLst>
          </p:cNvPr>
          <p:cNvSpPr>
            <a:spLocks noGrp="1"/>
          </p:cNvSpPr>
          <p:nvPr>
            <p:ph type="ftr" sz="quarter" idx="13"/>
          </p:nvPr>
        </p:nvSpPr>
        <p:spPr>
          <a:xfrm>
            <a:off x="432000" y="6439820"/>
            <a:ext cx="5664000" cy="295062"/>
          </a:xfrm>
        </p:spPr>
        <p:txBody>
          <a:bodyPr anchor="ctr">
            <a:normAutofit/>
          </a:bodyPr>
          <a:lstStyle/>
          <a:p>
            <a:pPr>
              <a:spcAft>
                <a:spcPts val="600"/>
              </a:spcAft>
            </a:pPr>
            <a:r>
              <a:rPr lang="en-US" noProof="0"/>
              <a:t>Add a footer</a:t>
            </a:r>
          </a:p>
        </p:txBody>
      </p:sp>
      <p:sp>
        <p:nvSpPr>
          <p:cNvPr id="3" name="Slide Number Placeholder 2">
            <a:extLst>
              <a:ext uri="{FF2B5EF4-FFF2-40B4-BE49-F238E27FC236}">
                <a16:creationId xmlns:a16="http://schemas.microsoft.com/office/drawing/2014/main" id="{AD752DF4-C42F-411B-8C9F-9696EBB88738}"/>
              </a:ext>
            </a:extLst>
          </p:cNvPr>
          <p:cNvSpPr>
            <a:spLocks noGrp="1"/>
          </p:cNvSpPr>
          <p:nvPr>
            <p:ph type="sldNum" sz="quarter" idx="33"/>
          </p:nvPr>
        </p:nvSpPr>
        <p:spPr>
          <a:xfrm>
            <a:off x="11760000" y="6371351"/>
            <a:ext cx="432000" cy="432000"/>
          </a:xfrm>
        </p:spPr>
        <p:txBody>
          <a:bodyPr anchor="ctr">
            <a:normAutofit/>
          </a:bodyPr>
          <a:lstStyle/>
          <a:p>
            <a:pPr>
              <a:spcAft>
                <a:spcPts val="600"/>
              </a:spcAft>
            </a:pPr>
            <a:fld id="{19B51A1E-902D-48AF-9020-955120F399B6}" type="slidenum">
              <a:rPr lang="en-US" noProof="0" smtClean="0"/>
              <a:pPr>
                <a:spcAft>
                  <a:spcPts val="600"/>
                </a:spcAft>
              </a:pPr>
              <a:t>7</a:t>
            </a:fld>
            <a:endParaRPr lang="en-US" noProof="0"/>
          </a:p>
        </p:txBody>
      </p:sp>
      <p:pic>
        <p:nvPicPr>
          <p:cNvPr id="5" name="Picture 4" descr="Chart, bubble chart&#10;&#10;Description automatically generated">
            <a:extLst>
              <a:ext uri="{FF2B5EF4-FFF2-40B4-BE49-F238E27FC236}">
                <a16:creationId xmlns:a16="http://schemas.microsoft.com/office/drawing/2014/main" id="{34404B71-5E7A-47FB-B939-C22641636EF6}"/>
              </a:ext>
            </a:extLst>
          </p:cNvPr>
          <p:cNvPicPr>
            <a:picLocks noChangeAspect="1"/>
          </p:cNvPicPr>
          <p:nvPr/>
        </p:nvPicPr>
        <p:blipFill>
          <a:blip r:embed="rId2"/>
          <a:stretch>
            <a:fillRect/>
          </a:stretch>
        </p:blipFill>
        <p:spPr>
          <a:xfrm>
            <a:off x="4805366" y="432001"/>
            <a:ext cx="6938083" cy="5429050"/>
          </a:xfrm>
          <a:prstGeom prst="rect">
            <a:avLst/>
          </a:prstGeom>
          <a:noFill/>
        </p:spPr>
      </p:pic>
      <p:sp>
        <p:nvSpPr>
          <p:cNvPr id="12" name="Text Placeholder 5">
            <a:extLst>
              <a:ext uri="{FF2B5EF4-FFF2-40B4-BE49-F238E27FC236}">
                <a16:creationId xmlns:a16="http://schemas.microsoft.com/office/drawing/2014/main" id="{A15188DA-57C3-4CE8-A212-564FF0FCD6A3}"/>
              </a:ext>
            </a:extLst>
          </p:cNvPr>
          <p:cNvSpPr>
            <a:spLocks noGrp="1"/>
          </p:cNvSpPr>
          <p:nvPr>
            <p:ph type="body" sz="half" idx="2"/>
          </p:nvPr>
        </p:nvSpPr>
        <p:spPr>
          <a:xfrm>
            <a:off x="432000" y="2057400"/>
            <a:ext cx="3932237" cy="3811588"/>
          </a:xfrm>
        </p:spPr>
        <p:txBody>
          <a:bodyPr/>
          <a:lstStyle/>
          <a:p>
            <a:r>
              <a:rPr lang="en-US" dirty="0">
                <a:latin typeface="Times New Roman" panose="02020603050405020304" pitchFamily="18" charset="0"/>
                <a:cs typeface="Times New Roman" panose="02020603050405020304" pitchFamily="18" charset="0"/>
              </a:rPr>
              <a:t>In this chart Life Sciences education field has the highest attrition count then followed by Medical, Marketing, Technical Degree, Human Resources and Other education field. Life sciences has 89 attrition count, Medical has 63 attrition count, Marketing has 35 attrition count, Technical has 31 attrition count and Human Resources has 7 attrition count</a:t>
            </a:r>
            <a:r>
              <a:rPr lang="en-US" dirty="0"/>
              <a:t>.</a:t>
            </a:r>
          </a:p>
        </p:txBody>
      </p:sp>
    </p:spTree>
    <p:extLst>
      <p:ext uri="{BB962C8B-B14F-4D97-AF65-F5344CB8AC3E}">
        <p14:creationId xmlns:p14="http://schemas.microsoft.com/office/powerpoint/2010/main" val="2900393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1BEF3DD-EB42-4778-8205-BCE1E070393E}"/>
              </a:ext>
            </a:extLst>
          </p:cNvPr>
          <p:cNvSpPr>
            <a:spLocks noGrp="1"/>
          </p:cNvSpPr>
          <p:nvPr>
            <p:ph type="title"/>
          </p:nvPr>
        </p:nvSpPr>
        <p:spPr>
          <a:xfrm>
            <a:off x="432000" y="432000"/>
            <a:ext cx="3932037" cy="1411276"/>
          </a:xfrm>
        </p:spPr>
        <p:txBody>
          <a:bodyPr/>
          <a:lstStyle/>
          <a:p>
            <a:r>
              <a:rPr lang="en-US" dirty="0">
                <a:latin typeface="Times New Roman" panose="02020603050405020304" pitchFamily="18" charset="0"/>
                <a:cs typeface="Times New Roman" panose="02020603050405020304" pitchFamily="18" charset="0"/>
              </a:rPr>
              <a:t>Attrition with respect to years since last promotion &amp; years in current role</a:t>
            </a:r>
          </a:p>
        </p:txBody>
      </p:sp>
      <p:sp>
        <p:nvSpPr>
          <p:cNvPr id="2" name="Footer Placeholder 1">
            <a:extLst>
              <a:ext uri="{FF2B5EF4-FFF2-40B4-BE49-F238E27FC236}">
                <a16:creationId xmlns:a16="http://schemas.microsoft.com/office/drawing/2014/main" id="{022FC8FA-5710-4EDD-AC07-7D96D31F6925}"/>
              </a:ext>
            </a:extLst>
          </p:cNvPr>
          <p:cNvSpPr>
            <a:spLocks noGrp="1"/>
          </p:cNvSpPr>
          <p:nvPr>
            <p:ph type="ftr" sz="quarter" idx="13"/>
          </p:nvPr>
        </p:nvSpPr>
        <p:spPr>
          <a:xfrm>
            <a:off x="432000" y="6439820"/>
            <a:ext cx="5664000" cy="295062"/>
          </a:xfrm>
        </p:spPr>
        <p:txBody>
          <a:bodyPr anchor="ctr">
            <a:normAutofit/>
          </a:bodyPr>
          <a:lstStyle/>
          <a:p>
            <a:pPr>
              <a:spcAft>
                <a:spcPts val="600"/>
              </a:spcAft>
            </a:pPr>
            <a:r>
              <a:rPr lang="en-US" noProof="0"/>
              <a:t>Add a footer</a:t>
            </a:r>
          </a:p>
        </p:txBody>
      </p:sp>
      <p:sp>
        <p:nvSpPr>
          <p:cNvPr id="3" name="Slide Number Placeholder 2">
            <a:extLst>
              <a:ext uri="{FF2B5EF4-FFF2-40B4-BE49-F238E27FC236}">
                <a16:creationId xmlns:a16="http://schemas.microsoft.com/office/drawing/2014/main" id="{D78547D1-C56E-452E-B310-BFF19B00DE15}"/>
              </a:ext>
            </a:extLst>
          </p:cNvPr>
          <p:cNvSpPr>
            <a:spLocks noGrp="1"/>
          </p:cNvSpPr>
          <p:nvPr>
            <p:ph type="sldNum" sz="quarter" idx="33"/>
          </p:nvPr>
        </p:nvSpPr>
        <p:spPr>
          <a:xfrm>
            <a:off x="11760000" y="6371351"/>
            <a:ext cx="432000" cy="432000"/>
          </a:xfrm>
        </p:spPr>
        <p:txBody>
          <a:bodyPr anchor="ctr">
            <a:normAutofit/>
          </a:bodyPr>
          <a:lstStyle/>
          <a:p>
            <a:pPr>
              <a:spcAft>
                <a:spcPts val="600"/>
              </a:spcAft>
            </a:pPr>
            <a:fld id="{19B51A1E-902D-48AF-9020-955120F399B6}" type="slidenum">
              <a:rPr lang="en-US" noProof="0" smtClean="0"/>
              <a:pPr>
                <a:spcAft>
                  <a:spcPts val="600"/>
                </a:spcAft>
              </a:pPr>
              <a:t>8</a:t>
            </a:fld>
            <a:endParaRPr lang="en-US" noProof="0"/>
          </a:p>
        </p:txBody>
      </p:sp>
      <p:sp>
        <p:nvSpPr>
          <p:cNvPr id="12" name="Text Placeholder 5">
            <a:extLst>
              <a:ext uri="{FF2B5EF4-FFF2-40B4-BE49-F238E27FC236}">
                <a16:creationId xmlns:a16="http://schemas.microsoft.com/office/drawing/2014/main" id="{DA4D7EFF-FC5A-490F-A6A9-5DD52BCDABE0}"/>
              </a:ext>
            </a:extLst>
          </p:cNvPr>
          <p:cNvSpPr>
            <a:spLocks noGrp="1"/>
          </p:cNvSpPr>
          <p:nvPr>
            <p:ph type="body" sz="half" idx="2"/>
          </p:nvPr>
        </p:nvSpPr>
        <p:spPr>
          <a:xfrm>
            <a:off x="432000" y="2057400"/>
            <a:ext cx="3932237" cy="3811588"/>
          </a:xfrm>
        </p:spPr>
        <p:txBody>
          <a:bodyPr/>
          <a:lstStyle/>
          <a:p>
            <a:r>
              <a:rPr lang="en-US" dirty="0">
                <a:latin typeface="Times New Roman" panose="02020603050405020304" pitchFamily="18" charset="0"/>
                <a:cs typeface="Times New Roman" panose="02020603050405020304" pitchFamily="18" charset="0"/>
              </a:rPr>
              <a:t>In this chart years since last  promotion 0,1 &amp; 2 and years in current role 1,2,3&amp;4 this particular  section is something interesting reason being is there are new employees and very recently got promoted so they are leaving may be probably because of getting more salary or because probably be they are new they want to try more creative things.</a:t>
            </a:r>
          </a:p>
          <a:p>
            <a:r>
              <a:rPr lang="en-US" dirty="0">
                <a:latin typeface="Times New Roman" panose="02020603050405020304" pitchFamily="18" charset="0"/>
                <a:cs typeface="Times New Roman" panose="02020603050405020304" pitchFamily="18" charset="0"/>
              </a:rPr>
              <a:t>The next concern area indicates that people are leaving when they are in current role between 7-9 years and their last promotion has happened between 3-7 years.</a:t>
            </a:r>
          </a:p>
        </p:txBody>
      </p:sp>
      <p:pic>
        <p:nvPicPr>
          <p:cNvPr id="7" name="Picture 6" descr="Chart, scatter chart&#10;&#10;Description automatically generated">
            <a:extLst>
              <a:ext uri="{FF2B5EF4-FFF2-40B4-BE49-F238E27FC236}">
                <a16:creationId xmlns:a16="http://schemas.microsoft.com/office/drawing/2014/main" id="{3B1568E5-6EF0-4EFE-91C1-CBFD46FBE54A}"/>
              </a:ext>
            </a:extLst>
          </p:cNvPr>
          <p:cNvPicPr>
            <a:picLocks noChangeAspect="1"/>
          </p:cNvPicPr>
          <p:nvPr/>
        </p:nvPicPr>
        <p:blipFill>
          <a:blip r:embed="rId2"/>
          <a:stretch>
            <a:fillRect/>
          </a:stretch>
        </p:blipFill>
        <p:spPr>
          <a:xfrm>
            <a:off x="6648450" y="132477"/>
            <a:ext cx="5111550" cy="2972674"/>
          </a:xfrm>
          <a:prstGeom prst="rect">
            <a:avLst/>
          </a:prstGeom>
        </p:spPr>
      </p:pic>
      <p:pic>
        <p:nvPicPr>
          <p:cNvPr id="9" name="Picture 8" descr="Chart, scatter chart&#10;&#10;Description automatically generated">
            <a:extLst>
              <a:ext uri="{FF2B5EF4-FFF2-40B4-BE49-F238E27FC236}">
                <a16:creationId xmlns:a16="http://schemas.microsoft.com/office/drawing/2014/main" id="{7CA03BE3-865A-468E-891E-F625BC489049}"/>
              </a:ext>
            </a:extLst>
          </p:cNvPr>
          <p:cNvPicPr>
            <a:picLocks noChangeAspect="1"/>
          </p:cNvPicPr>
          <p:nvPr/>
        </p:nvPicPr>
        <p:blipFill>
          <a:blip r:embed="rId3"/>
          <a:stretch>
            <a:fillRect/>
          </a:stretch>
        </p:blipFill>
        <p:spPr>
          <a:xfrm>
            <a:off x="6648450" y="3247152"/>
            <a:ext cx="4838700" cy="2972674"/>
          </a:xfrm>
          <a:prstGeom prst="rect">
            <a:avLst/>
          </a:prstGeom>
        </p:spPr>
      </p:pic>
    </p:spTree>
    <p:extLst>
      <p:ext uri="{BB962C8B-B14F-4D97-AF65-F5344CB8AC3E}">
        <p14:creationId xmlns:p14="http://schemas.microsoft.com/office/powerpoint/2010/main" val="1547988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9010FB6-B56F-4715-97A2-539B6866A357}"/>
              </a:ext>
            </a:extLst>
          </p:cNvPr>
          <p:cNvSpPr>
            <a:spLocks noGrp="1"/>
          </p:cNvSpPr>
          <p:nvPr>
            <p:ph type="title"/>
          </p:nvPr>
        </p:nvSpPr>
        <p:spPr>
          <a:xfrm>
            <a:off x="432000" y="432000"/>
            <a:ext cx="3932037" cy="1411276"/>
          </a:xfrm>
        </p:spPr>
        <p:txBody>
          <a:bodyPr/>
          <a:lstStyle/>
          <a:p>
            <a:r>
              <a:rPr lang="en-US" dirty="0">
                <a:latin typeface="Times New Roman" panose="02020603050405020304" pitchFamily="18" charset="0"/>
                <a:cs typeface="Times New Roman" panose="02020603050405020304" pitchFamily="18" charset="0"/>
              </a:rPr>
              <a:t>Attrition Relation With Years With Current Manager</a:t>
            </a:r>
          </a:p>
        </p:txBody>
      </p:sp>
      <p:sp>
        <p:nvSpPr>
          <p:cNvPr id="2" name="Footer Placeholder 1">
            <a:extLst>
              <a:ext uri="{FF2B5EF4-FFF2-40B4-BE49-F238E27FC236}">
                <a16:creationId xmlns:a16="http://schemas.microsoft.com/office/drawing/2014/main" id="{7FFDFC26-CE1D-4898-8C10-5AEAC93D8826}"/>
              </a:ext>
            </a:extLst>
          </p:cNvPr>
          <p:cNvSpPr>
            <a:spLocks noGrp="1"/>
          </p:cNvSpPr>
          <p:nvPr>
            <p:ph type="ftr" sz="quarter" idx="13"/>
          </p:nvPr>
        </p:nvSpPr>
        <p:spPr>
          <a:xfrm>
            <a:off x="432000" y="6439820"/>
            <a:ext cx="5664000" cy="295062"/>
          </a:xfrm>
        </p:spPr>
        <p:txBody>
          <a:bodyPr anchor="ctr">
            <a:normAutofit/>
          </a:bodyPr>
          <a:lstStyle/>
          <a:p>
            <a:pPr>
              <a:spcAft>
                <a:spcPts val="600"/>
              </a:spcAft>
            </a:pPr>
            <a:r>
              <a:rPr lang="en-US" noProof="0"/>
              <a:t>Add a footer</a:t>
            </a:r>
          </a:p>
        </p:txBody>
      </p:sp>
      <p:sp>
        <p:nvSpPr>
          <p:cNvPr id="3" name="Slide Number Placeholder 2">
            <a:extLst>
              <a:ext uri="{FF2B5EF4-FFF2-40B4-BE49-F238E27FC236}">
                <a16:creationId xmlns:a16="http://schemas.microsoft.com/office/drawing/2014/main" id="{522BFBDB-5F91-49A4-B256-F59C3B4B858F}"/>
              </a:ext>
            </a:extLst>
          </p:cNvPr>
          <p:cNvSpPr>
            <a:spLocks noGrp="1"/>
          </p:cNvSpPr>
          <p:nvPr>
            <p:ph type="sldNum" sz="quarter" idx="33"/>
          </p:nvPr>
        </p:nvSpPr>
        <p:spPr>
          <a:xfrm>
            <a:off x="11760000" y="6371351"/>
            <a:ext cx="432000" cy="432000"/>
          </a:xfrm>
        </p:spPr>
        <p:txBody>
          <a:bodyPr anchor="ctr">
            <a:normAutofit/>
          </a:bodyPr>
          <a:lstStyle/>
          <a:p>
            <a:pPr>
              <a:spcAft>
                <a:spcPts val="600"/>
              </a:spcAft>
            </a:pPr>
            <a:fld id="{19B51A1E-902D-48AF-9020-955120F399B6}" type="slidenum">
              <a:rPr lang="en-US" noProof="0" smtClean="0"/>
              <a:pPr>
                <a:spcAft>
                  <a:spcPts val="600"/>
                </a:spcAft>
              </a:pPr>
              <a:t>9</a:t>
            </a:fld>
            <a:endParaRPr lang="en-US" noProof="0"/>
          </a:p>
        </p:txBody>
      </p:sp>
      <p:pic>
        <p:nvPicPr>
          <p:cNvPr id="5" name="Picture 4" descr="Chart, treemap chart&#10;&#10;Description automatically generated">
            <a:extLst>
              <a:ext uri="{FF2B5EF4-FFF2-40B4-BE49-F238E27FC236}">
                <a16:creationId xmlns:a16="http://schemas.microsoft.com/office/drawing/2014/main" id="{279BAF94-F65D-443C-B729-D966B634BD00}"/>
              </a:ext>
            </a:extLst>
          </p:cNvPr>
          <p:cNvPicPr>
            <a:picLocks noChangeAspect="1"/>
          </p:cNvPicPr>
          <p:nvPr/>
        </p:nvPicPr>
        <p:blipFill>
          <a:blip r:embed="rId2"/>
          <a:stretch>
            <a:fillRect/>
          </a:stretch>
        </p:blipFill>
        <p:spPr>
          <a:xfrm>
            <a:off x="4788816" y="985459"/>
            <a:ext cx="6971184" cy="4322134"/>
          </a:xfrm>
          <a:prstGeom prst="rect">
            <a:avLst/>
          </a:prstGeom>
          <a:noFill/>
        </p:spPr>
      </p:pic>
      <p:sp>
        <p:nvSpPr>
          <p:cNvPr id="12" name="Text Placeholder 5">
            <a:extLst>
              <a:ext uri="{FF2B5EF4-FFF2-40B4-BE49-F238E27FC236}">
                <a16:creationId xmlns:a16="http://schemas.microsoft.com/office/drawing/2014/main" id="{281D506F-5381-4C84-AA5D-868F7322F7FD}"/>
              </a:ext>
            </a:extLst>
          </p:cNvPr>
          <p:cNvSpPr>
            <a:spLocks noGrp="1"/>
          </p:cNvSpPr>
          <p:nvPr>
            <p:ph type="body" sz="half" idx="2"/>
          </p:nvPr>
        </p:nvSpPr>
        <p:spPr>
          <a:xfrm>
            <a:off x="432000" y="2057400"/>
            <a:ext cx="3932237" cy="3811588"/>
          </a:xfrm>
        </p:spPr>
        <p:txBody>
          <a:bodyPr/>
          <a:lstStyle/>
          <a:p>
            <a:r>
              <a:rPr lang="en-US" dirty="0">
                <a:latin typeface="Times New Roman" panose="02020603050405020304" pitchFamily="18" charset="0"/>
                <a:cs typeface="Times New Roman" panose="02020603050405020304" pitchFamily="18" charset="0"/>
              </a:rPr>
              <a:t>In this chart when years with current manager is 0 then the highest no. of attrition when the no. of years with current manager is 2 then the second highest no. of attrition and followed by 7, 3 like this. So that basically implies that what’s going on with these two categories. Once we improve these two categories then we will cover attrition percentage in a company. When years with manager is 0 that means when the person is new, they are leaving. Not as much as with 1 because when the person passes it’s one year they will be with the current manager as they move on that means they are spending more time with manager they are leaving the company. So, this is what the chart telling us.</a:t>
            </a:r>
          </a:p>
        </p:txBody>
      </p:sp>
    </p:spTree>
    <p:extLst>
      <p:ext uri="{BB962C8B-B14F-4D97-AF65-F5344CB8AC3E}">
        <p14:creationId xmlns:p14="http://schemas.microsoft.com/office/powerpoint/2010/main" val="1264512865"/>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8E15EA0-2F38-456B-B156-038699A5D1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198</TotalTime>
  <Words>926</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Candara</vt:lpstr>
      <vt:lpstr>Corbel</vt:lpstr>
      <vt:lpstr>Times New Roman</vt:lpstr>
      <vt:lpstr>Wingdings</vt:lpstr>
      <vt:lpstr>Office Theme</vt:lpstr>
      <vt:lpstr>HR Department Analysis</vt:lpstr>
      <vt:lpstr>Executive Slide</vt:lpstr>
      <vt:lpstr>Introduction about HR analytics department </vt:lpstr>
      <vt:lpstr>Attrition Count By Job Role</vt:lpstr>
      <vt:lpstr>Attrition Count By Gender</vt:lpstr>
      <vt:lpstr>Attrition Count By Department</vt:lpstr>
      <vt:lpstr>Attrition Count By Education Field</vt:lpstr>
      <vt:lpstr>Attrition with respect to years since last promotion &amp; years in current role</vt:lpstr>
      <vt:lpstr>Attrition Relation With Years With Current Manager</vt:lpstr>
      <vt:lpstr>Attrition Relation With No. Of  Companies Worked With Job Role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Department Analysis</dc:title>
  <dc:creator>yamini ailani</dc:creator>
  <cp:lastModifiedBy>yamini ailani</cp:lastModifiedBy>
  <cp:revision>4</cp:revision>
  <dcterms:created xsi:type="dcterms:W3CDTF">2021-08-02T10:01:48Z</dcterms:created>
  <dcterms:modified xsi:type="dcterms:W3CDTF">2021-08-03T15:48:29Z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