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4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"/>
          <p:cNvSpPr txBox="1"/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2"/>
          <p:cNvSpPr txBox="1"/>
          <p:nvPr>
            <p:ph idx="1" type="body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1" name="Google Shape;481;p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11"/>
          <p:cNvSpPr/>
          <p:nvPr>
            <p:ph idx="2" type="pic"/>
          </p:nvPr>
        </p:nvSpPr>
        <p:spPr>
          <a:xfrm>
            <a:off x="685800" y="533400"/>
            <a:ext cx="10818900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1"/>
          <p:cNvSpPr txBox="1"/>
          <p:nvPr>
            <p:ph idx="1" type="body"/>
          </p:nvPr>
        </p:nvSpPr>
        <p:spPr>
          <a:xfrm>
            <a:off x="914402" y="3843867"/>
            <a:ext cx="83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44" name="Google Shape;544;p1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1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12"/>
          <p:cNvSpPr txBox="1"/>
          <p:nvPr>
            <p:ph idx="1" type="body"/>
          </p:nvPr>
        </p:nvSpPr>
        <p:spPr>
          <a:xfrm>
            <a:off x="684212" y="4114800"/>
            <a:ext cx="85359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0" name="Google Shape;550;p1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1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3"/>
          <p:cNvSpPr txBox="1"/>
          <p:nvPr>
            <p:ph type="title"/>
          </p:nvPr>
        </p:nvSpPr>
        <p:spPr>
          <a:xfrm>
            <a:off x="1141411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6" name="Google Shape;556;p13"/>
          <p:cNvSpPr txBox="1"/>
          <p:nvPr>
            <p:ph idx="2" type="body"/>
          </p:nvPr>
        </p:nvSpPr>
        <p:spPr>
          <a:xfrm>
            <a:off x="684213" y="4301067"/>
            <a:ext cx="85344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7" name="Google Shape;557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13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561" name="Google Shape;561;p13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4"/>
          <p:cNvSpPr txBox="1"/>
          <p:nvPr>
            <p:ph idx="1" type="body"/>
          </p:nvPr>
        </p:nvSpPr>
        <p:spPr>
          <a:xfrm>
            <a:off x="684211" y="5132981"/>
            <a:ext cx="8535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5" name="Google Shape;565;p1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1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15"/>
          <p:cNvSpPr txBox="1"/>
          <p:nvPr>
            <p:ph idx="1" type="body"/>
          </p:nvPr>
        </p:nvSpPr>
        <p:spPr>
          <a:xfrm>
            <a:off x="684212" y="3928534"/>
            <a:ext cx="8534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1" name="Google Shape;571;p15"/>
          <p:cNvSpPr txBox="1"/>
          <p:nvPr>
            <p:ph idx="2" type="body"/>
          </p:nvPr>
        </p:nvSpPr>
        <p:spPr>
          <a:xfrm>
            <a:off x="684211" y="4978400"/>
            <a:ext cx="8534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2" name="Google Shape;572;p1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1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Google Shape;575;p15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576" name="Google Shape;576;p15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80" name="Google Shape;580;p16"/>
          <p:cNvSpPr txBox="1"/>
          <p:nvPr>
            <p:ph idx="2" type="body"/>
          </p:nvPr>
        </p:nvSpPr>
        <p:spPr>
          <a:xfrm>
            <a:off x="684211" y="4766732"/>
            <a:ext cx="8534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1" name="Google Shape;581;p16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16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16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17"/>
          <p:cNvSpPr txBox="1"/>
          <p:nvPr>
            <p:ph idx="1" type="body"/>
          </p:nvPr>
        </p:nvSpPr>
        <p:spPr>
          <a:xfrm rot="5400000">
            <a:off x="3143762" y="-1773750"/>
            <a:ext cx="36153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87" name="Google Shape;587;p1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18"/>
          <p:cNvSpPr txBox="1"/>
          <p:nvPr>
            <p:ph idx="1" type="body"/>
          </p:nvPr>
        </p:nvSpPr>
        <p:spPr>
          <a:xfrm rot="5400000">
            <a:off x="1943200" y="-571500"/>
            <a:ext cx="5308500" cy="7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93" name="Google Shape;593;p1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1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1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"/>
          <p:cNvSpPr txBox="1"/>
          <p:nvPr>
            <p:ph type="ctrTitle"/>
          </p:nvPr>
        </p:nvSpPr>
        <p:spPr>
          <a:xfrm>
            <a:off x="684212" y="68579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"/>
          <p:cNvSpPr txBox="1"/>
          <p:nvPr>
            <p:ph idx="1" type="subTitle"/>
          </p:nvPr>
        </p:nvSpPr>
        <p:spPr>
          <a:xfrm>
            <a:off x="684212" y="3843867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2" name="Google Shape;492;p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5" name="Google Shape;495;p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4"/>
          <p:cNvCxnSpPr/>
          <p:nvPr/>
        </p:nvCxnSpPr>
        <p:spPr>
          <a:xfrm flipH="1">
            <a:off x="6108125" y="91545"/>
            <a:ext cx="6080700" cy="6080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4"/>
          <p:cNvCxnSpPr/>
          <p:nvPr/>
        </p:nvCxnSpPr>
        <p:spPr>
          <a:xfrm flipH="1">
            <a:off x="7335726" y="32278"/>
            <a:ext cx="4853100" cy="48531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4"/>
          <p:cNvCxnSpPr/>
          <p:nvPr/>
        </p:nvCxnSpPr>
        <p:spPr>
          <a:xfrm flipH="1">
            <a:off x="7845425" y="609601"/>
            <a:ext cx="4343400" cy="4343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5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03" name="Google Shape;503;p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6"/>
          <p:cNvSpPr txBox="1"/>
          <p:nvPr>
            <p:ph idx="1" type="body"/>
          </p:nvPr>
        </p:nvSpPr>
        <p:spPr>
          <a:xfrm>
            <a:off x="684211" y="685800"/>
            <a:ext cx="49377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09" name="Google Shape;509;p6"/>
          <p:cNvSpPr txBox="1"/>
          <p:nvPr>
            <p:ph idx="2" type="body"/>
          </p:nvPr>
        </p:nvSpPr>
        <p:spPr>
          <a:xfrm>
            <a:off x="5808133" y="685801"/>
            <a:ext cx="49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0" name="Google Shape;510;p6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6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6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7"/>
          <p:cNvSpPr txBox="1"/>
          <p:nvPr>
            <p:ph idx="1" type="body"/>
          </p:nvPr>
        </p:nvSpPr>
        <p:spPr>
          <a:xfrm>
            <a:off x="972080" y="685800"/>
            <a:ext cx="4649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6" name="Google Shape;516;p7"/>
          <p:cNvSpPr txBox="1"/>
          <p:nvPr>
            <p:ph idx="2" type="body"/>
          </p:nvPr>
        </p:nvSpPr>
        <p:spPr>
          <a:xfrm>
            <a:off x="684211" y="1270529"/>
            <a:ext cx="49377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7" name="Google Shape;517;p7"/>
          <p:cNvSpPr txBox="1"/>
          <p:nvPr>
            <p:ph idx="3" type="body"/>
          </p:nvPr>
        </p:nvSpPr>
        <p:spPr>
          <a:xfrm>
            <a:off x="6079066" y="685800"/>
            <a:ext cx="4665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8" name="Google Shape;518;p7"/>
          <p:cNvSpPr txBox="1"/>
          <p:nvPr>
            <p:ph idx="4" type="body"/>
          </p:nvPr>
        </p:nvSpPr>
        <p:spPr>
          <a:xfrm>
            <a:off x="5806545" y="1262062"/>
            <a:ext cx="49293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9" name="Google Shape;519;p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9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29" name="Google Shape;529;p9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30" name="Google Shape;530;p9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9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9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10"/>
          <p:cNvSpPr/>
          <p:nvPr>
            <p:ph idx="2" type="pic"/>
          </p:nvPr>
        </p:nvSpPr>
        <p:spPr>
          <a:xfrm>
            <a:off x="989012" y="914400"/>
            <a:ext cx="3281100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0"/>
          <p:cNvSpPr txBox="1"/>
          <p:nvPr>
            <p:ph idx="1" type="body"/>
          </p:nvPr>
        </p:nvSpPr>
        <p:spPr>
          <a:xfrm>
            <a:off x="4722812" y="2777066"/>
            <a:ext cx="60213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37" name="Google Shape;537;p10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10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10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19877" scaled="0"/>
        </a:gra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"/>
          <p:cNvGrpSpPr/>
          <p:nvPr/>
        </p:nvGrpSpPr>
        <p:grpSpPr>
          <a:xfrm>
            <a:off x="9206826" y="2963333"/>
            <a:ext cx="2982002" cy="3209011"/>
            <a:chOff x="9206826" y="2963333"/>
            <a:chExt cx="2982002" cy="3209011"/>
          </a:xfrm>
        </p:grpSpPr>
        <p:cxnSp>
          <p:nvCxnSpPr>
            <p:cNvPr id="468" name="Google Shape;468;p1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1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1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1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1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3" name="Google Shape;473;p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4" name="Google Shape;474;p1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5" name="Google Shape;475;p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6" name="Google Shape;476;p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7" name="Google Shape;477;p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"/>
          <p:cNvSpPr txBox="1"/>
          <p:nvPr>
            <p:ph type="title"/>
          </p:nvPr>
        </p:nvSpPr>
        <p:spPr>
          <a:xfrm>
            <a:off x="1828798" y="396240"/>
            <a:ext cx="8534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lang="en-US" u="sng">
                <a:solidFill>
                  <a:schemeClr val="dk1"/>
                </a:solidFill>
              </a:rPr>
              <a:t>EMPLOYEE DATA ANALYSIS USING EXCEL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684" name="Google Shape;684;p1"/>
          <p:cNvSpPr txBox="1"/>
          <p:nvPr>
            <p:ph idx="1" type="body"/>
          </p:nvPr>
        </p:nvSpPr>
        <p:spPr>
          <a:xfrm>
            <a:off x="2017097" y="2505232"/>
            <a:ext cx="85344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STUDENT NAME : B. YAMINI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REGISTER NO    : 2213371042070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DEPARTMENT    : B.COM (CS)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COLLEGE          :  QUAID-E-MILLATH GOVERNMENT COLLEGE FOR WOMEN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8"/>
          <p:cNvSpPr txBox="1"/>
          <p:nvPr>
            <p:ph type="title"/>
          </p:nvPr>
        </p:nvSpPr>
        <p:spPr>
          <a:xfrm>
            <a:off x="724852" y="185420"/>
            <a:ext cx="85344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MODELLING: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55" name="Google Shape;655;p28"/>
          <p:cNvSpPr txBox="1"/>
          <p:nvPr>
            <p:ph idx="1" type="body"/>
          </p:nvPr>
        </p:nvSpPr>
        <p:spPr>
          <a:xfrm>
            <a:off x="987266" y="1539240"/>
            <a:ext cx="108186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1. Data Collection</a:t>
            </a:r>
            <a:r>
              <a:rPr b="1" lang="en-US" sz="6000">
                <a:solidFill>
                  <a:srgbClr val="0C0C0C"/>
                </a:solidFill>
              </a:rPr>
              <a:t>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4500">
                <a:solidFill>
                  <a:srgbClr val="0C0C0C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1170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2.</a:t>
            </a:r>
            <a:r>
              <a:rPr lang="en-US" sz="5100">
                <a:solidFill>
                  <a:srgbClr val="0C0C0C"/>
                </a:solidFill>
              </a:rPr>
              <a:t> </a:t>
            </a:r>
            <a:r>
              <a:rPr b="1" lang="en-US" sz="5100">
                <a:solidFill>
                  <a:srgbClr val="0C0C0C"/>
                </a:solidFill>
              </a:rPr>
              <a:t>Data Organization</a:t>
            </a:r>
            <a:r>
              <a:rPr b="1" lang="en-US" sz="6000">
                <a:solidFill>
                  <a:srgbClr val="0C0C0C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b="1" lang="en-US" sz="4500">
                <a:solidFill>
                  <a:srgbClr val="0C0C0C"/>
                </a:solidFill>
              </a:rPr>
              <a:t> </a:t>
            </a:r>
            <a:r>
              <a:rPr lang="en-US" sz="4500">
                <a:solidFill>
                  <a:srgbClr val="0C0C0C"/>
                </a:solidFill>
              </a:rPr>
              <a:t>Create an Excel worksheet for each employee or team- Set up tables for performance metrics and ratings</a:t>
            </a:r>
            <a:endParaRPr/>
          </a:p>
          <a:p>
            <a:pPr indent="0" lvl="0" marL="0" rtl="0" algn="l">
              <a:spcBef>
                <a:spcPts val="1303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 3.Rating Scale Setup</a:t>
            </a:r>
            <a:r>
              <a:rPr b="1" lang="en-US" sz="7400">
                <a:solidFill>
                  <a:srgbClr val="0C0C0C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961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Create a standardized rating scale (e.g., 1-5)- Define criteria for each rating level</a:t>
            </a:r>
            <a:endParaRPr/>
          </a:p>
          <a:p>
            <a:pPr indent="0" lvl="0" marL="0" rtl="0" algn="l">
              <a:spcBef>
                <a:spcPts val="1084"/>
              </a:spcBef>
              <a:spcAft>
                <a:spcPts val="0"/>
              </a:spcAft>
              <a:buSzPct val="80000"/>
              <a:buNone/>
            </a:pPr>
            <a:r>
              <a:rPr b="1" lang="en-US" sz="5100">
                <a:solidFill>
                  <a:srgbClr val="0C0C0C"/>
                </a:solidFill>
              </a:rPr>
              <a:t>4.</a:t>
            </a:r>
            <a:r>
              <a:rPr lang="en-US" sz="3800">
                <a:solidFill>
                  <a:srgbClr val="0C0C0C"/>
                </a:solidFill>
              </a:rPr>
              <a:t> </a:t>
            </a:r>
            <a:r>
              <a:rPr b="1" lang="en-US" sz="5100">
                <a:solidFill>
                  <a:srgbClr val="0C0C0C"/>
                </a:solidFill>
              </a:rPr>
              <a:t>pivot table features:</a:t>
            </a:r>
            <a:endParaRPr/>
          </a:p>
          <a:p>
            <a:pPr indent="-571500" lvl="0" marL="571500" rtl="0" algn="l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Drag-and-drop interface</a:t>
            </a:r>
            <a:endParaRPr/>
          </a:p>
          <a:p>
            <a:pPr indent="-571500" lvl="0" marL="571500" rtl="0" algn="l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Row and column labels</a:t>
            </a:r>
            <a:endParaRPr/>
          </a:p>
          <a:p>
            <a:pPr indent="0" lvl="0" marL="0" rtl="0" algn="l">
              <a:spcBef>
                <a:spcPts val="847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/>
          <p:nvPr>
            <p:ph type="title"/>
          </p:nvPr>
        </p:nvSpPr>
        <p:spPr>
          <a:xfrm flipH="1">
            <a:off x="12192118" y="-193040"/>
            <a:ext cx="45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661" name="Google Shape;661;p29"/>
          <p:cNvSpPr txBox="1"/>
          <p:nvPr>
            <p:ph idx="1" type="body"/>
          </p:nvPr>
        </p:nvSpPr>
        <p:spPr>
          <a:xfrm>
            <a:off x="955039" y="1016000"/>
            <a:ext cx="10139700" cy="5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Values area for aggregated data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Filters for narrowing data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 Grouping and ungrouping dataPivot tables simplify complex data analysis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5.Data Entry: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Enter employee performance data into Excel tables- Use formulas to calculate weighted scores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 6.Charting and Visualization: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Create charts and graphs to illustrate performance trends- Use Excel tools: PivotTables, Conditional Formatting, Charts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 Analysis and Insights- Identify strengths, weaknesses, and areas for improvement- Use Excel filters and sorting to analyze data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0"/>
          <p:cNvSpPr txBox="1"/>
          <p:nvPr>
            <p:ph type="title"/>
          </p:nvPr>
        </p:nvSpPr>
        <p:spPr>
          <a:xfrm>
            <a:off x="541971" y="116160"/>
            <a:ext cx="8534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RESULTS: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667" name="Google Shape;667;p30"/>
          <p:cNvSpPr txBox="1"/>
          <p:nvPr>
            <p:ph idx="1" type="body"/>
          </p:nvPr>
        </p:nvSpPr>
        <p:spPr>
          <a:xfrm rot="10800000">
            <a:off x="-893962" y="6035158"/>
            <a:ext cx="45600" cy="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pic>
        <p:nvPicPr>
          <p:cNvPr id="668" name="Google Shape;668;p30"/>
          <p:cNvPicPr preferRelativeResize="0"/>
          <p:nvPr/>
        </p:nvPicPr>
        <p:blipFill/>
        <p:spPr>
          <a:xfrm>
            <a:off x="1259840" y="1270000"/>
            <a:ext cx="9855200" cy="50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1"/>
          <p:cNvSpPr txBox="1"/>
          <p:nvPr>
            <p:ph type="title"/>
          </p:nvPr>
        </p:nvSpPr>
        <p:spPr>
          <a:xfrm>
            <a:off x="1737360" y="995679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674" name="Google Shape;674;p31"/>
          <p:cNvPicPr preferRelativeResize="0"/>
          <p:nvPr/>
        </p:nvPicPr>
        <p:blipFill/>
        <p:spPr>
          <a:xfrm>
            <a:off x="1737360" y="995680"/>
            <a:ext cx="8341359" cy="53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2"/>
          <p:cNvSpPr txBox="1"/>
          <p:nvPr>
            <p:ph type="title"/>
          </p:nvPr>
        </p:nvSpPr>
        <p:spPr>
          <a:xfrm>
            <a:off x="481011" y="426720"/>
            <a:ext cx="8534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CONCLUSION: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680" name="Google Shape;680;p32"/>
          <p:cNvSpPr txBox="1"/>
          <p:nvPr>
            <p:ph idx="1" type="body"/>
          </p:nvPr>
        </p:nvSpPr>
        <p:spPr>
          <a:xfrm>
            <a:off x="1178560" y="1920240"/>
            <a:ext cx="9834900" cy="4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C0C0C"/>
                </a:solidFill>
              </a:rPr>
              <a:t>The conclusion of employee performance analysis using Excel is: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Data-driven insights inform decisions.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Improved performance and productivity.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Enhanced accountability and fairness.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Strategic alignment with organizational goal.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Identified training needs and succession planning.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Competitive advantage through optimized talent management.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Excel-based performance analysis drives business success by optimizing employee performance and talent management.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0"/>
          <p:cNvSpPr txBox="1"/>
          <p:nvPr>
            <p:ph type="title"/>
          </p:nvPr>
        </p:nvSpPr>
        <p:spPr>
          <a:xfrm>
            <a:off x="1588451" y="284480"/>
            <a:ext cx="8534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chemeClr val="dk1"/>
                </a:solidFill>
              </a:rPr>
              <a:t>PROJECT TITLE:</a:t>
            </a:r>
            <a:endParaRPr b="1" sz="4800" u="sng">
              <a:solidFill>
                <a:schemeClr val="dk1"/>
              </a:solidFill>
            </a:endParaRPr>
          </a:p>
        </p:txBody>
      </p:sp>
      <p:sp>
        <p:nvSpPr>
          <p:cNvPr id="607" name="Google Shape;607;p20"/>
          <p:cNvSpPr txBox="1"/>
          <p:nvPr>
            <p:ph idx="1" type="body"/>
          </p:nvPr>
        </p:nvSpPr>
        <p:spPr>
          <a:xfrm>
            <a:off x="1828800" y="26060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b="1" lang="en-US" sz="5400">
                <a:solidFill>
                  <a:srgbClr val="262626"/>
                </a:solidFill>
              </a:rPr>
              <a:t>EMPLOYEE PERFORMANCE ANALYSIS USING EXCEL</a:t>
            </a:r>
            <a:endParaRPr b="1" sz="5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1"/>
          <p:cNvSpPr txBox="1"/>
          <p:nvPr>
            <p:ph type="title"/>
          </p:nvPr>
        </p:nvSpPr>
        <p:spPr>
          <a:xfrm>
            <a:off x="420053" y="116840"/>
            <a:ext cx="85344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AGENDA: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13" name="Google Shape;613;p21"/>
          <p:cNvSpPr txBox="1"/>
          <p:nvPr>
            <p:ph idx="1" type="body"/>
          </p:nvPr>
        </p:nvSpPr>
        <p:spPr>
          <a:xfrm>
            <a:off x="3241039" y="1356360"/>
            <a:ext cx="8426100" cy="4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Problem statement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Project overview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End users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Our solution and proposition 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Dataset Description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Modelling Approch</a:t>
            </a:r>
            <a:endParaRPr b="1" sz="2800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Result and Discussion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Conclusion</a:t>
            </a:r>
            <a:endParaRPr/>
          </a:p>
          <a:p>
            <a:pPr indent="-251459" lvl="0" marL="3429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2"/>
          <p:cNvSpPr txBox="1"/>
          <p:nvPr>
            <p:ph type="title"/>
          </p:nvPr>
        </p:nvSpPr>
        <p:spPr>
          <a:xfrm>
            <a:off x="572451" y="2794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PROBLEM STATEMENT: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19" name="Google Shape;619;p22"/>
          <p:cNvSpPr txBox="1"/>
          <p:nvPr>
            <p:ph idx="1" type="body"/>
          </p:nvPr>
        </p:nvSpPr>
        <p:spPr>
          <a:xfrm>
            <a:off x="1205706" y="2230120"/>
            <a:ext cx="9943200" cy="4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By analyzing employee performance, organizations can make informed decisions, drive growth, and enhance overall success.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Identifies areas for growth, sets goals, and develops plans for enhancement.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Sets clear expectations, goals, and standards for employees.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Aligns individual efforts with organizational objectives.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Ensures individual performance aligns with organizational goals and objectives.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3"/>
          <p:cNvSpPr txBox="1"/>
          <p:nvPr>
            <p:ph type="title"/>
          </p:nvPr>
        </p:nvSpPr>
        <p:spPr>
          <a:xfrm>
            <a:off x="176211" y="0"/>
            <a:ext cx="8534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PROJECT OVERVIEW: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25" name="Google Shape;625;p23"/>
          <p:cNvSpPr txBox="1"/>
          <p:nvPr>
            <p:ph idx="1" type="body"/>
          </p:nvPr>
        </p:nvSpPr>
        <p:spPr>
          <a:xfrm>
            <a:off x="1073626" y="1651000"/>
            <a:ext cx="10044600" cy="4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000">
                <a:solidFill>
                  <a:srgbClr val="0C0C0C"/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  <a:endParaRPr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 It involves: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Setting clear goals and expectations.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Gathering data on performance metrics.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Evaluating performance against goals and metrics.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Providing constructive feedback and coaching.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Identifying areas for improvement and development.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Informing decisions on promotions, training, and resource allocation.</a:t>
            </a:r>
            <a:endParaRPr/>
          </a:p>
          <a:p>
            <a:pPr indent="-285750" lvl="0" marL="285750" rtl="0" algn="l">
              <a:lnSpc>
                <a:spcPct val="160000"/>
              </a:lnSpc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In summary, employee performance analysis is a crucial process to optimize employee performance, inform decisions, and drive business success.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4"/>
          <p:cNvSpPr txBox="1"/>
          <p:nvPr>
            <p:ph type="title"/>
          </p:nvPr>
        </p:nvSpPr>
        <p:spPr>
          <a:xfrm>
            <a:off x="470851" y="806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WHO ARE THE END USERS?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31" name="Google Shape;631;p24"/>
          <p:cNvSpPr txBox="1"/>
          <p:nvPr>
            <p:ph idx="1" type="body"/>
          </p:nvPr>
        </p:nvSpPr>
        <p:spPr>
          <a:xfrm>
            <a:off x="3813493" y="2413000"/>
            <a:ext cx="85344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Employees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Employers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Manager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Organizations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Customers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shareholders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5"/>
          <p:cNvSpPr txBox="1"/>
          <p:nvPr>
            <p:ph type="title"/>
          </p:nvPr>
        </p:nvSpPr>
        <p:spPr>
          <a:xfrm>
            <a:off x="735013" y="761320"/>
            <a:ext cx="8534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OUR SOLUTION AND ITS VALUE PROPOSITION: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637" name="Google Shape;637;p25"/>
          <p:cNvSpPr txBox="1"/>
          <p:nvPr>
            <p:ph idx="1" type="body"/>
          </p:nvPr>
        </p:nvSpPr>
        <p:spPr>
          <a:xfrm>
            <a:off x="2086292" y="2768600"/>
            <a:ext cx="93132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Conditional formatting –missing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Filter-remove</a:t>
            </a:r>
            <a:endParaRPr sz="2800">
              <a:solidFill>
                <a:srgbClr val="0C0C0C"/>
              </a:solidFill>
            </a:endParaRPr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Formula-performance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Pivot-summary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Gragh,pie chart-data visualization </a:t>
            </a:r>
            <a:endParaRPr sz="2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6"/>
          <p:cNvSpPr txBox="1"/>
          <p:nvPr>
            <p:ph type="title"/>
          </p:nvPr>
        </p:nvSpPr>
        <p:spPr>
          <a:xfrm>
            <a:off x="430212" y="489880"/>
            <a:ext cx="8534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DATA DESCRIPTION: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643" name="Google Shape;643;p26"/>
          <p:cNvSpPr txBox="1"/>
          <p:nvPr>
            <p:ph idx="1" type="body"/>
          </p:nvPr>
        </p:nvSpPr>
        <p:spPr>
          <a:xfrm>
            <a:off x="3518852" y="1833880"/>
            <a:ext cx="9861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data-Kaggle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26-features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9-features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id – number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Business unit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Name-text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type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Performance level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Gender-male,female</a:t>
            </a:r>
            <a:endParaRPr sz="2000">
              <a:solidFill>
                <a:srgbClr val="0C0C0C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rating-number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7"/>
          <p:cNvSpPr txBox="1"/>
          <p:nvPr>
            <p:ph type="title"/>
          </p:nvPr>
        </p:nvSpPr>
        <p:spPr>
          <a:xfrm>
            <a:off x="643572" y="2438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THE “WOW”IN OUR SOLUTION: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649" name="Google Shape;649;p27"/>
          <p:cNvSpPr txBox="1"/>
          <p:nvPr>
            <p:ph idx="1" type="body"/>
          </p:nvPr>
        </p:nvSpPr>
        <p:spPr>
          <a:xfrm>
            <a:off x="1436052" y="2722880"/>
            <a:ext cx="101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PERFORMANCE LEVEL=IFS(J2&gt;=5,”VERY HIGH”,J2&gt;=4,”HIGH”,J2&gt;=3,”MED”,TRUE,”LOW”)</a:t>
            </a:r>
            <a:endParaRPr/>
          </a:p>
          <a:p>
            <a:pPr indent="-457200" lvl="0" marL="457200" rtl="0" algn="l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GRAPH</a:t>
            </a:r>
            <a:endParaRPr/>
          </a:p>
          <a:p>
            <a:pPr indent="-457200" lvl="0" marL="457200" rtl="0" algn="l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PIE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