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3"/>
  </p:notesMasterIdLst>
  <p:sldIdLst>
    <p:sldId id="277" r:id="rId2"/>
    <p:sldId id="258" r:id="rId3"/>
    <p:sldId id="260" r:id="rId4"/>
    <p:sldId id="261" r:id="rId5"/>
    <p:sldId id="257" r:id="rId6"/>
    <p:sldId id="259" r:id="rId7"/>
    <p:sldId id="271" r:id="rId8"/>
    <p:sldId id="273" r:id="rId9"/>
    <p:sldId id="274" r:id="rId10"/>
    <p:sldId id="265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lculator" id="{C101ED4C-E184-4206-B2CA-F6CAAA5BEB20}">
          <p14:sldIdLst>
            <p14:sldId id="277"/>
            <p14:sldId id="258"/>
            <p14:sldId id="260"/>
            <p14:sldId id="261"/>
            <p14:sldId id="257"/>
            <p14:sldId id="259"/>
            <p14:sldId id="271"/>
            <p14:sldId id="273"/>
            <p14:sldId id="274"/>
            <p14:sldId id="265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C0E77C-C7ED-4D68-B7C4-42A61DC0FBEC}" v="138" dt="2025-06-15T12:05:51.3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76868-F7B6-4209-BBFD-CCC8E85E06CF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F30DE-BB51-431A-8029-646E5C4CB6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595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8374D-72DC-92C9-C19F-19D522297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19790D-F8E7-B22E-4100-89704005B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179E2-997D-5AFA-542B-22DD413B8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0989-A221-4525-8C08-B3A24CDFED1D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F9B98-E5DA-EA52-B8B8-AD603B52C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2830A-BDA9-2695-BCF9-8C198B88B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E1FF-5583-477F-BE47-CE3A20FE5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56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6E8EE-91D5-6A85-9898-2C1206C04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48FFE-FAAC-D5AA-0A87-08327CB71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C4F8D-9F26-5635-E120-741D5AD13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0989-A221-4525-8C08-B3A24CDFED1D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80883-A02A-1C61-3609-072AF36FA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7E480-0374-63C1-3A6A-98C7244A2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E1FF-5583-477F-BE47-CE3A20FE5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171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0897D4-8B58-1E76-2D8E-9E61B4DBD3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0BCFB-A25B-AA09-8E9B-955736415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BD656-D4A3-C91A-4B24-901F11EC0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0989-A221-4525-8C08-B3A24CDFED1D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C7A3A-385A-030C-0CDE-C4426359E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25A0E-F02F-E378-8599-22B2AF7B3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E1FF-5583-477F-BE47-CE3A20FE5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675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E005F-C0C4-0D95-0519-E74FB0204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07D70-5E08-1E9E-ABB0-547E090D1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5B54D-054F-9310-D5B3-031AEB510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0989-A221-4525-8C08-B3A24CDFED1D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83D88-819B-7E14-11C5-21001C4E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F75A0-0C88-36E3-0730-F2202A5F9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E1FF-5583-477F-BE47-CE3A20FE5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4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11639-3CB6-044D-4AC9-F8988CFA3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6F083-CC1F-CE76-6A2A-711DEFF59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E4174-D09F-0331-0F33-149F000C6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0989-A221-4525-8C08-B3A24CDFED1D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03F60-4CB2-0F23-C44F-A91F0B638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4CB67-4C84-4F47-C1BA-1213A7000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E1FF-5583-477F-BE47-CE3A20FE5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621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361FF-D0E5-3814-AE0F-00FF9882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1B7D2-4883-281A-9B26-FA1798462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97FCD-8494-CDAE-8ED7-0C00A6467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5A562-BF8F-C5FA-09D6-151D13AA5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0989-A221-4525-8C08-B3A24CDFED1D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F3CCD-3AB9-56C4-4B09-7BDE326BE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CD084-B5DF-CE60-277F-8C9A2E1D3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E1FF-5583-477F-BE47-CE3A20FE5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415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DDA31-A9BB-98D1-4595-2BC26667F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5D064-3BAA-EB28-9F05-B9CE41E6D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B8724-2511-8FC0-D106-1C5738449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21AFF5-1E6C-5EA9-B4EF-967CFC6723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2A923-9F54-165A-07AA-1C6F5EFC36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740BA2-B1FF-28ED-3D2C-547C476C2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0989-A221-4525-8C08-B3A24CDFED1D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C36F45-FAE9-E198-1033-AE6125AF4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A698C2-517E-C9D7-6DF5-B09843183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E1FF-5583-477F-BE47-CE3A20FE5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52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971CB-0405-C289-F1D2-4A0E62648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D5518B-1E65-8B87-0FBB-85212DDAC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0989-A221-4525-8C08-B3A24CDFED1D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79A1C3-B9B9-1AE3-1855-CCE31BEE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587F9B-3455-FB1E-66A6-CDA6E8892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E1FF-5583-477F-BE47-CE3A20FE5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870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7FBE54-16E2-CDB3-63F4-682A48BD4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0989-A221-4525-8C08-B3A24CDFED1D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D4E4B6-50FF-BA82-695B-5CC31794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769EC-0CA5-0324-CAC1-DB12F1721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E1FF-5583-477F-BE47-CE3A20FE5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99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A0E9E-66FC-CDAA-3131-D5AD1A932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41552-8AA6-15EB-5B23-143F97141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1A0B9-50E0-8C8E-CB8E-788479A71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0BAA2-3D97-19FD-EE45-9E098206D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0989-A221-4525-8C08-B3A24CDFED1D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CE285-458B-FACA-0AC8-27F20106F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B8E32-DA05-93CF-3BC7-64CDADB88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E1FF-5583-477F-BE47-CE3A20FE5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822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E6505-0791-9660-C16E-EB30627FD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5CA52F-AEA5-E29B-EB50-29B4EF9A6A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9DEBDC-6EC5-1BEA-354C-FF891E65E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CD4F0-2145-6700-5175-8EAC9C048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0989-A221-4525-8C08-B3A24CDFED1D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75295-FCB7-11B3-7645-114ECF070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D0D8F-5972-E05A-0B52-33B44D6E2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E1FF-5583-477F-BE47-CE3A20FE5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53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1995DD-8A4E-78B8-8527-A137D226C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8B281-6DC6-4E3F-FCD0-B5263C4F1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AEEED-B1BA-E517-6F0B-12C179F61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00989-A221-4525-8C08-B3A24CDFED1D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B4158-8711-BFC1-1974-047FCC703D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A8B8A-2C3D-C6F1-9620-ACC8C7008F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1E1FF-5583-477F-BE47-CE3A20FE5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28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F1AC2A-C8CD-2DF2-D731-63E48A5B1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88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76E33B-5EB8-D284-E100-A3A1BA97368D}"/>
              </a:ext>
            </a:extLst>
          </p:cNvPr>
          <p:cNvSpPr txBox="1"/>
          <p:nvPr/>
        </p:nvSpPr>
        <p:spPr>
          <a:xfrm>
            <a:off x="3364992" y="1591056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1C5F99-B902-19E7-1585-56C899B739EB}"/>
              </a:ext>
            </a:extLst>
          </p:cNvPr>
          <p:cNvSpPr txBox="1"/>
          <p:nvPr/>
        </p:nvSpPr>
        <p:spPr>
          <a:xfrm>
            <a:off x="1353312" y="1591056"/>
            <a:ext cx="89245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CALCULATOR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3200" dirty="0"/>
              <a:t>Name: Yamini </a:t>
            </a:r>
          </a:p>
          <a:p>
            <a:r>
              <a:rPr lang="en-US" sz="3200" dirty="0"/>
              <a:t>Topic: calculator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896289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EEDF4-8E72-EED8-F19A-C3C8D8784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947092" cy="1600200"/>
          </a:xfrm>
        </p:spPr>
        <p:txBody>
          <a:bodyPr/>
          <a:lstStyle/>
          <a:p>
            <a:pPr algn="ctr"/>
            <a:r>
              <a:rPr lang="en-IN" sz="6000" b="1" dirty="0"/>
              <a:t>Conclusion</a:t>
            </a:r>
            <a:br>
              <a:rPr lang="en-IN" b="1" dirty="0"/>
            </a:br>
            <a:endParaRPr lang="en-IN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A578BFF-6BD8-1B13-7AB6-B610D18567F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82" t="752" r="5698" b="12331"/>
          <a:stretch>
            <a:fillRect/>
          </a:stretch>
        </p:blipFill>
        <p:spPr>
          <a:xfrm>
            <a:off x="6884989" y="0"/>
            <a:ext cx="5307011" cy="6858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B3FA5-DE4C-588C-99F8-1D0BF2AA9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3200" y="1808479"/>
            <a:ext cx="6654800" cy="494791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The </a:t>
            </a:r>
            <a:r>
              <a:rPr lang="en-US" sz="2400" b="1" dirty="0"/>
              <a:t>Simple Calculator</a:t>
            </a:r>
            <a:r>
              <a:rPr lang="en-US" sz="2400" dirty="0"/>
              <a:t> is a fundamental yet essential tool for performing basic arithmetic operations quickly and accurately.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It features a </a:t>
            </a:r>
            <a:r>
              <a:rPr lang="en-US" sz="2400" b="1" dirty="0"/>
              <a:t>user-friendly design</a:t>
            </a:r>
            <a:r>
              <a:rPr lang="en-US" sz="2400" dirty="0"/>
              <a:t>, making it accessible to users of all ages and backgrounds.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The project helps reinforce </a:t>
            </a:r>
            <a:r>
              <a:rPr lang="en-US" sz="2400" b="1" dirty="0"/>
              <a:t>problem-solving and programming skills</a:t>
            </a:r>
            <a:r>
              <a:rPr lang="en-US" sz="2400" dirty="0"/>
              <a:t> while delivering a practical and useful application.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Its simplicity, accuracy, and ease of use make it ideal for </a:t>
            </a:r>
            <a:r>
              <a:rPr lang="en-US" sz="2400" b="1" dirty="0"/>
              <a:t>everyday tasks</a:t>
            </a:r>
            <a:r>
              <a:rPr lang="en-US" sz="2400" dirty="0"/>
              <a:t>, </a:t>
            </a:r>
            <a:r>
              <a:rPr lang="en-US" sz="2400" b="1" dirty="0"/>
              <a:t>educational purposes</a:t>
            </a:r>
            <a:r>
              <a:rPr lang="en-US" sz="2400" dirty="0"/>
              <a:t>, and </a:t>
            </a:r>
            <a:r>
              <a:rPr lang="en-US" sz="2400" b="1" dirty="0"/>
              <a:t>quick calculations</a:t>
            </a:r>
            <a:r>
              <a:rPr lang="en-US" sz="2400" dirty="0"/>
              <a:t> on various platforms.</a:t>
            </a: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0486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9FE8B0-4CAC-AFFD-1B0B-94447D13E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746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76197-29B9-5DF4-5527-F6B84ECE4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" y="188912"/>
            <a:ext cx="5567680" cy="1274128"/>
          </a:xfrm>
        </p:spPr>
        <p:txBody>
          <a:bodyPr/>
          <a:lstStyle/>
          <a:p>
            <a:pPr algn="ctr"/>
            <a:r>
              <a:rPr lang="en-IN" sz="5400" b="1" dirty="0"/>
              <a:t>Introduction</a:t>
            </a:r>
            <a:br>
              <a:rPr lang="en-IN" b="1" dirty="0"/>
            </a:br>
            <a:endParaRPr lang="en-IN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D7D6E28-DA3B-24D5-0BF4-04EED66D46F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1" r="14381"/>
          <a:stretch>
            <a:fillRect/>
          </a:stretch>
        </p:blipFill>
        <p:spPr>
          <a:xfrm>
            <a:off x="6482082" y="1128927"/>
            <a:ext cx="5709918" cy="450860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7B1F0-67C6-F991-E44F-49265FAB3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2240" y="1128927"/>
            <a:ext cx="6268720" cy="554016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 </a:t>
            </a:r>
            <a:r>
              <a:rPr lang="en-US" sz="2400" b="1" dirty="0"/>
              <a:t>Simple Calculator</a:t>
            </a:r>
            <a:r>
              <a:rPr lang="en-US" sz="2400" dirty="0"/>
              <a:t> is a basic software tool designed to perform essential arithmetic operations such as: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Addition (+)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Subtraction (−)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Multiplication (×)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Division (÷)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features a </a:t>
            </a:r>
            <a:r>
              <a:rPr lang="en-US" sz="2400" b="1" dirty="0"/>
              <a:t>clean and user-friendly interface</a:t>
            </a:r>
            <a:r>
              <a:rPr lang="en-US" sz="2400" dirty="0"/>
              <a:t>, allowing users to input numbers, select operations, and receive instant results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0336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A78B-A1AD-3AFE-01FE-C2BFF48D8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0"/>
            <a:ext cx="6451600" cy="1076960"/>
          </a:xfrm>
        </p:spPr>
        <p:txBody>
          <a:bodyPr>
            <a:normAutofit/>
          </a:bodyPr>
          <a:lstStyle/>
          <a:p>
            <a:r>
              <a:rPr lang="en-IN" sz="4000" b="1" dirty="0"/>
              <a:t>OBJECTIVES OF THE PROJECT</a:t>
            </a:r>
            <a:endParaRPr lang="en-IN" sz="4000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DEA17BE-8192-47D4-3B39-18B31D91070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1" r="20781"/>
          <a:stretch/>
        </p:blipFill>
        <p:spPr>
          <a:xfrm>
            <a:off x="7196328" y="516856"/>
            <a:ext cx="4995672" cy="583260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A262C1-1E60-727C-0E8F-3976D0C58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4320" y="1828800"/>
            <a:ext cx="6451600" cy="47752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Develop a calculator for basic arithmetic operations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Design a simple and user-friendly interface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Provide real-time calculation results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Ensure accuracy and proper error handling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Support basic math learning and practice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4273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86DFE-4B1A-ECF3-F4D0-25BD1347E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1280"/>
            <a:ext cx="7213600" cy="1198880"/>
          </a:xfrm>
        </p:spPr>
        <p:txBody>
          <a:bodyPr>
            <a:noAutofit/>
          </a:bodyPr>
          <a:lstStyle/>
          <a:p>
            <a:r>
              <a:rPr lang="en-IN" sz="4800" b="1" dirty="0"/>
              <a:t> </a:t>
            </a:r>
            <a:r>
              <a:rPr lang="en-IN" b="1" dirty="0"/>
              <a:t>  </a:t>
            </a:r>
            <a:r>
              <a:rPr lang="en-IN" sz="6000" b="1" dirty="0"/>
              <a:t> What is a Calculator?</a:t>
            </a:r>
            <a:endParaRPr lang="en-IN" sz="6000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3DC0F2D-CCC4-C5C4-5ECA-63C3C16DD26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" b="721"/>
          <a:stretch>
            <a:fillRect/>
          </a:stretch>
        </p:blipFill>
        <p:spPr>
          <a:xfrm>
            <a:off x="7419975" y="0"/>
            <a:ext cx="4772025" cy="677703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C42515-54B2-8B2F-4BE9-ECFC4D062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513840"/>
            <a:ext cx="7213600" cy="5100320"/>
          </a:xfrm>
        </p:spPr>
        <p:txBody>
          <a:bodyPr/>
          <a:lstStyle/>
          <a:p>
            <a:r>
              <a:rPr lang="en-US" sz="2400" dirty="0"/>
              <a:t>A </a:t>
            </a:r>
            <a:r>
              <a:rPr lang="en-US" sz="2400" b="1" dirty="0"/>
              <a:t>calculator</a:t>
            </a:r>
            <a:r>
              <a:rPr lang="en-US" sz="2400" dirty="0"/>
              <a:t> is an electronic or software-based device used to perform </a:t>
            </a:r>
            <a:r>
              <a:rPr lang="en-US" sz="2400" b="1" dirty="0"/>
              <a:t>mathematical calculations</a:t>
            </a:r>
            <a:r>
              <a:rPr lang="en-US" sz="2400" dirty="0"/>
              <a:t>. It can handle basic arithmetic and, in advanced models, complex mathematical functions</a:t>
            </a:r>
            <a:r>
              <a:rPr lang="en-US" dirty="0"/>
              <a:t>.</a:t>
            </a:r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Used for solving numerical problems quickly and accurately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Available as physical devices or digital applications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Comes in various types: basic, scientific, financial, and graphing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Essential tool for students, professionals, and everyday use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6231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38F74-5B19-5105-8C19-4B207419C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3600"/>
            <a:ext cx="10934700" cy="90424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7300" b="1" dirty="0"/>
              <a:t> Key Features</a:t>
            </a:r>
            <a:br>
              <a:rPr lang="en-IN" sz="6000" b="1" dirty="0"/>
            </a:br>
            <a:endParaRPr lang="en-IN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05CA8-6614-DF76-776E-BC896713A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7840"/>
            <a:ext cx="11099800" cy="5090160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Basic Arithmetic Operations</a:t>
            </a:r>
            <a:br>
              <a:rPr lang="en-IN" dirty="0"/>
            </a:br>
            <a:r>
              <a:rPr lang="en-IN" dirty="0"/>
              <a:t>Performs addition, subtraction, multiplication, and division accurately and instantly.</a:t>
            </a:r>
          </a:p>
          <a:p>
            <a:r>
              <a:rPr lang="en-IN" dirty="0"/>
              <a:t>✅ </a:t>
            </a:r>
            <a:r>
              <a:rPr lang="en-IN" b="1" dirty="0"/>
              <a:t>User-Friendly Interface</a:t>
            </a:r>
            <a:br>
              <a:rPr lang="en-IN" dirty="0"/>
            </a:br>
            <a:r>
              <a:rPr lang="en-IN" dirty="0"/>
              <a:t>Clear buttons, number pad, and display area for easy interaction.</a:t>
            </a:r>
          </a:p>
          <a:p>
            <a:r>
              <a:rPr lang="en-IN" dirty="0"/>
              <a:t>✅ </a:t>
            </a:r>
            <a:r>
              <a:rPr lang="en-IN" b="1" dirty="0"/>
              <a:t>Real-Time Calculations</a:t>
            </a:r>
            <a:br>
              <a:rPr lang="en-IN" dirty="0"/>
            </a:br>
            <a:r>
              <a:rPr lang="en-IN" dirty="0"/>
              <a:t>Displays results immediately after input, improving efficiency and usability.</a:t>
            </a:r>
          </a:p>
          <a:p>
            <a:r>
              <a:rPr lang="en-IN" dirty="0"/>
              <a:t>✅ </a:t>
            </a:r>
            <a:r>
              <a:rPr lang="en-IN" b="1" dirty="0"/>
              <a:t>Error Handling</a:t>
            </a:r>
            <a:br>
              <a:rPr lang="en-IN" dirty="0"/>
            </a:br>
            <a:r>
              <a:rPr lang="en-IN" dirty="0"/>
              <a:t>Handles common errors like division by zero with appropriate messages.</a:t>
            </a:r>
          </a:p>
          <a:p>
            <a:r>
              <a:rPr lang="en-IN" dirty="0"/>
              <a:t>✅ </a:t>
            </a:r>
            <a:r>
              <a:rPr lang="en-IN" b="1" dirty="0"/>
              <a:t>Lightweight Design</a:t>
            </a:r>
            <a:br>
              <a:rPr lang="en-IN" dirty="0"/>
            </a:br>
            <a:r>
              <a:rPr lang="en-IN" dirty="0"/>
              <a:t>Minimal system resources required, making it fast and responsive.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0085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8ED5-963F-2DE4-5EEA-E7A5336DC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8000"/>
            <a:ext cx="11018520" cy="1737360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 </a:t>
            </a:r>
            <a:r>
              <a:rPr lang="en-IN" sz="5400" b="1" dirty="0"/>
              <a:t>Types of Calculators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B787E-C2E9-21DB-ADB3-B36654DE0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7120"/>
            <a:ext cx="10515600" cy="4226560"/>
          </a:xfrm>
        </p:spPr>
        <p:txBody>
          <a:bodyPr/>
          <a:lstStyle/>
          <a:p>
            <a:r>
              <a:rPr lang="en-IN" sz="3200" dirty="0"/>
              <a:t>Basic Calculator</a:t>
            </a:r>
          </a:p>
          <a:p>
            <a:r>
              <a:rPr lang="en-IN" sz="3200" dirty="0"/>
              <a:t> Scientific Calculator</a:t>
            </a:r>
          </a:p>
          <a:p>
            <a:r>
              <a:rPr lang="en-IN" sz="3200" dirty="0"/>
              <a:t> Financial Calculator</a:t>
            </a:r>
          </a:p>
          <a:p>
            <a:r>
              <a:rPr lang="en-IN" sz="3200" dirty="0"/>
              <a:t>Graphing Calculator</a:t>
            </a:r>
          </a:p>
          <a:p>
            <a:r>
              <a:rPr lang="en-IN" sz="3200" dirty="0"/>
              <a:t> Software Calculator</a:t>
            </a:r>
          </a:p>
          <a:p>
            <a:r>
              <a:rPr lang="en-IN" sz="3200" dirty="0"/>
              <a:t>Programmable Calculator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990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C9D5-18E4-EA5F-E489-ABE236736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998464" cy="859536"/>
          </a:xfrm>
        </p:spPr>
        <p:txBody>
          <a:bodyPr>
            <a:normAutofit fontScale="90000"/>
          </a:bodyPr>
          <a:lstStyle/>
          <a:p>
            <a:pPr algn="ctr"/>
            <a:br>
              <a:rPr lang="en-IN" dirty="0"/>
            </a:br>
            <a:r>
              <a:rPr lang="en-IN" sz="4400" b="1" u="sng" dirty="0"/>
              <a:t>Brief history and evolution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70B4D4C-9A17-EDD9-F9DA-A2DFD5D84A6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8" t="5186" r="1" b="-3262"/>
          <a:stretch>
            <a:fillRect/>
          </a:stretch>
        </p:blipFill>
        <p:spPr>
          <a:xfrm>
            <a:off x="5998464" y="0"/>
            <a:ext cx="6193536" cy="710781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10CE7C-77B0-F72F-545E-9D68B9332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228724"/>
            <a:ext cx="5998464" cy="5629275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b="1" dirty="0"/>
              <a:t> Abacus (c. 2400 BC)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/>
              <a:t>     The earliest known tool for calculation.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/>
              <a:t>     Used in ancient Mesopotamia, China, and other civilizations.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b="1" dirty="0"/>
              <a:t>Mechanical Calculators (1600s–1800s)</a:t>
            </a:r>
          </a:p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en-US" sz="2200" b="1" dirty="0"/>
              <a:t>   Blaise Pascal (1642):</a:t>
            </a:r>
            <a:r>
              <a:rPr lang="en-US" sz="2200" dirty="0"/>
              <a:t>Invented the </a:t>
            </a:r>
            <a:r>
              <a:rPr lang="en-US" sz="2200" i="1" dirty="0"/>
              <a:t>Pascaline</a:t>
            </a:r>
            <a:r>
              <a:rPr lang="en-US" sz="2200" dirty="0"/>
              <a:t>, a gear-based  calculator for addition  and subtraction.                                                                                                                                  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b="1" dirty="0"/>
              <a:t>   Gottfried Wilhelm Leibniz:</a:t>
            </a:r>
            <a:r>
              <a:rPr lang="en-US" sz="2200" dirty="0"/>
              <a:t> Created a stepped  drum mechanism for multiplication or  division.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b="1" dirty="0"/>
              <a:t> Electromechanical Calculators (1930s–1960s)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/>
              <a:t>  Combined electric motors with mechanical parts.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/>
              <a:t>   Faster and more reliable than purely mechanical devices.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4801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CA818-0E69-7E47-282A-6E17A25D1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36400" y="6380163"/>
            <a:ext cx="355600" cy="617537"/>
          </a:xfrm>
        </p:spPr>
        <p:txBody>
          <a:bodyPr>
            <a:normAutofit/>
          </a:bodyPr>
          <a:lstStyle/>
          <a:p>
            <a:endParaRPr lang="en-IN" sz="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271E7D-E546-6C10-BC75-F1CF02174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58800"/>
            <a:ext cx="12192000" cy="6299200"/>
          </a:xfrm>
        </p:spPr>
        <p:txBody>
          <a:bodyPr/>
          <a:lstStyle/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3200" b="1" dirty="0"/>
              <a:t>Electronic Calculators (1960s–1970s)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    First models used vacuum tubes and then transistors.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    Rapid miniaturization with the invention of integrated circuits (ICs).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3200" b="1" dirty="0"/>
              <a:t> Pocket Calculators (1970s–1980s)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     Became affordable and portable.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     LCD screens replaced LED displays for longer battery life.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3200" b="1" dirty="0"/>
              <a:t> Modern Calculators (1990s–Present)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    Scientific and graphing calculators for advanced math and  engineering.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   Built into smartphones and computers as apps.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9343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3E95-220F-FAB8-2FB6-CF74D91BE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23913"/>
          </a:xfrm>
        </p:spPr>
        <p:txBody>
          <a:bodyPr>
            <a:normAutofit fontScale="90000"/>
          </a:bodyPr>
          <a:lstStyle/>
          <a:p>
            <a:pPr algn="ctr"/>
            <a:br>
              <a:rPr lang="en-IN" dirty="0"/>
            </a:br>
            <a:r>
              <a:rPr lang="en-IN" b="1" dirty="0"/>
              <a:t>Calculator vs. Phone Calculator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13948-AFD0-0AE8-F852-3E76DFBF8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667401"/>
          </a:xfrm>
        </p:spPr>
        <p:txBody>
          <a:bodyPr>
            <a:normAutofit/>
          </a:bodyPr>
          <a:lstStyle/>
          <a:p>
            <a:r>
              <a:rPr lang="en-IN" sz="3200" dirty="0"/>
              <a:t>Calculator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D90A0-B561-4354-26C4-CAA6C8ABA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4754" y="2505074"/>
            <a:ext cx="5885047" cy="4213359"/>
          </a:xfrm>
        </p:spPr>
        <p:txBody>
          <a:bodyPr/>
          <a:lstStyle/>
          <a:p>
            <a:r>
              <a:rPr lang="en-IN" dirty="0"/>
              <a:t>Dedicated to mathematical calculations</a:t>
            </a:r>
          </a:p>
          <a:p>
            <a:r>
              <a:rPr lang="en-US" dirty="0"/>
              <a:t>Allowed in exams and schools</a:t>
            </a:r>
          </a:p>
          <a:p>
            <a:r>
              <a:rPr lang="en-US" dirty="0"/>
              <a:t>Distraction-free and reliable</a:t>
            </a:r>
          </a:p>
          <a:p>
            <a:r>
              <a:rPr lang="en-US" dirty="0"/>
              <a:t>Physical buttons for faster input</a:t>
            </a:r>
          </a:p>
          <a:p>
            <a:r>
              <a:rPr lang="en-US" dirty="0"/>
              <a:t>Long battery life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0F43DE-41A8-8A00-9607-49403C68C8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67401"/>
          </a:xfrm>
        </p:spPr>
        <p:txBody>
          <a:bodyPr>
            <a:normAutofit/>
          </a:bodyPr>
          <a:lstStyle/>
          <a:p>
            <a:r>
              <a:rPr lang="en-IN" sz="3200" dirty="0"/>
              <a:t>Phone Calculator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7E3266-782E-8CF5-A0F0-09C6E9F4EE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782377" cy="4213358"/>
          </a:xfrm>
        </p:spPr>
        <p:txBody>
          <a:bodyPr/>
          <a:lstStyle/>
          <a:p>
            <a:r>
              <a:rPr lang="en-US" dirty="0"/>
              <a:t>Part of a multi-purpose device</a:t>
            </a:r>
          </a:p>
          <a:p>
            <a:endParaRPr lang="en-US" dirty="0"/>
          </a:p>
          <a:p>
            <a:r>
              <a:rPr lang="en-US" dirty="0"/>
              <a:t>  Always available on smartphones</a:t>
            </a:r>
          </a:p>
          <a:p>
            <a:r>
              <a:rPr lang="en-US" dirty="0"/>
              <a:t> Can switch to scientific mode </a:t>
            </a:r>
          </a:p>
          <a:p>
            <a:r>
              <a:rPr lang="en-US" dirty="0"/>
              <a:t> Copy/paste functionality</a:t>
            </a:r>
          </a:p>
          <a:p>
            <a:r>
              <a:rPr lang="en-US" dirty="0"/>
              <a:t>  Not allowed in most exams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6196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</TotalTime>
  <Words>584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Introduction </vt:lpstr>
      <vt:lpstr>OBJECTIVES OF THE PROJECT</vt:lpstr>
      <vt:lpstr>    What is a Calculator?</vt:lpstr>
      <vt:lpstr> Key Features </vt:lpstr>
      <vt:lpstr> Types of Calculators </vt:lpstr>
      <vt:lpstr> Brief history and evolution</vt:lpstr>
      <vt:lpstr>PowerPoint Presentation</vt:lpstr>
      <vt:lpstr> Calculator vs. Phone Calculator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YAMINI BOTTA</dc:creator>
  <cp:lastModifiedBy>YAMINI BOTTA</cp:lastModifiedBy>
  <cp:revision>2</cp:revision>
  <dcterms:created xsi:type="dcterms:W3CDTF">2025-06-13T15:18:17Z</dcterms:created>
  <dcterms:modified xsi:type="dcterms:W3CDTF">2025-06-15T17:50:01Z</dcterms:modified>
</cp:coreProperties>
</file>