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r>
              <a:rPr kumimoji="0" lang="en-US" sz="1400" b="0" i="0" u="none" strike="noStrike" kern="0" cap="none" spc="0" normalizeH="0" baseline="0" noProof="0">
                <a:ln>
                  <a:noFill/>
                </a:ln>
                <a:solidFill>
                  <a:sysClr val="windowText" lastClr="000000">
                    <a:lumMod val="65000"/>
                    <a:lumOff val="35000"/>
                  </a:sysClr>
                </a:solidFill>
                <a:effectLst/>
                <a:uLnTx/>
                <a:uFillTx/>
                <a:latin typeface="Calibri" panose="020F0502020204030204"/>
              </a:rPr>
              <a:t>employee performance analysis </a:t>
            </a:r>
          </a:p>
        </c:rich>
      </c:tx>
      <c:overlay val="0"/>
      <c:spPr>
        <a:noFill/>
        <a:ln>
          <a:noFill/>
        </a:ln>
        <a:effectLst/>
      </c:spPr>
      <c:txPr>
        <a:bodyPr rot="0" spcFirstLastPara="1" vertOverflow="ellipsis" vert="horz" wrap="square" anchor="ctr" anchorCtr="1"/>
        <a:lstStyle/>
        <a:p>
          <a:pPr>
            <a:defRPr sz="1400" b="0" i="0" u="none" strike="noStrike"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val>
            <c:numRef>
              <c:f>'[Employee_Dataset (1).xlsx]Sheet1'!$E$2:$E$25</c:f>
              <c:numCache>
                <c:formatCode>General</c:formatCode>
                <c:ptCount val="24"/>
                <c:pt idx="0">
                  <c:v>105468.7</c:v>
                </c:pt>
                <c:pt idx="1">
                  <c:v>88360.79</c:v>
                </c:pt>
                <c:pt idx="2">
                  <c:v>85879.23</c:v>
                </c:pt>
                <c:pt idx="3">
                  <c:v>93128.34</c:v>
                </c:pt>
                <c:pt idx="4">
                  <c:v>57002.02</c:v>
                </c:pt>
                <c:pt idx="5">
                  <c:v>118976.16</c:v>
                </c:pt>
                <c:pt idx="6">
                  <c:v>104802.63</c:v>
                </c:pt>
                <c:pt idx="7">
                  <c:v>66017.179999999993</c:v>
                </c:pt>
                <c:pt idx="8">
                  <c:v>74279.009999999995</c:v>
                </c:pt>
                <c:pt idx="9">
                  <c:v>68980.52</c:v>
                </c:pt>
                <c:pt idx="10">
                  <c:v>42314.39</c:v>
                </c:pt>
                <c:pt idx="11">
                  <c:v>114425.19</c:v>
                </c:pt>
                <c:pt idx="12">
                  <c:v>69192.850000000006</c:v>
                </c:pt>
                <c:pt idx="13">
                  <c:v>61214.26</c:v>
                </c:pt>
                <c:pt idx="14">
                  <c:v>54137.05</c:v>
                </c:pt>
                <c:pt idx="15">
                  <c:v>37902.35</c:v>
                </c:pt>
                <c:pt idx="16">
                  <c:v>39969.72</c:v>
                </c:pt>
                <c:pt idx="17">
                  <c:v>69913.39</c:v>
                </c:pt>
                <c:pt idx="18">
                  <c:v>52748.63</c:v>
                </c:pt>
                <c:pt idx="19">
                  <c:v>50310.09</c:v>
                </c:pt>
                <c:pt idx="20">
                  <c:v>52963.65</c:v>
                </c:pt>
                <c:pt idx="21">
                  <c:v>62195.47</c:v>
                </c:pt>
                <c:pt idx="22">
                  <c:v>43329.22</c:v>
                </c:pt>
                <c:pt idx="23">
                  <c:v>71570.990000000005</c:v>
                </c:pt>
              </c:numCache>
            </c:numRef>
          </c:val>
          <c:extLst>
            <c:ext xmlns:c16="http://schemas.microsoft.com/office/drawing/2014/chart" uri="{C3380CC4-5D6E-409C-BE32-E72D297353CC}">
              <c16:uniqueId val="{00000000-C4E5-944F-842D-B4E077359AF7}"/>
            </c:ext>
          </c:extLst>
        </c:ser>
        <c:ser>
          <c:idx val="1"/>
          <c:order val="1"/>
          <c:spPr>
            <a:solidFill>
              <a:schemeClr val="accent2"/>
            </a:solidFill>
            <a:ln>
              <a:noFill/>
            </a:ln>
            <a:effectLst/>
          </c:spPr>
          <c:invertIfNegative val="0"/>
          <c:val>
            <c:numRef>
              <c:f>'[Employee_Dataset (1).xlsx]Sheet1'!$F$2:$F$25</c:f>
              <c:numCache>
                <c:formatCode>General</c:formatCode>
                <c:ptCount val="24"/>
                <c:pt idx="0">
                  <c:v>0</c:v>
                </c:pt>
                <c:pt idx="1">
                  <c:v>43710</c:v>
                </c:pt>
                <c:pt idx="2">
                  <c:v>43902</c:v>
                </c:pt>
                <c:pt idx="3">
                  <c:v>0</c:v>
                </c:pt>
                <c:pt idx="4">
                  <c:v>0</c:v>
                </c:pt>
                <c:pt idx="5">
                  <c:v>0</c:v>
                </c:pt>
                <c:pt idx="6">
                  <c:v>44502</c:v>
                </c:pt>
                <c:pt idx="7">
                  <c:v>43643</c:v>
                </c:pt>
                <c:pt idx="8">
                  <c:v>43466</c:v>
                </c:pt>
                <c:pt idx="9">
                  <c:v>43494</c:v>
                </c:pt>
                <c:pt idx="10">
                  <c:v>0</c:v>
                </c:pt>
                <c:pt idx="11">
                  <c:v>0</c:v>
                </c:pt>
                <c:pt idx="12">
                  <c:v>0</c:v>
                </c:pt>
                <c:pt idx="13">
                  <c:v>0</c:v>
                </c:pt>
                <c:pt idx="14">
                  <c:v>0</c:v>
                </c:pt>
                <c:pt idx="15">
                  <c:v>0</c:v>
                </c:pt>
                <c:pt idx="16">
                  <c:v>0</c:v>
                </c:pt>
                <c:pt idx="17">
                  <c:v>43584</c:v>
                </c:pt>
                <c:pt idx="18">
                  <c:v>0</c:v>
                </c:pt>
                <c:pt idx="19">
                  <c:v>44285</c:v>
                </c:pt>
                <c:pt idx="20">
                  <c:v>44288</c:v>
                </c:pt>
                <c:pt idx="21">
                  <c:v>0</c:v>
                </c:pt>
                <c:pt idx="22">
                  <c:v>43809</c:v>
                </c:pt>
                <c:pt idx="23">
                  <c:v>0</c:v>
                </c:pt>
              </c:numCache>
            </c:numRef>
          </c:val>
          <c:extLst>
            <c:ext xmlns:c16="http://schemas.microsoft.com/office/drawing/2014/chart" uri="{C3380CC4-5D6E-409C-BE32-E72D297353CC}">
              <c16:uniqueId val="{00000001-C4E5-944F-842D-B4E077359AF7}"/>
            </c:ext>
          </c:extLst>
        </c:ser>
        <c:ser>
          <c:idx val="2"/>
          <c:order val="2"/>
          <c:spPr>
            <a:solidFill>
              <a:schemeClr val="accent3"/>
            </a:solidFill>
            <a:ln>
              <a:noFill/>
            </a:ln>
            <a:effectLst/>
          </c:spPr>
          <c:invertIfNegative val="0"/>
          <c:val>
            <c:numRef>
              <c:f>'[Employee_Dataset (1).xlsx]Sheet1'!$G$2:$G$25</c:f>
              <c:numCache>
                <c:formatCode>General</c:formatCode>
                <c:ptCount val="24"/>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pt idx="20">
                  <c:v>0.3</c:v>
                </c:pt>
                <c:pt idx="21">
                  <c:v>1</c:v>
                </c:pt>
                <c:pt idx="22">
                  <c:v>0.5</c:v>
                </c:pt>
                <c:pt idx="23">
                  <c:v>0.5</c:v>
                </c:pt>
              </c:numCache>
            </c:numRef>
          </c:val>
          <c:extLst>
            <c:ext xmlns:c16="http://schemas.microsoft.com/office/drawing/2014/chart" uri="{C3380CC4-5D6E-409C-BE32-E72D297353CC}">
              <c16:uniqueId val="{00000002-C4E5-944F-842D-B4E077359AF7}"/>
            </c:ext>
          </c:extLst>
        </c:ser>
        <c:ser>
          <c:idx val="3"/>
          <c:order val="3"/>
          <c:spPr>
            <a:solidFill>
              <a:schemeClr val="accent4"/>
            </a:solidFill>
            <a:ln>
              <a:noFill/>
            </a:ln>
            <a:effectLst/>
          </c:spPr>
          <c:invertIfNegative val="0"/>
          <c:val>
            <c:numRef>
              <c:f>'[Employee_Dataset (1).xlsx]Sheet1'!$H$2:$H$25</c:f>
              <c:numCache>
                <c:formatCode>General</c:formatCode>
                <c:ptCount val="2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val>
          <c:extLst>
            <c:ext xmlns:c16="http://schemas.microsoft.com/office/drawing/2014/chart" uri="{C3380CC4-5D6E-409C-BE32-E72D297353CC}">
              <c16:uniqueId val="{00000003-C4E5-944F-842D-B4E077359AF7}"/>
            </c:ext>
          </c:extLst>
        </c:ser>
        <c:dLbls>
          <c:showLegendKey val="0"/>
          <c:showVal val="0"/>
          <c:showCatName val="0"/>
          <c:showSerName val="0"/>
          <c:showPercent val="0"/>
          <c:showBubbleSize val="0"/>
        </c:dLbls>
        <c:gapWidth val="0"/>
        <c:axId val="575505167"/>
        <c:axId val="575625679"/>
      </c:barChart>
      <c:catAx>
        <c:axId val="575505167"/>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625679"/>
        <c:crosses val="autoZero"/>
        <c:auto val="1"/>
        <c:lblAlgn val="ctr"/>
        <c:lblOffset val="100"/>
        <c:noMultiLvlLbl val="0"/>
      </c:catAx>
      <c:valAx>
        <c:axId val="5756256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baseline="0">
                <a:solidFill>
                  <a:schemeClr val="tx1">
                    <a:lumMod val="65000"/>
                    <a:lumOff val="35000"/>
                  </a:schemeClr>
                </a:solidFill>
                <a:latin typeface="+mn-lt"/>
                <a:ea typeface="+mn-ea"/>
                <a:cs typeface="+mn-cs"/>
              </a:defRPr>
            </a:pPr>
            <a:endParaRPr lang="en-US"/>
          </a:p>
        </c:txPr>
        <c:crossAx val="5755051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YAMINI K</a:t>
            </a:r>
          </a:p>
          <a:p>
            <a:r>
              <a:rPr lang="en-US" sz="2400" dirty="0"/>
              <a:t>REGISTER NO: 312206005</a:t>
            </a:r>
          </a:p>
          <a:p>
            <a:r>
              <a:rPr lang="en-US" sz="2400" dirty="0"/>
              <a:t>DEPARTMENT: COMMERCE </a:t>
            </a:r>
          </a:p>
          <a:p>
            <a:r>
              <a:rPr lang="en-US" sz="2400" dirty="0"/>
              <a:t>COLLEGE: VIDHYA SAGAR WOMEN’S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BC4A7E0-15A2-74F3-C38C-B6DB9E287C48}"/>
              </a:ext>
            </a:extLst>
          </p:cNvPr>
          <p:cNvSpPr txBox="1"/>
          <p:nvPr/>
        </p:nvSpPr>
        <p:spPr>
          <a:xfrm>
            <a:off x="3138804" y="982341"/>
            <a:ext cx="6101952" cy="3785652"/>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Regression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Trend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Benchmarking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Correlation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Weighted scoring</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Decision trees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Pivot table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What-if analysis</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Sensitivity analysis</a:t>
            </a:r>
          </a:p>
          <a:p>
            <a:pPr marL="342900" indent="-342900">
              <a:buFont typeface="Arial" panose="020B0604020202020204" pitchFamily="34" charset="0"/>
              <a:buChar char="•"/>
            </a:pPr>
            <a:r>
              <a:rPr lang="en-US" sz="2400" dirty="0" err="1">
                <a:latin typeface="Times New Roman" panose="02020603050405020304" pitchFamily="18" charset="0"/>
                <a:cs typeface="Times New Roman" panose="02020603050405020304" pitchFamily="18" charset="0"/>
              </a:rPr>
              <a:t>Dashboarding</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66153A0-2209-0483-D9E9-C067A54E67F6}"/>
              </a:ext>
            </a:extLst>
          </p:cNvPr>
          <p:cNvSpPr txBox="1"/>
          <p:nvPr/>
        </p:nvSpPr>
        <p:spPr>
          <a:xfrm>
            <a:off x="739775" y="4769673"/>
            <a:ext cx="879475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These modeling techniques can help you uncover insights, identify areas for improvement, and develop data-driven strategies to enhance employee performance</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6" name="Chart 15">
            <a:extLst>
              <a:ext uri="{FF2B5EF4-FFF2-40B4-BE49-F238E27FC236}">
                <a16:creationId xmlns:a16="http://schemas.microsoft.com/office/drawing/2014/main" id="{949F73E9-2AEC-ED33-6748-27ED0F1F3071}"/>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12233083"/>
              </p:ext>
            </p:extLst>
          </p:nvPr>
        </p:nvGraphicFramePr>
        <p:xfrm>
          <a:off x="755332" y="1910443"/>
          <a:ext cx="8143875" cy="407601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A4B92AE-DEA0-C0E8-B7C9-90715A6CF2C0}"/>
              </a:ext>
            </a:extLst>
          </p:cNvPr>
          <p:cNvSpPr txBox="1"/>
          <p:nvPr/>
        </p:nvSpPr>
        <p:spPr>
          <a:xfrm>
            <a:off x="321469" y="1738819"/>
            <a:ext cx="9906000" cy="3785652"/>
          </a:xfrm>
          <a:prstGeom prst="rect">
            <a:avLst/>
          </a:prstGeom>
          <a:noFill/>
        </p:spPr>
        <p:txBody>
          <a:bodyPr wrap="square" anchor="t">
            <a:spAutoFit/>
          </a:bodyPr>
          <a:lstStyle/>
          <a:p>
            <a:r>
              <a:rPr lang="en-US" dirty="0"/>
              <a:t>"</a:t>
            </a:r>
            <a:r>
              <a:rPr lang="en-US" sz="2400" dirty="0">
                <a:latin typeface="Times New Roman" panose="02020603050405020304" pitchFamily="18" charset="0"/>
                <a:cs typeface="Times New Roman" panose="02020603050405020304" pitchFamily="18" charset="0"/>
              </a:rPr>
              <a:t>By leveraging Excel's powerful data analysis and visualization capabilities, our employee performance analysis has uncovered valuable insights into individual and team performance. Through the application of various modeling techniques, we have:-</a:t>
            </a:r>
          </a:p>
          <a:p>
            <a:endParaRPr lang="en-US" sz="2400" dirty="0">
              <a:latin typeface="Times New Roman" panose="02020603050405020304" pitchFamily="18" charset="0"/>
              <a:cs typeface="Times New Roman" panose="02020603050405020304" pitchFamily="18" charset="0"/>
            </a:endParaRP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Identified top-performing employees and areas for recognition</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Pinpointed performance gaps and opportunities for growth</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Developed targeted strategies for improvement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data-driven decision-making for HR and management</a:t>
            </a:r>
          </a:p>
          <a:p>
            <a:pPr marL="1257300" lvl="2"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Streamlined performance monitoring and reporting processes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719690" y="2540138"/>
            <a:ext cx="8679877"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A1CBCF00-2705-E81C-16F0-FF7057CCE880}"/>
              </a:ext>
              <a:ext uri="{C183D7F6-B498-43B3-948B-1728B52AA6E4}">
                <adec:decorative xmlns:adec="http://schemas.microsoft.com/office/drawing/2017/decorative" val="0"/>
              </a:ext>
            </a:extLst>
          </p:cNvPr>
          <p:cNvSpPr txBox="1"/>
          <p:nvPr/>
        </p:nvSpPr>
        <p:spPr>
          <a:xfrm>
            <a:off x="1223963" y="2019300"/>
            <a:ext cx="6707981" cy="267765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a:latin typeface="Times New Roman" panose="02020603050405020304" pitchFamily="18" charset="0"/>
                <a:cs typeface="Times New Roman" panose="02020603050405020304" pitchFamily="18" charset="0"/>
              </a:rPr>
              <a:t>One problem with using Excel for employee performance analysis is that it can be tedious to calculate average ratings and generate ranks manually. In this system, employees fill out rating details on an Excel sheet and send it to their supervisor, who then merges the ratings into a single sheet.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19646" y="2364983"/>
            <a:ext cx="8524391" cy="2308324"/>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Project management is the application of knowledge, skills, tools, and techniques to project activities to meet project requirements. Motivating and preparing the necessities for team working, planning, supervising, resource and cost control to accomplish the project in the specified time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12DF3D0-F7E2-DB6F-1AD9-D6D2FD61ADAF}"/>
              </a:ext>
            </a:extLst>
          </p:cNvPr>
          <p:cNvSpPr txBox="1"/>
          <p:nvPr/>
        </p:nvSpPr>
        <p:spPr>
          <a:xfrm>
            <a:off x="940593" y="2013734"/>
            <a:ext cx="8412957" cy="3416320"/>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The end users of employee performance analysis using Excel are typically managers and employees: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Managers: Add comments and ratings to employee reviews, and change the status of the review from "Ready for review" to "Final review". This allows both the manager and employee to see and discuss the review.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Employees: See and discuss employee reviews with their manager.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DADF1FC-1BBC-400F-455E-B4F53060EAE3}"/>
              </a:ext>
            </a:extLst>
          </p:cNvPr>
          <p:cNvSpPr txBox="1"/>
          <p:nvPr/>
        </p:nvSpPr>
        <p:spPr>
          <a:xfrm>
            <a:off x="3618310" y="2416076"/>
            <a:ext cx="619244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An employee value proposition  can be defined as: a statement of the values, rewards, recognition, support, and company culture that an employer gives employees, enabling them to do their best work and achieve their highest potential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E0DA2F5-1154-047E-F068-06F38C8E22C0}"/>
              </a:ext>
            </a:extLst>
          </p:cNvPr>
          <p:cNvSpPr txBox="1"/>
          <p:nvPr/>
        </p:nvSpPr>
        <p:spPr>
          <a:xfrm>
            <a:off x="1419819" y="2334726"/>
            <a:ext cx="7390805"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Dataset Name: Employee Performance Analysis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Description: This dataset contains information about employee performance, including demographic data, job details, and performance metrics.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75917" y="2019300"/>
            <a:ext cx="7040166" cy="2000548"/>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WOW” factor highlights how your Excel-based solution can streamline and enhance employee performance analysis, making it more efficient, effective, and impactful.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Yamini K</cp:lastModifiedBy>
  <cp:revision>20</cp:revision>
  <dcterms:created xsi:type="dcterms:W3CDTF">2024-03-29T15:07:22Z</dcterms:created>
  <dcterms:modified xsi:type="dcterms:W3CDTF">2024-09-02T04:37:14Z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