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F8C0E-D1AA-4B19-8936-DB812ED08128}" v="121" dt="2025-01-02T17:14:59.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0" d="100"/>
          <a:sy n="60"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30B64-0A0F-4C0B-BB06-F8CD0B50ACDB}" type="datetimeFigureOut">
              <a:rPr lang="en-IN" smtClean="0"/>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266F9-F203-4E68-BC54-5D045B5D0F8E}" type="slidenum">
              <a:rPr lang="en-IN" smtClean="0"/>
              <a:t>‹#›</a:t>
            </a:fld>
            <a:endParaRPr lang="en-IN"/>
          </a:p>
        </p:txBody>
      </p:sp>
    </p:spTree>
    <p:extLst>
      <p:ext uri="{BB962C8B-B14F-4D97-AF65-F5344CB8AC3E}">
        <p14:creationId xmlns:p14="http://schemas.microsoft.com/office/powerpoint/2010/main" val="258679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3266F9-F203-4E68-BC54-5D045B5D0F8E}" type="slidenum">
              <a:rPr lang="en-IN" smtClean="0"/>
              <a:t>1</a:t>
            </a:fld>
            <a:endParaRPr lang="en-IN"/>
          </a:p>
        </p:txBody>
      </p:sp>
    </p:spTree>
    <p:extLst>
      <p:ext uri="{BB962C8B-B14F-4D97-AF65-F5344CB8AC3E}">
        <p14:creationId xmlns:p14="http://schemas.microsoft.com/office/powerpoint/2010/main" val="177602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670-BA74-AF94-EACE-FC0F99947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E602C5-DC14-6791-7E89-631FDE163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1A20CB-1059-143A-ACF2-86B11C4C70B4}"/>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C3E39AB8-5BCE-67F1-F2AC-4FC2A265E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FD6A2-BC18-48EC-F582-B89D1BF8EFC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097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33F4-73B3-A10A-65F9-06947BFF20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16404-1FF5-D967-BC1F-43A7BC859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80E8E-EE57-EC6B-0B47-64BA1291EF7A}"/>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E6466342-53B9-0CEE-4254-4D2870C42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E3EFA-AFE0-A7E6-BF68-B032649E3566}"/>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76294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2286F-32DC-BF80-7C57-CCF9E2C342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DAA62-51AC-74A8-3505-7D5D1D3F2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F1C88-31C3-C1DC-5CDB-ED2D058046AC}"/>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AF85B008-FFA8-98E3-DF59-A88FCF033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00B20-5D57-A640-4F25-87CF2A6BF7DA}"/>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51508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6A61-8F35-8E79-9C3D-6BEAE9F6E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7461B-0439-8FA1-E21B-F5B50D601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A07C6-E822-DDF1-4F0C-E919EEE16438}"/>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BD448CB5-FF76-9903-A91E-E0D1BCB67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184C2-76C6-183D-079B-7D4F6A9944C3}"/>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401248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3C99-48F2-4408-0B63-1E41ACB04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91D668-A3B4-9EEB-D450-A89079018A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00EF4-0B6E-7371-99A4-694B93D78024}"/>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55CF9C5B-5550-17D8-B2A1-4464AA2EC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7FEC0-4A52-AAEF-153D-3D48CB3A5B88}"/>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96811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30A5-524E-0316-DF0B-DE2FF5E91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393162-770B-8E82-DAC2-65F724954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82CE4E-61BA-256B-58BB-AF6B58550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8E5D4-0092-E546-710D-434DA434FDF0}"/>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6" name="Footer Placeholder 5">
            <a:extLst>
              <a:ext uri="{FF2B5EF4-FFF2-40B4-BE49-F238E27FC236}">
                <a16:creationId xmlns:a16="http://schemas.microsoft.com/office/drawing/2014/main" id="{CB2FE0F6-3722-BEB4-7835-248C0953C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DA1D1B-F853-5EFE-B962-0BDD79CDF22D}"/>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34547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3E7-9409-8ABA-4E08-D579414591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BD0CE-2602-EEC3-C800-1F54637A6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D9224-94BC-BE81-3137-02F8563A0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260A87-45DC-8FCF-B0E4-5EDB1CACB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0FA0C7-0FEA-9AE5-C4AA-3479884ED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469CA-A227-A765-D2C3-F8AF27444585}"/>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8" name="Footer Placeholder 7">
            <a:extLst>
              <a:ext uri="{FF2B5EF4-FFF2-40B4-BE49-F238E27FC236}">
                <a16:creationId xmlns:a16="http://schemas.microsoft.com/office/drawing/2014/main" id="{7F957A71-E1E5-FBE4-C5F4-09608DAA65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A52A43-F3B1-5799-18C0-4A84863588C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180542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D7F1-327E-E8BF-9A51-37D0443337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223379-8498-EAA4-2119-1BB9BB94FA6F}"/>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4" name="Footer Placeholder 3">
            <a:extLst>
              <a:ext uri="{FF2B5EF4-FFF2-40B4-BE49-F238E27FC236}">
                <a16:creationId xmlns:a16="http://schemas.microsoft.com/office/drawing/2014/main" id="{95D4E26D-AFB3-11E2-FC9C-ABCFD14F5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EA6C63-44E6-8439-0503-BFAB12CC6CA7}"/>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28406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EDB01-0D17-B726-A438-0F838C251019}"/>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3" name="Footer Placeholder 2">
            <a:extLst>
              <a:ext uri="{FF2B5EF4-FFF2-40B4-BE49-F238E27FC236}">
                <a16:creationId xmlns:a16="http://schemas.microsoft.com/office/drawing/2014/main" id="{E78E8600-5132-4C3D-F9AF-B99CB95B7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D1E0C7-4F04-61C2-E9CF-6E29099F76E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89786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542-E343-182C-21E7-1467056B3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C19F9-D3D7-E18B-32C5-8487E8C72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496454-764A-2880-1E1D-BE642012F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7715A-9D79-BA9A-378E-B9CACE0359D7}"/>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6" name="Footer Placeholder 5">
            <a:extLst>
              <a:ext uri="{FF2B5EF4-FFF2-40B4-BE49-F238E27FC236}">
                <a16:creationId xmlns:a16="http://schemas.microsoft.com/office/drawing/2014/main" id="{5D7572E0-18EC-26C1-E796-9444F34E0A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08E29-E758-BBD7-8EBA-670593D0ABEE}"/>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82649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E6F4-3B52-513C-2DF9-AE10F9D96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24C83F-970B-D90E-3096-748012F2B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D4E84F-7DD0-CCED-5AE0-F8E887F2F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4512F-1494-C64F-D582-ED99FD1060F5}"/>
              </a:ext>
            </a:extLst>
          </p:cNvPr>
          <p:cNvSpPr>
            <a:spLocks noGrp="1"/>
          </p:cNvSpPr>
          <p:nvPr>
            <p:ph type="dt" sz="half" idx="10"/>
          </p:nvPr>
        </p:nvSpPr>
        <p:spPr/>
        <p:txBody>
          <a:bodyPr/>
          <a:lstStyle/>
          <a:p>
            <a:fld id="{F0FF6CB5-2823-4CEE-8A54-7AEDDEE90411}" type="datetimeFigureOut">
              <a:rPr lang="en-IN" smtClean="0"/>
              <a:t>02-01-2025</a:t>
            </a:fld>
            <a:endParaRPr lang="en-IN"/>
          </a:p>
        </p:txBody>
      </p:sp>
      <p:sp>
        <p:nvSpPr>
          <p:cNvPr id="6" name="Footer Placeholder 5">
            <a:extLst>
              <a:ext uri="{FF2B5EF4-FFF2-40B4-BE49-F238E27FC236}">
                <a16:creationId xmlns:a16="http://schemas.microsoft.com/office/drawing/2014/main" id="{9932AFD3-CBCC-6D56-DB78-5A00F667E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537FC-C422-E255-35F3-443ACBC7DDE8}"/>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5786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C06DB-7679-1D51-BEA2-472F90DB2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F02DE0-35F9-01B1-FFDA-A335C9EAA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A3C47-67E0-CD78-7418-37773C23E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FF6CB5-2823-4CEE-8A54-7AEDDEE90411}" type="datetimeFigureOut">
              <a:rPr lang="en-IN" smtClean="0"/>
              <a:t>02-01-2025</a:t>
            </a:fld>
            <a:endParaRPr lang="en-IN"/>
          </a:p>
        </p:txBody>
      </p:sp>
      <p:sp>
        <p:nvSpPr>
          <p:cNvPr id="5" name="Footer Placeholder 4">
            <a:extLst>
              <a:ext uri="{FF2B5EF4-FFF2-40B4-BE49-F238E27FC236}">
                <a16:creationId xmlns:a16="http://schemas.microsoft.com/office/drawing/2014/main" id="{B2A85590-0A48-3713-09E5-3A86ABEFC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9CF04C3-DE7A-F7F4-B7BF-EBFFFAE3A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B0350-328E-4D95-A7B7-330551E5F2FB}" type="slidenum">
              <a:rPr lang="en-IN" smtClean="0"/>
              <a:t>‹#›</a:t>
            </a:fld>
            <a:endParaRPr lang="en-IN"/>
          </a:p>
        </p:txBody>
      </p:sp>
    </p:spTree>
    <p:extLst>
      <p:ext uri="{BB962C8B-B14F-4D97-AF65-F5344CB8AC3E}">
        <p14:creationId xmlns:p14="http://schemas.microsoft.com/office/powerpoint/2010/main" val="13522900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ore front with a sign&#10;&#10;Description automatically generated">
            <a:extLst>
              <a:ext uri="{FF2B5EF4-FFF2-40B4-BE49-F238E27FC236}">
                <a16:creationId xmlns:a16="http://schemas.microsoft.com/office/drawing/2014/main" id="{E117DB9E-4D9B-FADF-0EDD-AD3C2C75F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86"/>
            <a:ext cx="12192000" cy="5627915"/>
          </a:xfrm>
          <a:prstGeom prst="rect">
            <a:avLst/>
          </a:prstGeom>
        </p:spPr>
      </p:pic>
      <p:sp>
        <p:nvSpPr>
          <p:cNvPr id="16" name="Title 14">
            <a:extLst>
              <a:ext uri="{FF2B5EF4-FFF2-40B4-BE49-F238E27FC236}">
                <a16:creationId xmlns:a16="http://schemas.microsoft.com/office/drawing/2014/main" id="{0EDBB125-43AB-D8F4-59F9-4BDC28111D60}"/>
              </a:ext>
            </a:extLst>
          </p:cNvPr>
          <p:cNvSpPr>
            <a:spLocks noGrp="1"/>
          </p:cNvSpPr>
          <p:nvPr>
            <p:ph type="ctrTitle"/>
          </p:nvPr>
        </p:nvSpPr>
        <p:spPr>
          <a:xfrm>
            <a:off x="87086" y="5617028"/>
            <a:ext cx="12017828" cy="1240971"/>
          </a:xfrm>
        </p:spPr>
        <p:txBody>
          <a:bodyPr>
            <a:normAutofit/>
          </a:bodyPr>
          <a:lstStyle/>
          <a:p>
            <a:r>
              <a:rPr lang="en-US" sz="2400" dirty="0"/>
              <a:t>PROJECT -  END TO END SALES PREDICTION SOLUTION FOR RETAIL STORES</a:t>
            </a:r>
            <a:br>
              <a:rPr lang="en-US" sz="2400" dirty="0"/>
            </a:br>
            <a:r>
              <a:rPr lang="en-US" sz="2400" dirty="0"/>
              <a:t>NAME - YAMINI NAGPURE</a:t>
            </a:r>
            <a:br>
              <a:rPr lang="en-US" sz="2400" dirty="0"/>
            </a:br>
            <a:endParaRPr lang="en-IN" sz="2400" dirty="0"/>
          </a:p>
        </p:txBody>
      </p:sp>
    </p:spTree>
    <p:extLst>
      <p:ext uri="{BB962C8B-B14F-4D97-AF65-F5344CB8AC3E}">
        <p14:creationId xmlns:p14="http://schemas.microsoft.com/office/powerpoint/2010/main" val="151689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DF75E3F-FE11-1633-B88D-F94B7CF62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4" y="823913"/>
            <a:ext cx="7837714" cy="46516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shot of a computer&#10;&#10;Description automatically generated">
            <a:extLst>
              <a:ext uri="{FF2B5EF4-FFF2-40B4-BE49-F238E27FC236}">
                <a16:creationId xmlns:a16="http://schemas.microsoft.com/office/drawing/2014/main" id="{43C4F852-5154-48EB-E1F1-E238C00F4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058" y="1099458"/>
            <a:ext cx="3897912" cy="3912380"/>
          </a:xfrm>
          <a:prstGeom prst="rect">
            <a:avLst/>
          </a:prstGeom>
        </p:spPr>
      </p:pic>
      <p:sp>
        <p:nvSpPr>
          <p:cNvPr id="12" name="TextBox 11">
            <a:extLst>
              <a:ext uri="{FF2B5EF4-FFF2-40B4-BE49-F238E27FC236}">
                <a16:creationId xmlns:a16="http://schemas.microsoft.com/office/drawing/2014/main" id="{D587824C-6201-A21B-F273-69ADB68A1A2A}"/>
              </a:ext>
            </a:extLst>
          </p:cNvPr>
          <p:cNvSpPr txBox="1"/>
          <p:nvPr/>
        </p:nvSpPr>
        <p:spPr>
          <a:xfrm>
            <a:off x="1055914" y="5475514"/>
            <a:ext cx="11028056" cy="646331"/>
          </a:xfrm>
          <a:prstGeom prst="rect">
            <a:avLst/>
          </a:prstGeom>
          <a:noFill/>
        </p:spPr>
        <p:txBody>
          <a:bodyPr wrap="square" rtlCol="0">
            <a:spAutoFit/>
          </a:bodyPr>
          <a:lstStyle/>
          <a:p>
            <a:r>
              <a:rPr lang="en-US" dirty="0"/>
              <a:t>Average sale of Monday is higher than the other days </a:t>
            </a:r>
            <a:r>
              <a:rPr lang="en-US" dirty="0" err="1"/>
              <a:t>i.e</a:t>
            </a:r>
            <a:r>
              <a:rPr lang="en-US" dirty="0"/>
              <a:t> 7599.173160 Sunday has the least average sale day </a:t>
            </a:r>
            <a:r>
              <a:rPr lang="en-US" dirty="0" err="1"/>
              <a:t>i.e</a:t>
            </a:r>
            <a:endParaRPr lang="en-US" dirty="0"/>
          </a:p>
          <a:p>
            <a:r>
              <a:rPr lang="en-US" dirty="0"/>
              <a:t>183.358129 </a:t>
            </a:r>
            <a:endParaRPr lang="en-IN" dirty="0"/>
          </a:p>
        </p:txBody>
      </p:sp>
    </p:spTree>
    <p:extLst>
      <p:ext uri="{BB962C8B-B14F-4D97-AF65-F5344CB8AC3E}">
        <p14:creationId xmlns:p14="http://schemas.microsoft.com/office/powerpoint/2010/main" val="167853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4003D8-8298-A729-0106-254279CED9AC}"/>
              </a:ext>
            </a:extLst>
          </p:cNvPr>
          <p:cNvSpPr>
            <a:spLocks noGrp="1" noChangeArrowheads="1"/>
          </p:cNvSpPr>
          <p:nvPr>
            <p:ph type="title"/>
          </p:nvPr>
        </p:nvSpPr>
        <p:spPr bwMode="auto">
          <a:xfrm>
            <a:off x="1926772" y="783138"/>
            <a:ext cx="883415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b="1" dirty="0">
                <a:latin typeface="Times New Roman" panose="02020603050405020304" pitchFamily="18" charset="0"/>
                <a:cs typeface="Times New Roman" panose="02020603050405020304" pitchFamily="18" charset="0"/>
              </a:rPr>
              <a:t>Investigate Seasonal Purchasing Patterns (e.g., Christmas, Easter).</a:t>
            </a:r>
            <a:endParaRPr lang="en-IN" sz="16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C08F5E9-CCFB-6CD8-A256-573045C329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Roboto" panose="02000000000000000000" pitchFamily="2" charset="0"/>
              </a:rPr>
              <a:t>total duration spent and total data volume consumption for top 6 MSISDN/Number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B36FACD0-526A-F91F-21ED-FB3A9D899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273629"/>
            <a:ext cx="9658350" cy="45828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A9E8B8-F0A0-D652-EF7A-94C275ACE08F}"/>
              </a:ext>
            </a:extLst>
          </p:cNvPr>
          <p:cNvSpPr txBox="1"/>
          <p:nvPr/>
        </p:nvSpPr>
        <p:spPr>
          <a:xfrm>
            <a:off x="1785257" y="5912899"/>
            <a:ext cx="976448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December time , holiday or Christmas Time sales are at all time high for the Years 2013 and 2014, compared to other months of the Year</a:t>
            </a:r>
          </a:p>
          <a:p>
            <a:endParaRPr lang="en-IN" dirty="0"/>
          </a:p>
        </p:txBody>
      </p:sp>
    </p:spTree>
    <p:extLst>
      <p:ext uri="{BB962C8B-B14F-4D97-AF65-F5344CB8AC3E}">
        <p14:creationId xmlns:p14="http://schemas.microsoft.com/office/powerpoint/2010/main" val="8326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CAAB1-3A08-1A36-8163-00B296C7F1D2}"/>
              </a:ext>
            </a:extLst>
          </p:cNvPr>
          <p:cNvSpPr txBox="1"/>
          <p:nvPr/>
        </p:nvSpPr>
        <p:spPr>
          <a:xfrm>
            <a:off x="914400" y="217714"/>
            <a:ext cx="10352314"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Average Monthly Sales During Holiday and Non Holiday Months</a:t>
            </a:r>
            <a:endParaRPr lang="en-IN" sz="1800" b="1" dirty="0">
              <a:latin typeface="Times New Roman" panose="02020603050405020304" pitchFamily="18" charset="0"/>
              <a:cs typeface="Times New Roman" panose="02020603050405020304" pitchFamily="18" charset="0"/>
            </a:endParaRPr>
          </a:p>
          <a:p>
            <a:endParaRPr lang="en-IN" dirty="0"/>
          </a:p>
        </p:txBody>
      </p:sp>
      <p:pic>
        <p:nvPicPr>
          <p:cNvPr id="7170" name="Picture 2">
            <a:extLst>
              <a:ext uri="{FF2B5EF4-FFF2-40B4-BE49-F238E27FC236}">
                <a16:creationId xmlns:a16="http://schemas.microsoft.com/office/drawing/2014/main" id="{795D1829-3CB7-6C70-4E1B-27FE83975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514" y="638885"/>
            <a:ext cx="5170714" cy="447481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25D1029-E1FF-9A04-2DD2-1146A949A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30" y="823913"/>
            <a:ext cx="4746170" cy="32691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05EF58D-7128-69BE-DD24-BACE47D95370}"/>
              </a:ext>
            </a:extLst>
          </p:cNvPr>
          <p:cNvPicPr>
            <a:picLocks noChangeAspect="1"/>
          </p:cNvPicPr>
          <p:nvPr/>
        </p:nvPicPr>
        <p:blipFill>
          <a:blip r:embed="rId4"/>
          <a:stretch>
            <a:fillRect/>
          </a:stretch>
        </p:blipFill>
        <p:spPr>
          <a:xfrm>
            <a:off x="610755" y="5428817"/>
            <a:ext cx="5041900" cy="790298"/>
          </a:xfrm>
          <a:prstGeom prst="rect">
            <a:avLst/>
          </a:prstGeom>
        </p:spPr>
      </p:pic>
      <p:pic>
        <p:nvPicPr>
          <p:cNvPr id="8" name="Picture 7">
            <a:extLst>
              <a:ext uri="{FF2B5EF4-FFF2-40B4-BE49-F238E27FC236}">
                <a16:creationId xmlns:a16="http://schemas.microsoft.com/office/drawing/2014/main" id="{1B2C4BFF-8541-D459-DB86-2A765F925384}"/>
              </a:ext>
            </a:extLst>
          </p:cNvPr>
          <p:cNvPicPr>
            <a:picLocks noChangeAspect="1"/>
          </p:cNvPicPr>
          <p:nvPr/>
        </p:nvPicPr>
        <p:blipFill>
          <a:blip r:embed="rId5"/>
          <a:stretch>
            <a:fillRect/>
          </a:stretch>
        </p:blipFill>
        <p:spPr>
          <a:xfrm>
            <a:off x="6531430" y="4179748"/>
            <a:ext cx="3008457" cy="933948"/>
          </a:xfrm>
          <a:prstGeom prst="rect">
            <a:avLst/>
          </a:prstGeom>
        </p:spPr>
      </p:pic>
      <p:sp>
        <p:nvSpPr>
          <p:cNvPr id="10" name="TextBox 9">
            <a:extLst>
              <a:ext uri="{FF2B5EF4-FFF2-40B4-BE49-F238E27FC236}">
                <a16:creationId xmlns:a16="http://schemas.microsoft.com/office/drawing/2014/main" id="{E7D993DB-8746-5B24-896B-A0DAC6F5FD2F}"/>
              </a:ext>
            </a:extLst>
          </p:cNvPr>
          <p:cNvSpPr txBox="1"/>
          <p:nvPr/>
        </p:nvSpPr>
        <p:spPr>
          <a:xfrm>
            <a:off x="6424573" y="5220819"/>
            <a:ext cx="5529943"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Weekend(</a:t>
            </a:r>
            <a:r>
              <a:rPr lang="en-US" sz="1600" dirty="0" err="1">
                <a:latin typeface="Times New Roman" panose="02020603050405020304" pitchFamily="18" charset="0"/>
                <a:cs typeface="Times New Roman" panose="02020603050405020304" pitchFamily="18" charset="0"/>
              </a:rPr>
              <a:t>DayofWeek</a:t>
            </a:r>
            <a:r>
              <a:rPr lang="en-US" sz="1600" dirty="0">
                <a:latin typeface="Times New Roman" panose="02020603050405020304" pitchFamily="18" charset="0"/>
                <a:cs typeface="Times New Roman" panose="02020603050405020304" pitchFamily="18" charset="0"/>
              </a:rPr>
              <a:t>&gt;5) and Weekday(</a:t>
            </a:r>
            <a:r>
              <a:rPr lang="en-US" sz="1600" dirty="0" err="1">
                <a:latin typeface="Times New Roman" panose="02020603050405020304" pitchFamily="18" charset="0"/>
                <a:cs typeface="Times New Roman" panose="02020603050405020304" pitchFamily="18" charset="0"/>
              </a:rPr>
              <a:t>DayofWeek</a:t>
            </a:r>
            <a:r>
              <a:rPr lang="en-US" sz="1600" dirty="0">
                <a:latin typeface="Times New Roman" panose="02020603050405020304" pitchFamily="18" charset="0"/>
                <a:cs typeface="Times New Roman" panose="02020603050405020304" pitchFamily="18" charset="0"/>
              </a:rPr>
              <a:t>&lt;5) have been created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72% of the data is from Week Day and 28% is from Week End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8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5BB2DBFD-30E6-14DC-8036-CCF0D7A07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3" y="544286"/>
            <a:ext cx="8586107" cy="5954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CFC34C-8E74-006B-9596-F2B0407FF4AD}"/>
              </a:ext>
            </a:extLst>
          </p:cNvPr>
          <p:cNvSpPr txBox="1"/>
          <p:nvPr/>
        </p:nvSpPr>
        <p:spPr>
          <a:xfrm>
            <a:off x="9176657" y="925286"/>
            <a:ext cx="224245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Store Opening has got a significant impact on Sales</a:t>
            </a:r>
          </a:p>
          <a:p>
            <a:endParaRPr lang="en-IN" dirty="0"/>
          </a:p>
        </p:txBody>
      </p:sp>
    </p:spTree>
    <p:extLst>
      <p:ext uri="{BB962C8B-B14F-4D97-AF65-F5344CB8AC3E}">
        <p14:creationId xmlns:p14="http://schemas.microsoft.com/office/powerpoint/2010/main" val="404565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A0524-BBF9-8B17-CA5B-5BE53F55D196}"/>
              </a:ext>
            </a:extLst>
          </p:cNvPr>
          <p:cNvSpPr>
            <a:spLocks noGrp="1"/>
          </p:cNvSpPr>
          <p:nvPr>
            <p:ph idx="1"/>
          </p:nvPr>
        </p:nvSpPr>
        <p:spPr>
          <a:xfrm>
            <a:off x="838200" y="1253331"/>
            <a:ext cx="10515600" cy="4351338"/>
          </a:xfrm>
        </p:spPr>
        <p:txBody>
          <a:bodyPr/>
          <a:lstStyle/>
          <a:p>
            <a:pPr marL="0" indent="0" algn="ctr">
              <a:buNone/>
            </a:pPr>
            <a:endParaRPr lang="en-US" sz="9600" dirty="0"/>
          </a:p>
          <a:p>
            <a:pPr marL="0" indent="0">
              <a:buNone/>
            </a:pPr>
            <a:endParaRPr lang="en-IN" dirty="0"/>
          </a:p>
        </p:txBody>
      </p:sp>
      <p:pic>
        <p:nvPicPr>
          <p:cNvPr id="4" name="Picture 3">
            <a:extLst>
              <a:ext uri="{FF2B5EF4-FFF2-40B4-BE49-F238E27FC236}">
                <a16:creationId xmlns:a16="http://schemas.microsoft.com/office/drawing/2014/main" id="{18E844F4-295A-1E83-711F-3891FBDBBDE0}"/>
              </a:ext>
            </a:extLst>
          </p:cNvPr>
          <p:cNvPicPr>
            <a:picLocks noChangeAspect="1"/>
          </p:cNvPicPr>
          <p:nvPr/>
        </p:nvPicPr>
        <p:blipFill>
          <a:blip r:embed="rId2"/>
          <a:stretch>
            <a:fillRect/>
          </a:stretch>
        </p:blipFill>
        <p:spPr>
          <a:xfrm>
            <a:off x="163286" y="1153886"/>
            <a:ext cx="11204801" cy="718457"/>
          </a:xfrm>
          <a:prstGeom prst="rect">
            <a:avLst/>
          </a:prstGeom>
        </p:spPr>
      </p:pic>
      <p:pic>
        <p:nvPicPr>
          <p:cNvPr id="6" name="Picture 5">
            <a:extLst>
              <a:ext uri="{FF2B5EF4-FFF2-40B4-BE49-F238E27FC236}">
                <a16:creationId xmlns:a16="http://schemas.microsoft.com/office/drawing/2014/main" id="{529974A3-ED36-BE84-375B-B56F29185EDC}"/>
              </a:ext>
            </a:extLst>
          </p:cNvPr>
          <p:cNvPicPr>
            <a:picLocks noChangeAspect="1"/>
          </p:cNvPicPr>
          <p:nvPr/>
        </p:nvPicPr>
        <p:blipFill>
          <a:blip r:embed="rId3"/>
          <a:stretch>
            <a:fillRect/>
          </a:stretch>
        </p:blipFill>
        <p:spPr>
          <a:xfrm>
            <a:off x="163286" y="1971788"/>
            <a:ext cx="4772025" cy="3019425"/>
          </a:xfrm>
          <a:prstGeom prst="rect">
            <a:avLst/>
          </a:prstGeom>
        </p:spPr>
      </p:pic>
      <p:sp>
        <p:nvSpPr>
          <p:cNvPr id="8" name="TextBox 7">
            <a:extLst>
              <a:ext uri="{FF2B5EF4-FFF2-40B4-BE49-F238E27FC236}">
                <a16:creationId xmlns:a16="http://schemas.microsoft.com/office/drawing/2014/main" id="{6EE651AE-C54E-E5F2-02E7-C4F9B7C7171E}"/>
              </a:ext>
            </a:extLst>
          </p:cNvPr>
          <p:cNvSpPr txBox="1"/>
          <p:nvPr/>
        </p:nvSpPr>
        <p:spPr>
          <a:xfrm>
            <a:off x="5192486" y="3138341"/>
            <a:ext cx="5969885" cy="1200329"/>
          </a:xfrm>
          <a:prstGeom prst="rect">
            <a:avLst/>
          </a:prstGeom>
          <a:noFill/>
        </p:spPr>
        <p:txBody>
          <a:bodyPr wrap="square">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Above features are having maximum influence on Sales</a:t>
            </a:r>
          </a:p>
          <a:p>
            <a:pPr marL="342900" indent="-342900">
              <a:buAutoNum type="arabicPeriod"/>
            </a:pPr>
            <a:r>
              <a:rPr lang="en-US" dirty="0">
                <a:latin typeface="Times New Roman" panose="02020603050405020304" pitchFamily="18" charset="0"/>
                <a:cs typeface="Times New Roman" panose="02020603050405020304" pitchFamily="18" charset="0"/>
              </a:rPr>
              <a:t>The root Mean square error of the Model was 746.85</a:t>
            </a:r>
          </a:p>
          <a:p>
            <a:pPr marL="342900" indent="-342900">
              <a:buAutoNum type="arabicPeriod"/>
            </a:pPr>
            <a:r>
              <a:rPr lang="en-US" dirty="0">
                <a:latin typeface="Times New Roman" panose="02020603050405020304" pitchFamily="18" charset="0"/>
                <a:cs typeface="Times New Roman" panose="02020603050405020304" pitchFamily="18" charset="0"/>
              </a:rPr>
              <a:t>The accuracy of the Model was Found to be 0.96</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3D1B3A4-6F15-BE19-70BE-7691C1FD6133}"/>
              </a:ext>
            </a:extLst>
          </p:cNvPr>
          <p:cNvSpPr txBox="1"/>
          <p:nvPr/>
        </p:nvSpPr>
        <p:spPr>
          <a:xfrm>
            <a:off x="449715" y="355764"/>
            <a:ext cx="10918372" cy="369332"/>
          </a:xfrm>
          <a:prstGeom prst="rect">
            <a:avLst/>
          </a:prstGeom>
          <a:noFill/>
        </p:spPr>
        <p:txBody>
          <a:bodyPr wrap="square" rtlCol="0">
            <a:spAutoFit/>
          </a:bodyPr>
          <a:lstStyle/>
          <a:p>
            <a:r>
              <a:rPr lang="en-US" dirty="0"/>
              <a:t>Machine Learning Algorithm- </a:t>
            </a:r>
            <a:r>
              <a:rPr lang="en-US" dirty="0" err="1"/>
              <a:t>RandomForest</a:t>
            </a:r>
            <a:r>
              <a:rPr lang="en-US" dirty="0"/>
              <a:t> Model Predictions</a:t>
            </a:r>
            <a:endParaRPr lang="en-IN" dirty="0"/>
          </a:p>
        </p:txBody>
      </p:sp>
    </p:spTree>
    <p:extLst>
      <p:ext uri="{BB962C8B-B14F-4D97-AF65-F5344CB8AC3E}">
        <p14:creationId xmlns:p14="http://schemas.microsoft.com/office/powerpoint/2010/main" val="376540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07BE1-6402-DA12-5C44-1A87B63E5D0F}"/>
              </a:ext>
            </a:extLst>
          </p:cNvPr>
          <p:cNvSpPr txBox="1"/>
          <p:nvPr/>
        </p:nvSpPr>
        <p:spPr>
          <a:xfrm>
            <a:off x="402772" y="413232"/>
            <a:ext cx="10885714" cy="369332"/>
          </a:xfrm>
          <a:prstGeom prst="rect">
            <a:avLst/>
          </a:prstGeom>
          <a:noFill/>
        </p:spPr>
        <p:txBody>
          <a:bodyPr wrap="square" rtlCol="0">
            <a:spAutoFit/>
          </a:bodyPr>
          <a:lstStyle/>
          <a:p>
            <a:r>
              <a:rPr lang="en-US" b="1" dirty="0"/>
              <a:t>Sales prediction for six week</a:t>
            </a:r>
            <a:endParaRPr lang="en-IN" b="1" dirty="0"/>
          </a:p>
        </p:txBody>
      </p:sp>
      <p:pic>
        <p:nvPicPr>
          <p:cNvPr id="5" name="Picture 4" descr="A table of numbers on a black background&#10;&#10;Description automatically generated">
            <a:extLst>
              <a:ext uri="{FF2B5EF4-FFF2-40B4-BE49-F238E27FC236}">
                <a16:creationId xmlns:a16="http://schemas.microsoft.com/office/drawing/2014/main" id="{369B75E2-37F6-314D-7B59-086B9C440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5" y="1164772"/>
            <a:ext cx="4048690" cy="5279996"/>
          </a:xfrm>
          <a:prstGeom prst="rect">
            <a:avLst/>
          </a:prstGeom>
        </p:spPr>
      </p:pic>
      <p:pic>
        <p:nvPicPr>
          <p:cNvPr id="7" name="Picture 6" descr="A table with numbers and numbers&#10;&#10;Description automatically generated">
            <a:extLst>
              <a:ext uri="{FF2B5EF4-FFF2-40B4-BE49-F238E27FC236}">
                <a16:creationId xmlns:a16="http://schemas.microsoft.com/office/drawing/2014/main" id="{10321B18-AAB8-3707-BF9D-BA7C73F24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004" y="1172215"/>
            <a:ext cx="3924848" cy="5272553"/>
          </a:xfrm>
          <a:prstGeom prst="rect">
            <a:avLst/>
          </a:prstGeom>
        </p:spPr>
      </p:pic>
      <p:pic>
        <p:nvPicPr>
          <p:cNvPr id="9" name="Picture 8">
            <a:extLst>
              <a:ext uri="{FF2B5EF4-FFF2-40B4-BE49-F238E27FC236}">
                <a16:creationId xmlns:a16="http://schemas.microsoft.com/office/drawing/2014/main" id="{0C5B670F-5692-A016-5D45-789B1FE97391}"/>
              </a:ext>
            </a:extLst>
          </p:cNvPr>
          <p:cNvPicPr>
            <a:picLocks noChangeAspect="1"/>
          </p:cNvPicPr>
          <p:nvPr/>
        </p:nvPicPr>
        <p:blipFill>
          <a:blip r:embed="rId4"/>
          <a:stretch>
            <a:fillRect/>
          </a:stretch>
        </p:blipFill>
        <p:spPr>
          <a:xfrm>
            <a:off x="8646252" y="1164772"/>
            <a:ext cx="3366407" cy="1847850"/>
          </a:xfrm>
          <a:prstGeom prst="rect">
            <a:avLst/>
          </a:prstGeom>
        </p:spPr>
      </p:pic>
    </p:spTree>
    <p:extLst>
      <p:ext uri="{BB962C8B-B14F-4D97-AF65-F5344CB8AC3E}">
        <p14:creationId xmlns:p14="http://schemas.microsoft.com/office/powerpoint/2010/main" val="68247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D8876-2505-68A8-B2FF-AC0A1F9BCF58}"/>
              </a:ext>
            </a:extLst>
          </p:cNvPr>
          <p:cNvSpPr txBox="1"/>
          <p:nvPr/>
        </p:nvSpPr>
        <p:spPr>
          <a:xfrm>
            <a:off x="402771" y="1080423"/>
            <a:ext cx="11778343" cy="147732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Logger File has been used to streamline the process flow from data loading to model building, it has been saved in app.log file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Modular pipe line has been developed to sequentially build the project flow</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Below is the </a:t>
            </a:r>
            <a:r>
              <a:rPr lang="en-US" sz="1800" dirty="0" err="1">
                <a:latin typeface="Times New Roman" panose="02020603050405020304" pitchFamily="18" charset="0"/>
                <a:cs typeface="Times New Roman" panose="02020603050405020304" pitchFamily="18" charset="0"/>
              </a:rPr>
              <a:t>ouput</a:t>
            </a:r>
            <a:r>
              <a:rPr lang="en-US" sz="1800" dirty="0">
                <a:latin typeface="Times New Roman" panose="02020603050405020304" pitchFamily="18" charset="0"/>
                <a:cs typeface="Times New Roman" panose="02020603050405020304" pitchFamily="18" charset="0"/>
              </a:rPr>
              <a:t> of the log and pipeline operation</a:t>
            </a:r>
          </a:p>
        </p:txBody>
      </p:sp>
      <p:sp>
        <p:nvSpPr>
          <p:cNvPr id="4" name="TextBox 3">
            <a:extLst>
              <a:ext uri="{FF2B5EF4-FFF2-40B4-BE49-F238E27FC236}">
                <a16:creationId xmlns:a16="http://schemas.microsoft.com/office/drawing/2014/main" id="{96202FEC-2B95-EC5F-8EB1-6D2E8000523E}"/>
              </a:ext>
            </a:extLst>
          </p:cNvPr>
          <p:cNvSpPr txBox="1"/>
          <p:nvPr/>
        </p:nvSpPr>
        <p:spPr>
          <a:xfrm>
            <a:off x="870856" y="391597"/>
            <a:ext cx="1084217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Logger File and Modular Pipe Line Building</a:t>
            </a:r>
            <a:endParaRPr lang="en-IN" dirty="0"/>
          </a:p>
        </p:txBody>
      </p:sp>
      <p:pic>
        <p:nvPicPr>
          <p:cNvPr id="6" name="Picture 5">
            <a:extLst>
              <a:ext uri="{FF2B5EF4-FFF2-40B4-BE49-F238E27FC236}">
                <a16:creationId xmlns:a16="http://schemas.microsoft.com/office/drawing/2014/main" id="{0E0A0739-6E3B-744C-2F10-86AFD240D84F}"/>
              </a:ext>
            </a:extLst>
          </p:cNvPr>
          <p:cNvPicPr>
            <a:picLocks noChangeAspect="1"/>
          </p:cNvPicPr>
          <p:nvPr/>
        </p:nvPicPr>
        <p:blipFill>
          <a:blip r:embed="rId2"/>
          <a:stretch>
            <a:fillRect/>
          </a:stretch>
        </p:blipFill>
        <p:spPr>
          <a:xfrm>
            <a:off x="870857" y="2557751"/>
            <a:ext cx="6999514" cy="4169620"/>
          </a:xfrm>
          <a:prstGeom prst="rect">
            <a:avLst/>
          </a:prstGeom>
        </p:spPr>
      </p:pic>
    </p:spTree>
    <p:extLst>
      <p:ext uri="{BB962C8B-B14F-4D97-AF65-F5344CB8AC3E}">
        <p14:creationId xmlns:p14="http://schemas.microsoft.com/office/powerpoint/2010/main" val="119527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A09AD-4870-8037-3CEE-C1DA88C2A7EE}"/>
              </a:ext>
            </a:extLst>
          </p:cNvPr>
          <p:cNvSpPr txBox="1"/>
          <p:nvPr/>
        </p:nvSpPr>
        <p:spPr>
          <a:xfrm>
            <a:off x="701748" y="1502688"/>
            <a:ext cx="8431619" cy="535531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Model performs best</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Based on Random Forest Model , Sales forecast for first 10 IDS were found</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Serialization(.</a:t>
            </a:r>
            <a:r>
              <a:rPr lang="en-US" dirty="0" err="1">
                <a:latin typeface="Times New Roman" panose="02020603050405020304" pitchFamily="18" charset="0"/>
                <a:cs typeface="Times New Roman" panose="02020603050405020304" pitchFamily="18" charset="0"/>
              </a:rPr>
              <a:t>pkl</a:t>
            </a:r>
            <a:r>
              <a:rPr lang="en-US" dirty="0">
                <a:latin typeface="Times New Roman" panose="02020603050405020304" pitchFamily="18" charset="0"/>
                <a:cs typeface="Times New Roman" panose="02020603050405020304" pitchFamily="18" charset="0"/>
              </a:rPr>
              <a:t>) file supports in saving the model and its parameters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last date of the data set , for next 42 days sales were predicted and saved in salespredict.csv file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Logger file and Pipeline was build to smoothen the execution flow of the project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Promotion is having significant impact on sales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the distance the competitor less is the sales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EDFD32-6718-9AAB-40A4-B22C28A9BE64}"/>
              </a:ext>
            </a:extLst>
          </p:cNvPr>
          <p:cNvSpPr txBox="1"/>
          <p:nvPr/>
        </p:nvSpPr>
        <p:spPr>
          <a:xfrm>
            <a:off x="946298" y="773369"/>
            <a:ext cx="8399721"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Conclusion</a:t>
            </a:r>
            <a:endParaRPr lang="en-IN" dirty="0"/>
          </a:p>
        </p:txBody>
      </p:sp>
    </p:spTree>
    <p:extLst>
      <p:ext uri="{BB962C8B-B14F-4D97-AF65-F5344CB8AC3E}">
        <p14:creationId xmlns:p14="http://schemas.microsoft.com/office/powerpoint/2010/main" val="111887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D0EB1-3494-DBCB-8C88-58F85CB37EAC}"/>
              </a:ext>
            </a:extLst>
          </p:cNvPr>
          <p:cNvSpPr txBox="1"/>
          <p:nvPr/>
        </p:nvSpPr>
        <p:spPr>
          <a:xfrm>
            <a:off x="1552353" y="2228671"/>
            <a:ext cx="10249786" cy="2400657"/>
          </a:xfrm>
          <a:prstGeom prst="rect">
            <a:avLst/>
          </a:prstGeom>
          <a:noFill/>
        </p:spPr>
        <p:txBody>
          <a:bodyPr wrap="square" rtlCol="0">
            <a:spAutoFit/>
          </a:bodyPr>
          <a:lstStyle/>
          <a:p>
            <a:r>
              <a:rPr lang="en-US" sz="15000" dirty="0">
                <a:solidFill>
                  <a:schemeClr val="tx2">
                    <a:lumMod val="75000"/>
                    <a:lumOff val="25000"/>
                  </a:schemeClr>
                </a:solidFill>
              </a:rPr>
              <a:t>Thank you</a:t>
            </a:r>
            <a:endParaRPr lang="en-IN" sz="15000" dirty="0">
              <a:solidFill>
                <a:schemeClr val="tx2">
                  <a:lumMod val="75000"/>
                  <a:lumOff val="25000"/>
                </a:schemeClr>
              </a:solidFill>
            </a:endParaRPr>
          </a:p>
        </p:txBody>
      </p:sp>
    </p:spTree>
    <p:extLst>
      <p:ext uri="{BB962C8B-B14F-4D97-AF65-F5344CB8AC3E}">
        <p14:creationId xmlns:p14="http://schemas.microsoft.com/office/powerpoint/2010/main" val="188178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070944-EFFE-3B44-DD3C-DDBF46315559}"/>
              </a:ext>
            </a:extLst>
          </p:cNvPr>
          <p:cNvSpPr>
            <a:spLocks noGrp="1"/>
          </p:cNvSpPr>
          <p:nvPr>
            <p:ph type="subTitle" idx="1"/>
          </p:nvPr>
        </p:nvSpPr>
        <p:spPr>
          <a:xfrm>
            <a:off x="195943" y="751115"/>
            <a:ext cx="11898085" cy="5920693"/>
          </a:xfrm>
        </p:spPr>
        <p:txBody>
          <a:bodyPr>
            <a:normAutofit/>
          </a:bodyPr>
          <a:lstStyle/>
          <a:p>
            <a:pPr algn="l">
              <a:lnSpc>
                <a:spcPct val="150000"/>
              </a:lnSpc>
            </a:pPr>
            <a:r>
              <a:rPr lang="en-US" dirty="0"/>
              <a:t>CASE STUDY:</a:t>
            </a:r>
          </a:p>
          <a:p>
            <a:pPr marL="342900" indent="-342900" algn="l">
              <a:lnSpc>
                <a:spcPct val="150000"/>
              </a:lnSpc>
              <a:buFont typeface="Arial" panose="020B0604020202020204" pitchFamily="34" charset="0"/>
              <a:buChar char="•"/>
            </a:pPr>
            <a:r>
              <a:rPr lang="en-US" dirty="0"/>
              <a:t> Objective of the case . </a:t>
            </a:r>
          </a:p>
          <a:p>
            <a:pPr marL="342900" indent="-342900" algn="l">
              <a:lnSpc>
                <a:spcPct val="150000"/>
              </a:lnSpc>
              <a:buFont typeface="Arial" panose="020B0604020202020204" pitchFamily="34" charset="0"/>
              <a:buChar char="•"/>
            </a:pPr>
            <a:r>
              <a:rPr lang="en-US" dirty="0"/>
              <a:t>Customer Purchasing </a:t>
            </a:r>
            <a:r>
              <a:rPr lang="en-US" dirty="0" err="1"/>
              <a:t>Behaviour</a:t>
            </a:r>
            <a:r>
              <a:rPr lang="en-US" dirty="0"/>
              <a:t> Analysis. </a:t>
            </a:r>
          </a:p>
          <a:p>
            <a:pPr marL="342900" indent="-342900" algn="l">
              <a:lnSpc>
                <a:spcPct val="150000"/>
              </a:lnSpc>
              <a:buFont typeface="Arial" panose="020B0604020202020204" pitchFamily="34" charset="0"/>
              <a:buChar char="•"/>
            </a:pPr>
            <a:r>
              <a:rPr lang="en-US" dirty="0"/>
              <a:t>Sales Prediction Based on Machine Learning with Scikit- Learn Pipelines. </a:t>
            </a:r>
          </a:p>
          <a:p>
            <a:pPr marL="342900" indent="-342900" algn="l">
              <a:lnSpc>
                <a:spcPct val="150000"/>
              </a:lnSpc>
              <a:buFont typeface="Arial" panose="020B0604020202020204" pitchFamily="34" charset="0"/>
              <a:buChar char="•"/>
            </a:pPr>
            <a:r>
              <a:rPr lang="en-US" dirty="0"/>
              <a:t>Sales Prediction. </a:t>
            </a:r>
          </a:p>
          <a:p>
            <a:pPr marL="342900" indent="-342900" algn="l">
              <a:lnSpc>
                <a:spcPct val="150000"/>
              </a:lnSpc>
              <a:buFont typeface="Arial" panose="020B0604020202020204" pitchFamily="34" charset="0"/>
              <a:buChar char="•"/>
            </a:pPr>
            <a:r>
              <a:rPr lang="en-US" dirty="0"/>
              <a:t> Model Serialization. </a:t>
            </a:r>
          </a:p>
          <a:p>
            <a:pPr marL="342900" indent="-342900" algn="l">
              <a:lnSpc>
                <a:spcPct val="150000"/>
              </a:lnSpc>
              <a:buFont typeface="Arial" panose="020B0604020202020204" pitchFamily="34" charset="0"/>
              <a:buChar char="•"/>
            </a:pPr>
            <a:r>
              <a:rPr lang="en-US" dirty="0"/>
              <a:t> Conclusion.</a:t>
            </a:r>
            <a:endParaRPr lang="en-IN" sz="2800" dirty="0">
              <a:solidFill>
                <a:schemeClr val="tx1"/>
              </a:solidFill>
            </a:endParaRPr>
          </a:p>
        </p:txBody>
      </p:sp>
    </p:spTree>
    <p:extLst>
      <p:ext uri="{BB962C8B-B14F-4D97-AF65-F5344CB8AC3E}">
        <p14:creationId xmlns:p14="http://schemas.microsoft.com/office/powerpoint/2010/main" val="193108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74D5A-A206-39CC-E194-97E0D4710BD0}"/>
              </a:ext>
            </a:extLst>
          </p:cNvPr>
          <p:cNvSpPr>
            <a:spLocks noGrp="1"/>
          </p:cNvSpPr>
          <p:nvPr>
            <p:ph idx="1"/>
          </p:nvPr>
        </p:nvSpPr>
        <p:spPr>
          <a:xfrm>
            <a:off x="318105" y="522514"/>
            <a:ext cx="11198980" cy="5638799"/>
          </a:xfrm>
        </p:spPr>
        <p:txBody>
          <a:bodyPr>
            <a:normAutofit/>
          </a:bodyPr>
          <a:lstStyle/>
          <a:p>
            <a:pPr marL="0" indent="0">
              <a:lnSpc>
                <a:spcPct val="200000"/>
              </a:lnSpc>
              <a:buNone/>
            </a:pPr>
            <a:r>
              <a:rPr lang="en-US" dirty="0"/>
              <a:t>Objective:</a:t>
            </a:r>
          </a:p>
          <a:p>
            <a:pPr marL="514350" indent="-514350">
              <a:lnSpc>
                <a:spcPct val="200000"/>
              </a:lnSpc>
              <a:buAutoNum type="arabicPeriod"/>
            </a:pPr>
            <a:r>
              <a:rPr lang="en-US" dirty="0"/>
              <a:t>Analyze Customer Purchasing </a:t>
            </a:r>
            <a:r>
              <a:rPr lang="en-US" dirty="0" err="1"/>
              <a:t>Behaviour</a:t>
            </a:r>
            <a:r>
              <a:rPr lang="en-US" dirty="0"/>
              <a:t>. </a:t>
            </a:r>
          </a:p>
          <a:p>
            <a:pPr marL="514350" indent="-514350">
              <a:lnSpc>
                <a:spcPct val="200000"/>
              </a:lnSpc>
              <a:buAutoNum type="arabicPeriod"/>
            </a:pPr>
            <a:r>
              <a:rPr lang="en-US" dirty="0"/>
              <a:t>2. Use Machine Learning Approach for Forecasting. </a:t>
            </a:r>
          </a:p>
          <a:p>
            <a:pPr marL="514350" indent="-514350">
              <a:lnSpc>
                <a:spcPct val="200000"/>
              </a:lnSpc>
              <a:buAutoNum type="arabicPeriod"/>
            </a:pPr>
            <a:r>
              <a:rPr lang="en-US" dirty="0"/>
              <a:t>3. Predict daily sales for Six weeks.</a:t>
            </a:r>
            <a:endParaRPr lang="en-IN" dirty="0"/>
          </a:p>
        </p:txBody>
      </p:sp>
    </p:spTree>
    <p:extLst>
      <p:ext uri="{BB962C8B-B14F-4D97-AF65-F5344CB8AC3E}">
        <p14:creationId xmlns:p14="http://schemas.microsoft.com/office/powerpoint/2010/main" val="130459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72A96-82CF-79BE-2054-F0CBE5B6A530}"/>
              </a:ext>
            </a:extLst>
          </p:cNvPr>
          <p:cNvSpPr>
            <a:spLocks noGrp="1"/>
          </p:cNvSpPr>
          <p:nvPr>
            <p:ph idx="1"/>
          </p:nvPr>
        </p:nvSpPr>
        <p:spPr>
          <a:xfrm>
            <a:off x="3639058" y="76199"/>
            <a:ext cx="4793948" cy="544285"/>
          </a:xfrm>
        </p:spPr>
        <p:txBody>
          <a:bodyPr>
            <a:noAutofit/>
          </a:bodyPr>
          <a:lstStyle/>
          <a:p>
            <a:pPr marL="0" indent="0">
              <a:lnSpc>
                <a:spcPct val="200000"/>
              </a:lnSpc>
              <a:buNone/>
            </a:pPr>
            <a:r>
              <a:rPr lang="en-US" sz="2400" dirty="0"/>
              <a:t>EDA - Exploratory Data Analysis</a:t>
            </a:r>
            <a:endParaRPr lang="en-IN" sz="2400" dirty="0"/>
          </a:p>
        </p:txBody>
      </p:sp>
      <p:pic>
        <p:nvPicPr>
          <p:cNvPr id="9" name="Picture 8" descr="A screenshot of a computer&#10;&#10;Description automatically generated">
            <a:extLst>
              <a:ext uri="{FF2B5EF4-FFF2-40B4-BE49-F238E27FC236}">
                <a16:creationId xmlns:a16="http://schemas.microsoft.com/office/drawing/2014/main" id="{4E7E8BE5-3509-7C62-EC47-A90D7724B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98" y="1039975"/>
            <a:ext cx="3639058" cy="421651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7C16958F-8F3D-3EA3-8FCE-F1511F35F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831" y="1039975"/>
            <a:ext cx="5525271" cy="4216517"/>
          </a:xfrm>
          <a:prstGeom prst="rect">
            <a:avLst/>
          </a:prstGeom>
        </p:spPr>
      </p:pic>
      <p:sp>
        <p:nvSpPr>
          <p:cNvPr id="14" name="TextBox 8">
            <a:extLst>
              <a:ext uri="{FF2B5EF4-FFF2-40B4-BE49-F238E27FC236}">
                <a16:creationId xmlns:a16="http://schemas.microsoft.com/office/drawing/2014/main" id="{D44C55D3-A5F2-630B-54AD-9FDC2144A78A}"/>
              </a:ext>
            </a:extLst>
          </p:cNvPr>
          <p:cNvSpPr txBox="1"/>
          <p:nvPr/>
        </p:nvSpPr>
        <p:spPr>
          <a:xfrm>
            <a:off x="476991" y="678357"/>
            <a:ext cx="296487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Null Values in Data Set</a:t>
            </a:r>
            <a:endParaRPr lang="en-IN" sz="2000" b="1" dirty="0">
              <a:latin typeface="Times New Roman" panose="02020603050405020304" pitchFamily="18" charset="0"/>
              <a:cs typeface="Times New Roman" panose="02020603050405020304" pitchFamily="18" charset="0"/>
            </a:endParaRPr>
          </a:p>
        </p:txBody>
      </p:sp>
      <p:sp>
        <p:nvSpPr>
          <p:cNvPr id="15" name="TextBox 12">
            <a:extLst>
              <a:ext uri="{FF2B5EF4-FFF2-40B4-BE49-F238E27FC236}">
                <a16:creationId xmlns:a16="http://schemas.microsoft.com/office/drawing/2014/main" id="{AF03EC30-CA2A-D09F-CA62-86F710783FC1}"/>
              </a:ext>
            </a:extLst>
          </p:cNvPr>
          <p:cNvSpPr txBox="1"/>
          <p:nvPr/>
        </p:nvSpPr>
        <p:spPr>
          <a:xfrm>
            <a:off x="8203210" y="714967"/>
            <a:ext cx="275243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Label Encoder </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9FD90B4-F773-0121-170E-8FF85C04444B}"/>
              </a:ext>
            </a:extLst>
          </p:cNvPr>
          <p:cNvSpPr txBox="1"/>
          <p:nvPr/>
        </p:nvSpPr>
        <p:spPr>
          <a:xfrm>
            <a:off x="139899" y="5256492"/>
            <a:ext cx="5184456" cy="1384995"/>
          </a:xfrm>
          <a:prstGeom prst="rect">
            <a:avLst/>
          </a:prstGeom>
          <a:noFill/>
        </p:spPr>
        <p:txBody>
          <a:bodyPr wrap="square" rtlCol="0">
            <a:spAutoFit/>
          </a:bodyPr>
          <a:lstStyle/>
          <a:p>
            <a:r>
              <a:rPr lang="en-US" sz="1400"/>
              <a:t>CompetitionDistance has 2,642 missing values.CompetitionOpenSinceMonth and CompetitionOpenSinceYear have 323,348 missing values.Columns like Promo2SinceWeek, Promo2SinceYear, and PromoInterval have over 508,031 missing values.Columns such as Store, Sales, Customers, and Promo have no missing data.</a:t>
            </a:r>
            <a:endParaRPr lang="en-IN" sz="1400" dirty="0"/>
          </a:p>
        </p:txBody>
      </p:sp>
      <p:sp>
        <p:nvSpPr>
          <p:cNvPr id="17" name="TextBox 16">
            <a:extLst>
              <a:ext uri="{FF2B5EF4-FFF2-40B4-BE49-F238E27FC236}">
                <a16:creationId xmlns:a16="http://schemas.microsoft.com/office/drawing/2014/main" id="{BC150378-185C-1C79-535A-A2FFF1930D78}"/>
              </a:ext>
            </a:extLst>
          </p:cNvPr>
          <p:cNvSpPr txBox="1"/>
          <p:nvPr/>
        </p:nvSpPr>
        <p:spPr>
          <a:xfrm>
            <a:off x="5324355" y="5366657"/>
            <a:ext cx="6727746" cy="147732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Label Encoder has been applied and Data Types were converted to Integer and Float Types </a:t>
            </a:r>
          </a:p>
          <a:p>
            <a:r>
              <a:rPr lang="en-US" sz="1800" dirty="0">
                <a:latin typeface="Times New Roman" panose="02020603050405020304" pitchFamily="18" charset="0"/>
                <a:cs typeface="Times New Roman" panose="02020603050405020304" pitchFamily="18" charset="0"/>
              </a:rPr>
              <a:t>Columns like Store, </a:t>
            </a:r>
            <a:r>
              <a:rPr lang="en-US" sz="1800" dirty="0" err="1">
                <a:latin typeface="Times New Roman" panose="02020603050405020304" pitchFamily="18" charset="0"/>
                <a:cs typeface="Times New Roman" panose="02020603050405020304" pitchFamily="18" charset="0"/>
              </a:rPr>
              <a:t>StoreType</a:t>
            </a:r>
            <a:r>
              <a:rPr lang="en-US" sz="1800" dirty="0">
                <a:latin typeface="Times New Roman" panose="02020603050405020304" pitchFamily="18" charset="0"/>
                <a:cs typeface="Times New Roman" panose="02020603050405020304" pitchFamily="18" charset="0"/>
              </a:rPr>
              <a:t>, and Assortment are integer-</a:t>
            </a:r>
            <a:r>
              <a:rPr lang="en-US" sz="1800" dirty="0" err="1">
                <a:latin typeface="Times New Roman" panose="02020603050405020304" pitchFamily="18" charset="0"/>
                <a:cs typeface="Times New Roman" panose="02020603050405020304" pitchFamily="18" charset="0"/>
              </a:rPr>
              <a:t>encoded.The</a:t>
            </a:r>
            <a:r>
              <a:rPr lang="en-US" sz="1800" dirty="0">
                <a:latin typeface="Times New Roman" panose="02020603050405020304" pitchFamily="18" charset="0"/>
                <a:cs typeface="Times New Roman" panose="02020603050405020304" pitchFamily="18" charset="0"/>
              </a:rPr>
              <a:t> dataset has 18 columns with various data types (e.g., float64, int64, datetime64).</a:t>
            </a:r>
          </a:p>
        </p:txBody>
      </p:sp>
    </p:spTree>
    <p:extLst>
      <p:ext uri="{BB962C8B-B14F-4D97-AF65-F5344CB8AC3E}">
        <p14:creationId xmlns:p14="http://schemas.microsoft.com/office/powerpoint/2010/main" val="59637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graph&#10;&#10;Description automatically generated">
            <a:extLst>
              <a:ext uri="{FF2B5EF4-FFF2-40B4-BE49-F238E27FC236}">
                <a16:creationId xmlns:a16="http://schemas.microsoft.com/office/drawing/2014/main" id="{2FE1654D-DF77-C460-268E-56FD5FD78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153" y="703792"/>
            <a:ext cx="4168775" cy="4782608"/>
          </a:xfrm>
        </p:spPr>
      </p:pic>
      <p:sp>
        <p:nvSpPr>
          <p:cNvPr id="4" name="Title 3">
            <a:extLst>
              <a:ext uri="{FF2B5EF4-FFF2-40B4-BE49-F238E27FC236}">
                <a16:creationId xmlns:a16="http://schemas.microsoft.com/office/drawing/2014/main" id="{BE00E479-6B69-0718-5ACD-417BC72EF784}"/>
              </a:ext>
            </a:extLst>
          </p:cNvPr>
          <p:cNvSpPr>
            <a:spLocks noGrp="1"/>
          </p:cNvSpPr>
          <p:nvPr>
            <p:ph type="title"/>
          </p:nvPr>
        </p:nvSpPr>
        <p:spPr>
          <a:xfrm>
            <a:off x="185058" y="304799"/>
            <a:ext cx="12170227" cy="45719"/>
          </a:xfrm>
        </p:spPr>
        <p:txBody>
          <a:bodyPr>
            <a:normAutofit fontScale="90000"/>
          </a:bodyPr>
          <a:lstStyle/>
          <a:p>
            <a:r>
              <a:rPr lang="en-US" b="1" dirty="0">
                <a:latin typeface="Times New Roman" panose="02020603050405020304" pitchFamily="18" charset="0"/>
                <a:cs typeface="Times New Roman" panose="02020603050405020304" pitchFamily="18" charset="0"/>
              </a:rPr>
              <a:t>Feature Extraction and Correlation</a:t>
            </a:r>
            <a:endParaRPr lang="en-IN" dirty="0"/>
          </a:p>
        </p:txBody>
      </p:sp>
      <p:pic>
        <p:nvPicPr>
          <p:cNvPr id="9" name="Picture 8" descr="A screenshot of a computer&#10;&#10;Description automatically generated">
            <a:extLst>
              <a:ext uri="{FF2B5EF4-FFF2-40B4-BE49-F238E27FC236}">
                <a16:creationId xmlns:a16="http://schemas.microsoft.com/office/drawing/2014/main" id="{7EEAC9EC-2415-2B11-1BA2-93D27A405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28" y="671038"/>
            <a:ext cx="4332967" cy="4815361"/>
          </a:xfrm>
          <a:prstGeom prst="rect">
            <a:avLst/>
          </a:prstGeom>
        </p:spPr>
      </p:pic>
      <p:pic>
        <p:nvPicPr>
          <p:cNvPr id="11" name="Picture 10" descr="A screenshot of a black and white screen&#10;&#10;Description automatically generated">
            <a:extLst>
              <a:ext uri="{FF2B5EF4-FFF2-40B4-BE49-F238E27FC236}">
                <a16:creationId xmlns:a16="http://schemas.microsoft.com/office/drawing/2014/main" id="{67278B82-DA3F-8B45-E409-716170A20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1" y="671039"/>
            <a:ext cx="3320142" cy="4815360"/>
          </a:xfrm>
          <a:prstGeom prst="rect">
            <a:avLst/>
          </a:prstGeom>
        </p:spPr>
      </p:pic>
      <p:sp>
        <p:nvSpPr>
          <p:cNvPr id="13" name="TextBox 12">
            <a:extLst>
              <a:ext uri="{FF2B5EF4-FFF2-40B4-BE49-F238E27FC236}">
                <a16:creationId xmlns:a16="http://schemas.microsoft.com/office/drawing/2014/main" id="{866473B3-1EF9-FCC3-F24E-F10CB5AA4664}"/>
              </a:ext>
            </a:extLst>
          </p:cNvPr>
          <p:cNvSpPr txBox="1"/>
          <p:nvPr/>
        </p:nvSpPr>
        <p:spPr>
          <a:xfrm>
            <a:off x="315153" y="5629871"/>
            <a:ext cx="11691790" cy="646331"/>
          </a:xfrm>
          <a:prstGeom prst="rect">
            <a:avLst/>
          </a:prstGeom>
          <a:noFill/>
        </p:spPr>
        <p:txBody>
          <a:bodyPr wrap="square">
            <a:spAutoFit/>
          </a:bodyPr>
          <a:lstStyle/>
          <a:p>
            <a:r>
              <a:rPr lang="en-IN" dirty="0"/>
              <a:t>Features "Customer" and "Open" have high positive correlation with </a:t>
            </a:r>
            <a:r>
              <a:rPr lang="en-IN" dirty="0" err="1"/>
              <a:t>Sales.Features</a:t>
            </a:r>
            <a:r>
              <a:rPr lang="en-IN" dirty="0"/>
              <a:t> "</a:t>
            </a:r>
            <a:r>
              <a:rPr lang="en-IN" dirty="0" err="1"/>
              <a:t>PromoStore</a:t>
            </a:r>
            <a:r>
              <a:rPr lang="en-IN" dirty="0"/>
              <a:t> " and "Competition Open" have least correlation with Sales.</a:t>
            </a:r>
          </a:p>
        </p:txBody>
      </p:sp>
    </p:spTree>
    <p:extLst>
      <p:ext uri="{BB962C8B-B14F-4D97-AF65-F5344CB8AC3E}">
        <p14:creationId xmlns:p14="http://schemas.microsoft.com/office/powerpoint/2010/main" val="273941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293867-42E0-BDD5-CC51-CD609B338838}"/>
              </a:ext>
            </a:extLst>
          </p:cNvPr>
          <p:cNvSpPr>
            <a:spLocks noGrp="1"/>
          </p:cNvSpPr>
          <p:nvPr>
            <p:ph idx="1"/>
          </p:nvPr>
        </p:nvSpPr>
        <p:spPr>
          <a:xfrm>
            <a:off x="838200" y="156117"/>
            <a:ext cx="10515600" cy="501805"/>
          </a:xfrm>
        </p:spPr>
        <p:txBody>
          <a:bodyPr/>
          <a:lstStyle/>
          <a:p>
            <a:r>
              <a:rPr lang="en-US" dirty="0"/>
              <a:t>Outlier Treatment And Sales Insight</a:t>
            </a:r>
            <a:endParaRPr lang="en-IN" dirty="0"/>
          </a:p>
        </p:txBody>
      </p:sp>
      <p:pic>
        <p:nvPicPr>
          <p:cNvPr id="1028" name="Picture 4">
            <a:extLst>
              <a:ext uri="{FF2B5EF4-FFF2-40B4-BE49-F238E27FC236}">
                <a16:creationId xmlns:a16="http://schemas.microsoft.com/office/drawing/2014/main" id="{26611786-E7B4-7590-94B3-AE499BD88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12" y="823913"/>
            <a:ext cx="4237464" cy="5210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6850CB9-D5A0-2F2A-1EDA-98D964B79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976" y="823914"/>
            <a:ext cx="3401122" cy="52101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8EFF13E-9442-FFF7-55DB-12F5B16B0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098" y="757006"/>
            <a:ext cx="4441902" cy="5210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688ED7-0945-7F09-D347-5A2AC8DBA6DD}"/>
              </a:ext>
            </a:extLst>
          </p:cNvPr>
          <p:cNvSpPr txBox="1"/>
          <p:nvPr/>
        </p:nvSpPr>
        <p:spPr>
          <a:xfrm>
            <a:off x="576943" y="5967181"/>
            <a:ext cx="11503545" cy="1077218"/>
          </a:xfrm>
          <a:prstGeom prst="rect">
            <a:avLst/>
          </a:prstGeom>
          <a:noFill/>
        </p:spPr>
        <p:txBody>
          <a:bodyPr wrap="square" rtlCol="0">
            <a:spAutoFit/>
          </a:bodyPr>
          <a:lstStyle/>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Sales is significantly impacted by Promotion</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There is Average sales of 7836 unit with promotion and without promotion the average sales is 4367 unit</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customer visits are having a significant impact on sales, the more it is the more is the sales </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97839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3379-A685-3E93-316E-16DF57287D8D}"/>
              </a:ext>
            </a:extLst>
          </p:cNvPr>
          <p:cNvSpPr>
            <a:spLocks noGrp="1"/>
          </p:cNvSpPr>
          <p:nvPr>
            <p:ph type="title"/>
          </p:nvPr>
        </p:nvSpPr>
        <p:spPr>
          <a:xfrm>
            <a:off x="838200" y="103869"/>
            <a:ext cx="10515600" cy="1050018"/>
          </a:xfrm>
        </p:spPr>
        <p:txBody>
          <a:bodyPr>
            <a:normAutofit/>
          </a:bodyPr>
          <a:lstStyle/>
          <a:p>
            <a:r>
              <a:rPr lang="en-US" sz="2000" dirty="0"/>
              <a:t>Sales and </a:t>
            </a:r>
            <a:r>
              <a:rPr lang="en-US" sz="2000" dirty="0" err="1"/>
              <a:t>storetype</a:t>
            </a:r>
            <a:r>
              <a:rPr lang="en-US" sz="2000" dirty="0"/>
              <a:t> bar plot</a:t>
            </a:r>
            <a:endParaRPr lang="en-IN" sz="2000" dirty="0"/>
          </a:p>
        </p:txBody>
      </p:sp>
      <p:pic>
        <p:nvPicPr>
          <p:cNvPr id="2054" name="Picture 6">
            <a:extLst>
              <a:ext uri="{FF2B5EF4-FFF2-40B4-BE49-F238E27FC236}">
                <a16:creationId xmlns:a16="http://schemas.microsoft.com/office/drawing/2014/main" id="{5DC18625-9DA7-2B60-3C76-E50DC414F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829" y="987425"/>
            <a:ext cx="581297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2D6B6C8-3F4C-685E-FC98-E29C36F3C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52" y="987426"/>
            <a:ext cx="5333319" cy="43513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ED172CD-294A-7FAD-8414-29494E9E3917}"/>
              </a:ext>
            </a:extLst>
          </p:cNvPr>
          <p:cNvSpPr txBox="1"/>
          <p:nvPr/>
        </p:nvSpPr>
        <p:spPr>
          <a:xfrm>
            <a:off x="664029" y="5540829"/>
            <a:ext cx="5606823" cy="369332"/>
          </a:xfrm>
          <a:prstGeom prst="rect">
            <a:avLst/>
          </a:prstGeom>
          <a:noFill/>
        </p:spPr>
        <p:txBody>
          <a:bodyPr wrap="square" rtlCol="0">
            <a:spAutoFit/>
          </a:bodyPr>
          <a:lstStyle/>
          <a:p>
            <a:r>
              <a:rPr lang="en-US" dirty="0"/>
              <a:t>Store type 1 has maximum sales.</a:t>
            </a:r>
            <a:endParaRPr lang="en-IN" dirty="0"/>
          </a:p>
        </p:txBody>
      </p:sp>
      <p:sp>
        <p:nvSpPr>
          <p:cNvPr id="12" name="TextBox 11">
            <a:extLst>
              <a:ext uri="{FF2B5EF4-FFF2-40B4-BE49-F238E27FC236}">
                <a16:creationId xmlns:a16="http://schemas.microsoft.com/office/drawing/2014/main" id="{2DFA6C9F-0BEB-9DA4-87C8-345D5EE7C087}"/>
              </a:ext>
            </a:extLst>
          </p:cNvPr>
          <p:cNvSpPr txBox="1"/>
          <p:nvPr/>
        </p:nvSpPr>
        <p:spPr>
          <a:xfrm>
            <a:off x="6400800" y="5263830"/>
            <a:ext cx="5203372" cy="1569660"/>
          </a:xfrm>
          <a:prstGeom prst="rect">
            <a:avLst/>
          </a:prstGeom>
          <a:noFill/>
        </p:spPr>
        <p:txBody>
          <a:bodyPr wrap="square" rtlCol="0">
            <a:spAutoFit/>
          </a:bodyPr>
          <a:lstStyle/>
          <a:p>
            <a:r>
              <a:rPr lang="en-US" sz="1600" dirty="0"/>
              <a:t>High volatility in </a:t>
            </a:r>
            <a:r>
              <a:rPr lang="en-US" sz="1600" dirty="0" err="1"/>
              <a:t>data,significant</a:t>
            </a:r>
            <a:r>
              <a:rPr lang="en-US" sz="1600" dirty="0"/>
              <a:t> spike in middle of the time </a:t>
            </a:r>
            <a:r>
              <a:rPr lang="en-US" sz="1600" dirty="0" err="1"/>
              <a:t>period.The</a:t>
            </a:r>
            <a:r>
              <a:rPr lang="en-US" sz="1600" dirty="0"/>
              <a:t> trend seems to end on a slight upward trajectory.</a:t>
            </a:r>
          </a:p>
          <a:p>
            <a:endParaRPr lang="en-US" sz="1600" dirty="0"/>
          </a:p>
          <a:p>
            <a:r>
              <a:rPr lang="en-US" sz="1600" dirty="0"/>
              <a:t>The data suggest cyclical or seasonal patterns in the line graph.</a:t>
            </a:r>
            <a:endParaRPr lang="en-IN" sz="1600" dirty="0"/>
          </a:p>
        </p:txBody>
      </p:sp>
      <p:sp>
        <p:nvSpPr>
          <p:cNvPr id="13" name="TextBox 12">
            <a:extLst>
              <a:ext uri="{FF2B5EF4-FFF2-40B4-BE49-F238E27FC236}">
                <a16:creationId xmlns:a16="http://schemas.microsoft.com/office/drawing/2014/main" id="{76F93EC2-58C8-7884-0BDC-ADC5F7622EC9}"/>
              </a:ext>
            </a:extLst>
          </p:cNvPr>
          <p:cNvSpPr txBox="1"/>
          <p:nvPr/>
        </p:nvSpPr>
        <p:spPr>
          <a:xfrm>
            <a:off x="6574971" y="370114"/>
            <a:ext cx="4898572" cy="369332"/>
          </a:xfrm>
          <a:prstGeom prst="rect">
            <a:avLst/>
          </a:prstGeom>
          <a:noFill/>
        </p:spPr>
        <p:txBody>
          <a:bodyPr wrap="square" rtlCol="0">
            <a:spAutoFit/>
          </a:bodyPr>
          <a:lstStyle/>
          <a:p>
            <a:r>
              <a:rPr lang="en-US" dirty="0"/>
              <a:t>Monthly Sales Over Time</a:t>
            </a:r>
            <a:endParaRPr lang="en-IN" dirty="0"/>
          </a:p>
        </p:txBody>
      </p:sp>
    </p:spTree>
    <p:extLst>
      <p:ext uri="{BB962C8B-B14F-4D97-AF65-F5344CB8AC3E}">
        <p14:creationId xmlns:p14="http://schemas.microsoft.com/office/powerpoint/2010/main" val="351619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ED3E-EE8B-CEDB-06B5-F7A130FED235}"/>
              </a:ext>
            </a:extLst>
          </p:cNvPr>
          <p:cNvSpPr>
            <a:spLocks noGrp="1"/>
          </p:cNvSpPr>
          <p:nvPr>
            <p:ph type="title"/>
          </p:nvPr>
        </p:nvSpPr>
        <p:spPr>
          <a:xfrm>
            <a:off x="146956" y="102281"/>
            <a:ext cx="11898086" cy="376690"/>
          </a:xfrm>
        </p:spPr>
        <p:txBody>
          <a:bodyPr>
            <a:normAutofit fontScale="90000"/>
          </a:bodyPr>
          <a:lstStyle/>
          <a:p>
            <a:r>
              <a:rPr lang="en-IN" sz="2800" b="1" dirty="0"/>
              <a:t>User Overview Analysis</a:t>
            </a:r>
          </a:p>
        </p:txBody>
      </p:sp>
      <p:pic>
        <p:nvPicPr>
          <p:cNvPr id="3074" name="Picture 2">
            <a:extLst>
              <a:ext uri="{FF2B5EF4-FFF2-40B4-BE49-F238E27FC236}">
                <a16:creationId xmlns:a16="http://schemas.microsoft.com/office/drawing/2014/main" id="{BE92301F-9B53-871F-EFAD-F1AE40B98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797" y="728890"/>
            <a:ext cx="597947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81A16C6-9FFF-41F0-9550-08C104FCB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68" y="1071437"/>
            <a:ext cx="5287461" cy="40958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52076BB-3C41-1D51-6F43-E4937983D37F}"/>
              </a:ext>
            </a:extLst>
          </p:cNvPr>
          <p:cNvSpPr txBox="1"/>
          <p:nvPr/>
        </p:nvSpPr>
        <p:spPr>
          <a:xfrm>
            <a:off x="899260" y="5417231"/>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Store Type “B” has got the maximum  sales </a:t>
            </a:r>
            <a:endParaRPr lang="en-IN" dirty="0"/>
          </a:p>
        </p:txBody>
      </p:sp>
    </p:spTree>
    <p:extLst>
      <p:ext uri="{BB962C8B-B14F-4D97-AF65-F5344CB8AC3E}">
        <p14:creationId xmlns:p14="http://schemas.microsoft.com/office/powerpoint/2010/main" val="422972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a:extLst>
              <a:ext uri="{FF2B5EF4-FFF2-40B4-BE49-F238E27FC236}">
                <a16:creationId xmlns:a16="http://schemas.microsoft.com/office/drawing/2014/main" id="{203BA98D-F5E7-7629-BF6B-34937D3C3ECE}"/>
              </a:ext>
            </a:extLst>
          </p:cNvPr>
          <p:cNvSpPr>
            <a:spLocks noGrp="1" noChangeArrowheads="1"/>
          </p:cNvSpPr>
          <p:nvPr>
            <p:ph type="title"/>
          </p:nvPr>
        </p:nvSpPr>
        <p:spPr bwMode="auto">
          <a:xfrm>
            <a:off x="244398" y="5476978"/>
            <a:ext cx="1170320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r>
              <a:rPr lang="en-US" sz="1600" dirty="0">
                <a:latin typeface="Times New Roman" panose="02020603050405020304" pitchFamily="18" charset="0"/>
                <a:cs typeface="Times New Roman" panose="02020603050405020304" pitchFamily="18" charset="0"/>
              </a:rPr>
              <a:t>Shortest the distance higher is the sales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Highest sales lies in a distance binned between 3.86 to 1634</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Lowest Sales of 5417.89 lies at a distance binned between 12932 and 14546</a:t>
            </a:r>
            <a:br>
              <a:rPr lang="en-US" sz="1600" dirty="0">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FA850B95-E659-47E3-5B8E-F6731AD95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19125"/>
            <a:ext cx="11277600" cy="484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67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445</TotalTime>
  <Words>681</Words>
  <Application>Microsoft Office PowerPoint</Application>
  <PresentationFormat>Widescreen</PresentationFormat>
  <Paragraphs>64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Roboto</vt:lpstr>
      <vt:lpstr>Times New Roman</vt:lpstr>
      <vt:lpstr>Wingdings</vt:lpstr>
      <vt:lpstr>Office Theme</vt:lpstr>
      <vt:lpstr>PROJECT -  END TO END SALES PREDICTION SOLUTION FOR RETAIL STORES NAME - YAMINI NAGPURE </vt:lpstr>
      <vt:lpstr>PowerPoint Presentation</vt:lpstr>
      <vt:lpstr>PowerPoint Presentation</vt:lpstr>
      <vt:lpstr>PowerPoint Presentation</vt:lpstr>
      <vt:lpstr>Feature Extraction and Correlation</vt:lpstr>
      <vt:lpstr>PowerPoint Presentation</vt:lpstr>
      <vt:lpstr>Sales and storetype bar plot</vt:lpstr>
      <vt:lpstr>User Overview Analysis</vt:lpstr>
      <vt:lpstr>Shortest the distance higher is the sales  Highest sales lies in a distance binned between 3.86 to 1634 Lowest Sales of 5417.89 lies at a distance binned between 12932 and 14546 </vt:lpstr>
      <vt:lpstr>PowerPoint Presentation</vt:lpstr>
      <vt:lpstr>Investigate Seasonal Purchasing Patterns (e.g., Christmas, Easter).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yaminitikkas56@gmail.com</dc:creator>
  <cp:lastModifiedBy>yaminitikkas56@gmail.com</cp:lastModifiedBy>
  <cp:revision>2</cp:revision>
  <dcterms:created xsi:type="dcterms:W3CDTF">2024-11-10T11:54:03Z</dcterms:created>
  <dcterms:modified xsi:type="dcterms:W3CDTF">2025-01-02T17:17:29Z</dcterms:modified>
</cp:coreProperties>
</file>