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5" roundtripDataSignature="AMtx7mjhgVOKCoLjVDTRrnOVxKqDOac5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ED3E24-1BB1-46B5-A392-74EBC453F181}">
  <a:tblStyle styleId="{45ED3E24-1BB1-46B5-A392-74EBC453F1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94df46c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94df46c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94df46c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e94df46c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94df46c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94df46c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94df46c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e94df46c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94df46c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e94df46c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94df46c7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e94df46c7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94df46c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e94df46c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94df46c7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e94df46c7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94df46c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e94df46c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94df46c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e94df46c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94df46c7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e94df46c7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94df46c7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e94df46c7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94df46c7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e94df46c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94df46c7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e94df46c7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94df46c7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e94df46c7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94df46c7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e94df46c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94df46c7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e94df46c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94df46c7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e94df46c7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94df46c7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e94df46c7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94df46c7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e94df46c7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94df46c7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e94df46c7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94df46c7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e94df46c7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94df46c7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e94df46c7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94df46c7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e94df46c7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94df46c7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e94df46c7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94df46c7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e94df46c7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94df46c7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e94df46c7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94df46c7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e94df46c7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94df46c7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e94df46c7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94df46c7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e94df46c7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94df46c7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e94df46c7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94df46c7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e94df46c7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94df46c7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e94df46c7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94df46c7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e94df46c7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94df46c7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e94df46c7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94df46c7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e94df46c7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e94df46c7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e94df46c7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94df46c7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e94df46c7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94df46c7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e94df46c7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94df46c7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e94df46c7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ntificación del proyect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/>
          <p:nvPr/>
        </p:nvSpPr>
        <p:spPr>
          <a:xfrm>
            <a:off x="0" y="9600"/>
            <a:ext cx="9144000" cy="5143500"/>
          </a:xfrm>
          <a:prstGeom prst="roundRect">
            <a:avLst>
              <a:gd fmla="val 2618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32"/>
          <p:cNvCxnSpPr/>
          <p:nvPr/>
        </p:nvCxnSpPr>
        <p:spPr>
          <a:xfrm>
            <a:off x="-12" y="423264"/>
            <a:ext cx="9128100" cy="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2"/>
          <p:cNvCxnSpPr/>
          <p:nvPr/>
        </p:nvCxnSpPr>
        <p:spPr>
          <a:xfrm rot="10800000">
            <a:off x="2361338" y="18838"/>
            <a:ext cx="0" cy="40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2"/>
          <p:cNvSpPr/>
          <p:nvPr/>
        </p:nvSpPr>
        <p:spPr>
          <a:xfrm>
            <a:off x="-12" y="9388"/>
            <a:ext cx="2361300" cy="421200"/>
          </a:xfrm>
          <a:prstGeom prst="roundRect">
            <a:avLst>
              <a:gd fmla="val 25525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Enunciado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2"/>
          <p:cNvSpPr/>
          <p:nvPr/>
        </p:nvSpPr>
        <p:spPr>
          <a:xfrm>
            <a:off x="-2329050" y="0"/>
            <a:ext cx="2114100" cy="5143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Indicar en la tabla los participantes del proyecto.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una descripción del proyecto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elos de clases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/>
          <p:nvPr/>
        </p:nvSpPr>
        <p:spPr>
          <a:xfrm>
            <a:off x="0" y="9600"/>
            <a:ext cx="9144000" cy="5143500"/>
          </a:xfrm>
          <a:prstGeom prst="roundRect">
            <a:avLst>
              <a:gd fmla="val 2618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33"/>
          <p:cNvCxnSpPr/>
          <p:nvPr/>
        </p:nvCxnSpPr>
        <p:spPr>
          <a:xfrm>
            <a:off x="-12" y="423264"/>
            <a:ext cx="9128100" cy="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3"/>
          <p:cNvCxnSpPr/>
          <p:nvPr/>
        </p:nvCxnSpPr>
        <p:spPr>
          <a:xfrm rot="10800000">
            <a:off x="2361338" y="18838"/>
            <a:ext cx="0" cy="40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3"/>
          <p:cNvSpPr/>
          <p:nvPr/>
        </p:nvSpPr>
        <p:spPr>
          <a:xfrm>
            <a:off x="-12" y="9388"/>
            <a:ext cx="2361300" cy="421200"/>
          </a:xfrm>
          <a:prstGeom prst="roundRect">
            <a:avLst>
              <a:gd fmla="val 25525" name="adj"/>
            </a:avLst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Modelos de clases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3"/>
          <p:cNvSpPr/>
          <p:nvPr/>
        </p:nvSpPr>
        <p:spPr>
          <a:xfrm>
            <a:off x="-2329050" y="0"/>
            <a:ext cx="2114100" cy="5143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el modelo de clases de acuerdo al enunciado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(contención, sharing, asociación)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 de rol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multiplicidad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ructura del proyecto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-7950" y="0"/>
            <a:ext cx="9144000" cy="5143500"/>
          </a:xfrm>
          <a:prstGeom prst="roundRect">
            <a:avLst>
              <a:gd fmla="val 2618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4"/>
          <p:cNvCxnSpPr/>
          <p:nvPr/>
        </p:nvCxnSpPr>
        <p:spPr>
          <a:xfrm>
            <a:off x="-12" y="423264"/>
            <a:ext cx="9128100" cy="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34"/>
          <p:cNvCxnSpPr/>
          <p:nvPr/>
        </p:nvCxnSpPr>
        <p:spPr>
          <a:xfrm rot="10800000">
            <a:off x="2361338" y="18838"/>
            <a:ext cx="0" cy="40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4"/>
          <p:cNvSpPr/>
          <p:nvPr/>
        </p:nvSpPr>
        <p:spPr>
          <a:xfrm>
            <a:off x="-12" y="9388"/>
            <a:ext cx="2361300" cy="421200"/>
          </a:xfrm>
          <a:prstGeom prst="roundRect">
            <a:avLst>
              <a:gd fmla="val 25525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 del proyecto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/>
          <p:nvPr/>
        </p:nvSpPr>
        <p:spPr>
          <a:xfrm>
            <a:off x="-2329050" y="0"/>
            <a:ext cx="2114100" cy="5143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 la estructura de trabajo explicada en clase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lementación modelo de clases">
  <p:cSld name="TITLE_1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/>
          <p:nvPr/>
        </p:nvSpPr>
        <p:spPr>
          <a:xfrm>
            <a:off x="0" y="9600"/>
            <a:ext cx="9144000" cy="5143500"/>
          </a:xfrm>
          <a:prstGeom prst="roundRect">
            <a:avLst>
              <a:gd fmla="val 2618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5"/>
          <p:cNvCxnSpPr/>
          <p:nvPr/>
        </p:nvCxnSpPr>
        <p:spPr>
          <a:xfrm>
            <a:off x="-12" y="423264"/>
            <a:ext cx="9128100" cy="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35"/>
          <p:cNvCxnSpPr/>
          <p:nvPr/>
        </p:nvCxnSpPr>
        <p:spPr>
          <a:xfrm rot="10800000">
            <a:off x="2361338" y="18838"/>
            <a:ext cx="0" cy="40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35"/>
          <p:cNvSpPr/>
          <p:nvPr/>
        </p:nvSpPr>
        <p:spPr>
          <a:xfrm>
            <a:off x="-12" y="9388"/>
            <a:ext cx="2361300" cy="421200"/>
          </a:xfrm>
          <a:prstGeom prst="roundRect">
            <a:avLst>
              <a:gd fmla="val 25525" name="adj"/>
            </a:avLst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Implementación modelo de clases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5"/>
          <p:cNvSpPr/>
          <p:nvPr/>
        </p:nvSpPr>
        <p:spPr>
          <a:xfrm>
            <a:off x="-2329050" y="0"/>
            <a:ext cx="2114100" cy="5143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la implementación en código del modelo de su enunciado (modelo de clases)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licación de temas">
  <p:cSld name="TITLE_1_1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0" y="9600"/>
            <a:ext cx="9144000" cy="5143500"/>
          </a:xfrm>
          <a:prstGeom prst="roundRect">
            <a:avLst>
              <a:gd fmla="val 2618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36"/>
          <p:cNvCxnSpPr/>
          <p:nvPr/>
        </p:nvCxnSpPr>
        <p:spPr>
          <a:xfrm>
            <a:off x="-12" y="423264"/>
            <a:ext cx="9128100" cy="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36"/>
          <p:cNvCxnSpPr/>
          <p:nvPr/>
        </p:nvCxnSpPr>
        <p:spPr>
          <a:xfrm rot="10800000">
            <a:off x="2361338" y="18838"/>
            <a:ext cx="0" cy="40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36"/>
          <p:cNvSpPr/>
          <p:nvPr/>
        </p:nvSpPr>
        <p:spPr>
          <a:xfrm>
            <a:off x="-12" y="9388"/>
            <a:ext cx="2361300" cy="421200"/>
          </a:xfrm>
          <a:prstGeom prst="roundRect">
            <a:avLst>
              <a:gd fmla="val 25525" name="adj"/>
            </a:avLst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Aplicación de temas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/>
          <p:nvPr/>
        </p:nvSpPr>
        <p:spPr>
          <a:xfrm>
            <a:off x="-2329050" y="0"/>
            <a:ext cx="2114100" cy="5143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Según el tema visto colocar la evidencia de la aplicabilidad del tema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s de soporte">
  <p:cSld name="TITLE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/>
          <p:nvPr/>
        </p:nvSpPr>
        <p:spPr>
          <a:xfrm>
            <a:off x="0" y="9600"/>
            <a:ext cx="9144000" cy="5143500"/>
          </a:xfrm>
          <a:prstGeom prst="roundRect">
            <a:avLst>
              <a:gd fmla="val 2618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7"/>
          <p:cNvCxnSpPr/>
          <p:nvPr/>
        </p:nvCxnSpPr>
        <p:spPr>
          <a:xfrm>
            <a:off x="-12" y="423264"/>
            <a:ext cx="9128100" cy="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37"/>
          <p:cNvCxnSpPr/>
          <p:nvPr/>
        </p:nvCxnSpPr>
        <p:spPr>
          <a:xfrm rot="10800000">
            <a:off x="2361338" y="18838"/>
            <a:ext cx="0" cy="40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37"/>
          <p:cNvSpPr/>
          <p:nvPr/>
        </p:nvSpPr>
        <p:spPr>
          <a:xfrm>
            <a:off x="-12" y="9388"/>
            <a:ext cx="2361300" cy="421200"/>
          </a:xfrm>
          <a:prstGeom prst="roundRect">
            <a:avLst>
              <a:gd fmla="val 25525" name="adj"/>
            </a:avLst>
          </a:prstGeom>
          <a:solidFill>
            <a:srgbClr val="8AA6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Videos de soporte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7"/>
          <p:cNvSpPr/>
          <p:nvPr/>
        </p:nvSpPr>
        <p:spPr>
          <a:xfrm>
            <a:off x="-2329050" y="0"/>
            <a:ext cx="2114100" cy="5143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 vídeo haciendo una demostración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faces de usuario">
  <p:cSld name="TITLE_1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/>
          <p:nvPr/>
        </p:nvSpPr>
        <p:spPr>
          <a:xfrm>
            <a:off x="0" y="9600"/>
            <a:ext cx="9144000" cy="5143500"/>
          </a:xfrm>
          <a:prstGeom prst="roundRect">
            <a:avLst>
              <a:gd fmla="val 2618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8"/>
          <p:cNvCxnSpPr/>
          <p:nvPr/>
        </p:nvCxnSpPr>
        <p:spPr>
          <a:xfrm>
            <a:off x="-12" y="423264"/>
            <a:ext cx="9128100" cy="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38"/>
          <p:cNvCxnSpPr/>
          <p:nvPr/>
        </p:nvCxnSpPr>
        <p:spPr>
          <a:xfrm rot="10800000">
            <a:off x="2361338" y="18838"/>
            <a:ext cx="0" cy="40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8"/>
          <p:cNvSpPr/>
          <p:nvPr/>
        </p:nvSpPr>
        <p:spPr>
          <a:xfrm>
            <a:off x="-12" y="9388"/>
            <a:ext cx="2361300" cy="421200"/>
          </a:xfrm>
          <a:prstGeom prst="roundRect">
            <a:avLst>
              <a:gd fmla="val 25525" name="adj"/>
            </a:avLst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Interfaces de usuario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8"/>
          <p:cNvSpPr/>
          <p:nvPr/>
        </p:nvSpPr>
        <p:spPr>
          <a:xfrm>
            <a:off x="-2329050" y="0"/>
            <a:ext cx="2114100" cy="5143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Colocar los diseños de las interfaces de usuario identificadas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Yamis2706/academia_baile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855750" y="1295100"/>
            <a:ext cx="7432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Trabajo </a:t>
            </a:r>
            <a:r>
              <a:rPr lang="es" sz="720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olaborativo</a:t>
            </a:r>
            <a:endParaRPr b="0" i="0" sz="7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94df46c7f_0_11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 Academia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148" name="Google Shape;148;g1e94df46c7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406097" cy="53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94df46c7f_0_17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Constructores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 Academia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154" name="Google Shape;154;g1e94df46c7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431557" cy="70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94df46c7f_0_23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Getters y Setters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 Academia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160" name="Google Shape;160;g1e94df46c7f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0792251" cy="80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94df46c7f_0_29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ToString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 Academia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166" name="Google Shape;166;g1e94df46c7f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128526" cy="53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94df46c7f_0_35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Atributos y Variable Padre Clase Cliente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g1e94df46c7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8158200" cy="6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94df46c7f_0_42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Constructores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g1e94df46c7f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1252275" cy="6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94df46c7f_0_48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Getters y Setters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g1e94df46c7f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0420221" cy="69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94df46c7f_0_54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ToString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g1e94df46c7f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1663842" cy="667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94df46c7f_0_60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Atributos Clase Curso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g1e94df46c7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0951432" cy="72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94df46c7f_0_66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 Padre y Constructores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 Curso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g1e94df46c7f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1339504" cy="76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2"/>
          <p:cNvGraphicFramePr/>
          <p:nvPr/>
        </p:nvGraphicFramePr>
        <p:xfrm>
          <a:off x="84088" y="90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{45ED3E24-1BB1-46B5-A392-74EBC453F181}</a:tableStyleId>
              </a:tblPr>
              <a:tblGrid>
                <a:gridCol w="2891450"/>
                <a:gridCol w="2703150"/>
                <a:gridCol w="3381225"/>
              </a:tblGrid>
              <a:tr h="41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completos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Correo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97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Karen Valentina Valbuena Reyes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1094883145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karenv.valbuenar@uqvirtual.edu.co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7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Nelson Fabián Gallego Sánchez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1033710688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nelsonf.gallegos@uqvirtual.edu.co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Yamileth Londoño Burgos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1094881192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yamileth.londonob@uqvirtual.edu.co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8" name="Google Shape;98;p2"/>
          <p:cNvSpPr txBox="1"/>
          <p:nvPr/>
        </p:nvSpPr>
        <p:spPr>
          <a:xfrm>
            <a:off x="855750" y="93500"/>
            <a:ext cx="7432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s" sz="3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Integrantes</a:t>
            </a:r>
            <a:r>
              <a:rPr lang="es" sz="37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0" i="0" sz="3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95300" y="3744700"/>
            <a:ext cx="8153400" cy="10203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https://github.com/Yamis2706/academia_baile.git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94df46c7f_0_73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 Padre y Constructores Clase Curso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g1e94df46c7f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0969151" cy="70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94df46c7f_0_79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Getters y Setters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Curso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g1e94df46c7f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0995318" cy="72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94df46c7f_0_85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ToString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Curso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g1e94df46c7f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2112599" cy="77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94df46c7f_0_91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Atributos y Variable Padre Clase Empleado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g1e94df46c7f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8883974" cy="6731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94df46c7f_0_97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Constructores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Empleado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g1e94df46c7f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2427811" cy="6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94df46c7f_0_103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Getters y Setters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Empleado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g1e94df46c7f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863715" cy="70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94df46c7f_0_109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ToString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Empleado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g1e94df46c7f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1691906" cy="70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94df46c7f_0_115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Atributos y Variable Padre Clase Inscripcion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g1e94df46c7f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627865" cy="6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94df46c7f_0_121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Constructores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Inscripcion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g1e94df46c7f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776239" cy="60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94df46c7f_0_127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Getters y Setters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Inscripcion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g1e94df46c7f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1925752" cy="70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 sz="1500"/>
              <a:t>Primer Avance Proyecto Final - Programación I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61650" y="496200"/>
            <a:ext cx="9020700" cy="4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necesita desarrollar una aplicación para gestionar la información de una academia de baile muy prestigiosa llamada “</a:t>
            </a:r>
            <a:r>
              <a:rPr b="1" i="1" lang="es" sz="1300" u="none" cap="none" strike="noStrike">
                <a:solidFill>
                  <a:srgbClr val="000000"/>
                </a:solidFill>
              </a:rPr>
              <a:t>Baila por tus </a:t>
            </a:r>
            <a:r>
              <a:rPr b="1" i="1" lang="es" sz="1300"/>
              <a:t>S</a:t>
            </a:r>
            <a:r>
              <a:rPr b="1" i="1" lang="es" sz="1300" u="none" cap="none" strike="noStrike">
                <a:solidFill>
                  <a:srgbClr val="000000"/>
                </a:solidFill>
              </a:rPr>
              <a:t>ueños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”, ubicada en la Avenida 13 Norte de la ciudad de Armenia, Quindío. La </a:t>
            </a: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academia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ofrece gran variedad de cursos de baile para diferentes edades</a:t>
            </a:r>
            <a:r>
              <a:rPr lang="es" sz="1300"/>
              <a:t>. 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</a:t>
            </a: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curso 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una serie de atributos como: tipo</a:t>
            </a:r>
            <a:r>
              <a:rPr lang="es" sz="1300"/>
              <a:t> de 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baile, categor</a:t>
            </a:r>
            <a:r>
              <a:rPr lang="es" sz="1300"/>
              <a:t>í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nivel, horario y precio</a:t>
            </a:r>
            <a:r>
              <a:rPr lang="es" sz="1300"/>
              <a:t> de la 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</a:t>
            </a:r>
            <a:r>
              <a:rPr lang="es" sz="1300"/>
              <a:t>sualidad;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300"/>
              <a:t>y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dividen en los siguientes generos: </a:t>
            </a:r>
            <a:r>
              <a:rPr lang="es" sz="1300"/>
              <a:t>s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alsa, </a:t>
            </a:r>
            <a:r>
              <a:rPr lang="es" sz="1300"/>
              <a:t>c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umbia y </a:t>
            </a:r>
            <a:r>
              <a:rPr lang="es" sz="1300"/>
              <a:t>b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allet</a:t>
            </a:r>
            <a:r>
              <a:rPr lang="es" sz="1300"/>
              <a:t>. 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empleado 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 academia est</a:t>
            </a:r>
            <a:r>
              <a:rPr lang="es" sz="1300"/>
              <a:t>á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registrado en el sistema con su respectiva 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personal, que incluye: nombre, apellido, edad, c</a:t>
            </a:r>
            <a:r>
              <a:rPr lang="es" sz="1300">
                <a:solidFill>
                  <a:schemeClr val="dk1"/>
                </a:solidFill>
              </a:rPr>
              <a:t>é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dula y correo. Su función principal es guiar a cada cliente con el proceso de </a:t>
            </a:r>
            <a:r>
              <a:rPr b="1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inscripción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requiere la información personal del </a:t>
            </a:r>
            <a:r>
              <a:rPr b="1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nombre, apellido, edad, c</a:t>
            </a:r>
            <a:r>
              <a:rPr i="1" lang="es" sz="1300">
                <a:solidFill>
                  <a:schemeClr val="dk1"/>
                </a:solidFill>
              </a:rPr>
              <a:t>é</a:t>
            </a:r>
            <a:r>
              <a:rPr b="0" i="1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dula y correo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y adicional, el curso de su preferencia y categoría.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último, para el proceso de </a:t>
            </a:r>
            <a:r>
              <a:rPr b="1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pago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necesita la inscripción previamente diligenciada y el valor a pagar.</a:t>
            </a:r>
            <a:r>
              <a:rPr lang="es"/>
              <a:t> 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base en la información anterior, la aplicación deberá  realizar el siguiente </a:t>
            </a:r>
            <a:r>
              <a:rPr b="1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sus funciones: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i="0" lang="es" sz="1300" u="none" cap="none" strike="noStrike">
                <a:solidFill>
                  <a:schemeClr val="dk1"/>
                </a:solidFill>
              </a:rPr>
              <a:t>C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reate (</a:t>
            </a:r>
            <a:r>
              <a:rPr b="0" i="1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ead (</a:t>
            </a:r>
            <a:r>
              <a:rPr i="1" lang="es" sz="1300">
                <a:solidFill>
                  <a:schemeClr val="dk1"/>
                </a:solidFill>
              </a:rPr>
              <a:t>O</a:t>
            </a:r>
            <a:r>
              <a:rPr b="0" i="1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btener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pdate (</a:t>
            </a:r>
            <a:r>
              <a:rPr b="0" i="1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elete (</a:t>
            </a:r>
            <a:r>
              <a:rPr b="0" i="1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Eliminar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</a:t>
            </a:r>
            <a:r>
              <a:rPr b="1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deberá ser aplicado a cada cliente</a:t>
            </a:r>
            <a:r>
              <a:rPr lang="es" sz="1300">
                <a:solidFill>
                  <a:schemeClr val="dk1"/>
                </a:solidFill>
              </a:rPr>
              <a:t>, curso y empleado </a:t>
            </a: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esté registrado en la academia.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94df46c7f_0_133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ToString Clase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Inscripcion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g1e94df46c7f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3020320" cy="682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94df46c7f_0_139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Atributos y Variable Padre Clase Pago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g1e94df46c7f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8753200" cy="70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94df46c7f_0_145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Constructores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 Pago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g1e94df46c7f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0580854" cy="62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94df46c7f_0_151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Getters y Setters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 Pago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g1e94df46c7f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" y="450250"/>
            <a:ext cx="11873200" cy="72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94df46c7f_0_157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ToString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 Pago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g1e94df46c7f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2839828" cy="7055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/>
        </p:nvSpPr>
        <p:spPr>
          <a:xfrm>
            <a:off x="855750" y="1259275"/>
            <a:ext cx="7432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Aplicación de </a:t>
            </a:r>
            <a:r>
              <a:rPr lang="es" sz="7200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emas</a:t>
            </a:r>
            <a:endParaRPr b="0" i="0" sz="7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Ruta de Enumeración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8890861" cy="72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94df46c7f_0_164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Enum Categoria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09" name="Google Shape;309;g1e94df46c7f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547306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94df46c7f_0_170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Enum Nivel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15" name="Google Shape;315;g1e94df46c7f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695793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94df46c7f_0_176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Enum Tipo Baile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21" name="Google Shape;321;g1e94df46c7f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807566" cy="53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943050" y="1304075"/>
            <a:ext cx="7432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Modelos de </a:t>
            </a:r>
            <a:r>
              <a:rPr lang="es" sz="720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lases</a:t>
            </a:r>
            <a:endParaRPr b="0" i="0" sz="7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Métodos Clase Captura Datos Util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32" y="450250"/>
            <a:ext cx="14275281" cy="81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94df46c7f_0_183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Métodos Clase Captura Datos Util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33" name="Google Shape;333;g1e94df46c7f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1355346" cy="6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94df46c7f_0_189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Métodos Clase Main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39" name="Google Shape;339;g1e94df46c7f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26" y="450250"/>
            <a:ext cx="13260526" cy="81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94df46c7f_0_195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Métodos Clase Main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45" name="Google Shape;345;g1e94df46c7f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00" y="450249"/>
            <a:ext cx="13183334" cy="78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94df46c7f_0_201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Métodos Clase Main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51" name="Google Shape;351;g1e94df46c7f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49"/>
            <a:ext cx="15208201" cy="82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94df46c7f_0_207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Métodos Clase Main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57" name="Google Shape;357;g1e94df46c7f_0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9983572" cy="88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94df46c7f_0_213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Métodos Clase Main Menu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63" name="Google Shape;363;g1e94df46c7f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1"/>
            <a:ext cx="16913473" cy="911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94df46c7f_0_219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Métodos Clase Main Menu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69" name="Google Shape;369;g1e94df46c7f_0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3203401" cy="79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94df46c7f_0_225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Métodos Clase Main Menu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75" name="Google Shape;375;g1e94df46c7f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1"/>
            <a:ext cx="15073909" cy="88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94df46c7f_0_231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Métodos Clase Main Menu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81" name="Google Shape;381;g1e94df46c7f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4787010" cy="8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7"/>
          <p:cNvCxnSpPr/>
          <p:nvPr/>
        </p:nvCxnSpPr>
        <p:spPr>
          <a:xfrm>
            <a:off x="9684550" y="2803588"/>
            <a:ext cx="1215900" cy="12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6" name="Google Shape;116;p7"/>
          <p:cNvCxnSpPr/>
          <p:nvPr/>
        </p:nvCxnSpPr>
        <p:spPr>
          <a:xfrm>
            <a:off x="9678400" y="2588288"/>
            <a:ext cx="1155300" cy="3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17" name="Google Shape;117;p7"/>
          <p:cNvCxnSpPr/>
          <p:nvPr/>
        </p:nvCxnSpPr>
        <p:spPr>
          <a:xfrm>
            <a:off x="9684538" y="1899050"/>
            <a:ext cx="11430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7"/>
          <p:cNvCxnSpPr/>
          <p:nvPr/>
        </p:nvCxnSpPr>
        <p:spPr>
          <a:xfrm>
            <a:off x="9684538" y="2259250"/>
            <a:ext cx="11430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119" name="Google Shape;119;p7"/>
          <p:cNvSpPr/>
          <p:nvPr/>
        </p:nvSpPr>
        <p:spPr>
          <a:xfrm>
            <a:off x="2383900" y="0"/>
            <a:ext cx="6760200" cy="4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200"/>
              <a:t>https://drive.google.com/file/d/1CcML1Vmy2VToicNZjNaT6dp06Op17VDf/view?usp=drive_link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700"/>
            <a:ext cx="9143999" cy="47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94df46c7f_0_237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Métodos Clase Main Menu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87" name="Google Shape;387;g1e94df46c7f_0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49"/>
            <a:ext cx="15737357" cy="88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94df46c7f_0_243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Métodos Clase Main Menu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93" name="Google Shape;393;g1e94df46c7f_0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49"/>
            <a:ext cx="15465063" cy="86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94df46c7f_0_249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Métodos Clase Main Menu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399" name="Google Shape;399;g1e94df46c7f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17499266" cy="8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/>
        </p:nvSpPr>
        <p:spPr>
          <a:xfrm>
            <a:off x="855750" y="1259275"/>
            <a:ext cx="7432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Videos de </a:t>
            </a:r>
            <a:r>
              <a:rPr lang="es" sz="7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oporte</a:t>
            </a:r>
            <a:endParaRPr b="0" i="0" sz="7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855750" y="1259275"/>
            <a:ext cx="7432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Estructura del </a:t>
            </a:r>
            <a:r>
              <a:rPr lang="es" sz="72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royecto</a:t>
            </a:r>
            <a:endParaRPr b="0" i="0" sz="7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Ruta del Proyecto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131" name="Google Shape;13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250"/>
            <a:ext cx="9128525" cy="76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790300" y="1179000"/>
            <a:ext cx="757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Implementación </a:t>
            </a:r>
            <a:r>
              <a:rPr lang="es" sz="7200"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odelo de </a:t>
            </a:r>
            <a:r>
              <a:rPr lang="es" sz="720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s" sz="7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lases</a:t>
            </a:r>
            <a:endParaRPr b="0" i="0" sz="7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2362025" y="-4550"/>
            <a:ext cx="67665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Atributos Clase Academia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21494" l="0" r="0" t="0"/>
          <a:stretch/>
        </p:blipFill>
        <p:spPr>
          <a:xfrm>
            <a:off x="0" y="424273"/>
            <a:ext cx="9144001" cy="675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