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verage" panose="020B0604020202020204" charset="0"/>
      <p:regular r:id="rId23"/>
    </p:embeddedFont>
    <p:embeddedFont>
      <p:font typeface="Oswald"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b187395d63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b187395d63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187395d63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187395d63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187395d63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187395d63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b187395d63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b187395d63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187395d63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187395d63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187395d63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b187395d63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187395d63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187395d63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188edfb1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188edfb1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188edfb1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188edfb1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b18f7b7dd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b18f7b7dd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b187395d63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b187395d63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b187395d63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b187395d63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187395d63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187395d63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b187395d63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b187395d63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187395d63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187395d63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b187395d63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b187395d63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b187395d63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b187395d63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b187395d63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b187395d63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187395d63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b187395d63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2C4C9"/>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64258" y="9451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a:t>Olive Tree Peacock Disease Prediction</a:t>
            </a:r>
            <a:endParaRPr/>
          </a:p>
          <a:p>
            <a:pPr marL="0" lvl="0" indent="0" algn="l" rtl="0">
              <a:spcBef>
                <a:spcPts val="0"/>
              </a:spcBef>
              <a:spcAft>
                <a:spcPts val="0"/>
              </a:spcAft>
              <a:buNone/>
            </a:pPr>
            <a:endParaRPr/>
          </a:p>
        </p:txBody>
      </p:sp>
      <p:sp>
        <p:nvSpPr>
          <p:cNvPr id="60" name="Google Shape;60;p13"/>
          <p:cNvSpPr txBox="1">
            <a:spLocks noGrp="1"/>
          </p:cNvSpPr>
          <p:nvPr>
            <p:ph type="subTitle" idx="1"/>
          </p:nvPr>
        </p:nvSpPr>
        <p:spPr>
          <a:xfrm>
            <a:off x="785875" y="3294638"/>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accent6"/>
                </a:solidFill>
              </a:rPr>
              <a:t>Machine Learning </a:t>
            </a:r>
            <a:endParaRPr>
              <a:solidFill>
                <a:schemeClr val="accent6"/>
              </a:solidFill>
            </a:endParaRPr>
          </a:p>
        </p:txBody>
      </p:sp>
      <p:pic>
        <p:nvPicPr>
          <p:cNvPr id="61" name="Google Shape;61;p13"/>
          <p:cNvPicPr preferRelativeResize="0"/>
          <p:nvPr/>
        </p:nvPicPr>
        <p:blipFill>
          <a:blip r:embed="rId3">
            <a:alphaModFix/>
          </a:blip>
          <a:stretch>
            <a:fillRect/>
          </a:stretch>
        </p:blipFill>
        <p:spPr>
          <a:xfrm>
            <a:off x="5994875" y="2571750"/>
            <a:ext cx="3064249" cy="2299526"/>
          </a:xfrm>
          <a:prstGeom prst="rect">
            <a:avLst/>
          </a:prstGeom>
          <a:noFill/>
          <a:ln>
            <a:noFill/>
          </a:ln>
        </p:spPr>
      </p:pic>
      <p:pic>
        <p:nvPicPr>
          <p:cNvPr id="62" name="Google Shape;62;p13"/>
          <p:cNvPicPr preferRelativeResize="0"/>
          <p:nvPr/>
        </p:nvPicPr>
        <p:blipFill rotWithShape="1">
          <a:blip r:embed="rId4">
            <a:alphaModFix/>
          </a:blip>
          <a:srcRect b="32939"/>
          <a:stretch/>
        </p:blipFill>
        <p:spPr>
          <a:xfrm>
            <a:off x="0" y="2318675"/>
            <a:ext cx="3429000" cy="229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21800" y="265050"/>
            <a:ext cx="4993200" cy="4290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lt1"/>
                </a:solidFill>
              </a:rPr>
              <a:t>Programing</a:t>
            </a:r>
            <a:r>
              <a:rPr lang="en"/>
              <a:t> </a:t>
            </a:r>
            <a:r>
              <a:rPr lang="en">
                <a:solidFill>
                  <a:schemeClr val="lt1"/>
                </a:solidFill>
              </a:rPr>
              <a:t>Language and Libraries</a:t>
            </a:r>
            <a:endParaRPr>
              <a:solidFill>
                <a:schemeClr val="lt1"/>
              </a:solidFill>
            </a:endParaRPr>
          </a:p>
        </p:txBody>
      </p:sp>
      <p:pic>
        <p:nvPicPr>
          <p:cNvPr id="127" name="Google Shape;127;p22"/>
          <p:cNvPicPr preferRelativeResize="0"/>
          <p:nvPr/>
        </p:nvPicPr>
        <p:blipFill>
          <a:blip r:embed="rId3">
            <a:alphaModFix/>
          </a:blip>
          <a:stretch>
            <a:fillRect/>
          </a:stretch>
        </p:blipFill>
        <p:spPr>
          <a:xfrm>
            <a:off x="5190525" y="526463"/>
            <a:ext cx="3541976" cy="395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p>
            <a:pPr marL="0" lvl="0" indent="0" algn="l" rtl="0">
              <a:lnSpc>
                <a:spcPct val="150000"/>
              </a:lnSpc>
              <a:spcBef>
                <a:spcPts val="0"/>
              </a:spcBef>
              <a:spcAft>
                <a:spcPts val="0"/>
              </a:spcAft>
              <a:buNone/>
            </a:pPr>
            <a:r>
              <a:rPr lang="en" sz="2700"/>
              <a:t>Programming Language:  Python</a:t>
            </a:r>
            <a:endParaRPr sz="2700"/>
          </a:p>
          <a:p>
            <a:pPr marL="0" lvl="0" indent="0" algn="l" rtl="0">
              <a:lnSpc>
                <a:spcPct val="150000"/>
              </a:lnSpc>
              <a:spcBef>
                <a:spcPts val="0"/>
              </a:spcBef>
              <a:spcAft>
                <a:spcPts val="0"/>
              </a:spcAft>
              <a:buNone/>
            </a:pPr>
            <a:r>
              <a:rPr lang="en" sz="2700"/>
              <a:t> Libraries Used: </a:t>
            </a:r>
            <a:endParaRPr sz="2700"/>
          </a:p>
          <a:p>
            <a:pPr marL="457200" lvl="0" indent="-400050" algn="l" rtl="0">
              <a:lnSpc>
                <a:spcPct val="150000"/>
              </a:lnSpc>
              <a:spcBef>
                <a:spcPts val="0"/>
              </a:spcBef>
              <a:spcAft>
                <a:spcPts val="0"/>
              </a:spcAft>
              <a:buSzPts val="2700"/>
              <a:buChar char="●"/>
            </a:pPr>
            <a:r>
              <a:rPr lang="en" sz="2700"/>
              <a:t>pandas.</a:t>
            </a:r>
            <a:endParaRPr sz="2700"/>
          </a:p>
          <a:p>
            <a:pPr marL="457200" lvl="0" indent="-400050" algn="l" rtl="0">
              <a:lnSpc>
                <a:spcPct val="150000"/>
              </a:lnSpc>
              <a:spcBef>
                <a:spcPts val="0"/>
              </a:spcBef>
              <a:spcAft>
                <a:spcPts val="0"/>
              </a:spcAft>
              <a:buSzPts val="2700"/>
              <a:buChar char="●"/>
            </a:pPr>
            <a:r>
              <a:rPr lang="en" sz="2700"/>
              <a:t>sklearn.</a:t>
            </a:r>
            <a:endParaRPr sz="2700"/>
          </a:p>
          <a:p>
            <a:pPr marL="457200" lvl="0" indent="-400050" algn="l" rtl="0">
              <a:lnSpc>
                <a:spcPct val="150000"/>
              </a:lnSpc>
              <a:spcBef>
                <a:spcPts val="0"/>
              </a:spcBef>
              <a:spcAft>
                <a:spcPts val="0"/>
              </a:spcAft>
              <a:buSzPts val="2700"/>
              <a:buChar char="●"/>
            </a:pPr>
            <a:r>
              <a:rPr lang="en" sz="2700"/>
              <a:t>numpy.</a:t>
            </a:r>
            <a:endParaRPr sz="2700"/>
          </a:p>
          <a:p>
            <a:pPr marL="457200" lvl="0" indent="-400050" algn="l" rtl="0">
              <a:lnSpc>
                <a:spcPct val="150000"/>
              </a:lnSpc>
              <a:spcBef>
                <a:spcPts val="0"/>
              </a:spcBef>
              <a:spcAft>
                <a:spcPts val="0"/>
              </a:spcAft>
              <a:buSzPts val="2700"/>
              <a:buChar char="●"/>
            </a:pPr>
            <a:r>
              <a:rPr lang="en" sz="2700"/>
              <a:t>calendar.</a:t>
            </a:r>
            <a:endParaRPr sz="2700"/>
          </a:p>
        </p:txBody>
      </p:sp>
      <p:pic>
        <p:nvPicPr>
          <p:cNvPr id="133" name="Google Shape;133;p23"/>
          <p:cNvPicPr preferRelativeResize="0"/>
          <p:nvPr/>
        </p:nvPicPr>
        <p:blipFill>
          <a:blip r:embed="rId3">
            <a:alphaModFix/>
          </a:blip>
          <a:stretch>
            <a:fillRect/>
          </a:stretch>
        </p:blipFill>
        <p:spPr>
          <a:xfrm>
            <a:off x="4960425" y="229225"/>
            <a:ext cx="3994125" cy="457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1454225" y="-612650"/>
            <a:ext cx="65883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lt1"/>
                </a:solidFill>
              </a:rPr>
              <a:t>Machine Learning </a:t>
            </a:r>
            <a:endParaRPr>
              <a:solidFill>
                <a:schemeClr val="lt1"/>
              </a:solidFill>
            </a:endParaRPr>
          </a:p>
          <a:p>
            <a:pPr marL="0" lvl="0" indent="0" algn="ctr" rtl="0">
              <a:spcBef>
                <a:spcPts val="0"/>
              </a:spcBef>
              <a:spcAft>
                <a:spcPts val="0"/>
              </a:spcAft>
              <a:buNone/>
            </a:pPr>
            <a:r>
              <a:rPr lang="en">
                <a:solidFill>
                  <a:schemeClr val="lt1"/>
                </a:solidFill>
              </a:rPr>
              <a:t>Algorithms </a:t>
            </a:r>
            <a:endParaRPr>
              <a:solidFill>
                <a:schemeClr val="lt1"/>
              </a:solidFill>
            </a:endParaRPr>
          </a:p>
        </p:txBody>
      </p:sp>
      <p:pic>
        <p:nvPicPr>
          <p:cNvPr id="139" name="Google Shape;139;p24"/>
          <p:cNvPicPr preferRelativeResize="0"/>
          <p:nvPr/>
        </p:nvPicPr>
        <p:blipFill rotWithShape="1">
          <a:blip r:embed="rId3">
            <a:alphaModFix/>
          </a:blip>
          <a:srcRect b="33809"/>
          <a:stretch/>
        </p:blipFill>
        <p:spPr>
          <a:xfrm>
            <a:off x="1038550" y="2344821"/>
            <a:ext cx="6734175" cy="222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411450" y="504850"/>
            <a:ext cx="4266300" cy="1479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Linear Regression</a:t>
            </a:r>
            <a:endParaRPr/>
          </a:p>
          <a:p>
            <a:pPr marL="457200" lvl="0" indent="0" algn="l" rtl="0">
              <a:spcBef>
                <a:spcPts val="0"/>
              </a:spcBef>
              <a:spcAft>
                <a:spcPts val="0"/>
              </a:spcAft>
              <a:buNone/>
            </a:pPr>
            <a:endParaRPr sz="2700"/>
          </a:p>
        </p:txBody>
      </p:sp>
      <p:sp>
        <p:nvSpPr>
          <p:cNvPr id="145" name="Google Shape;145;p25"/>
          <p:cNvSpPr txBox="1"/>
          <p:nvPr/>
        </p:nvSpPr>
        <p:spPr>
          <a:xfrm>
            <a:off x="461600" y="1762375"/>
            <a:ext cx="3729300" cy="22206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Linear Modeling Technique.</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Used for Regression Problems.</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Assumes Linear Relationship.</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Predicts Numeric Values.</a:t>
            </a:r>
            <a:endParaRPr sz="1100">
              <a:solidFill>
                <a:schemeClr val="accent3"/>
              </a:solidFill>
              <a:latin typeface="Average"/>
              <a:ea typeface="Average"/>
              <a:cs typeface="Average"/>
              <a:sym typeface="Average"/>
            </a:endParaRPr>
          </a:p>
        </p:txBody>
      </p:sp>
      <p:pic>
        <p:nvPicPr>
          <p:cNvPr id="146" name="Google Shape;146;p25"/>
          <p:cNvPicPr preferRelativeResize="0"/>
          <p:nvPr/>
        </p:nvPicPr>
        <p:blipFill>
          <a:blip r:embed="rId3">
            <a:alphaModFix/>
          </a:blip>
          <a:stretch>
            <a:fillRect/>
          </a:stretch>
        </p:blipFill>
        <p:spPr>
          <a:xfrm>
            <a:off x="5269900" y="1604650"/>
            <a:ext cx="2879775" cy="287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225200" y="-290250"/>
            <a:ext cx="6042900" cy="2862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400"/>
              <a:t>Random Forest Regressor</a:t>
            </a:r>
            <a:endParaRPr sz="4400"/>
          </a:p>
        </p:txBody>
      </p:sp>
      <p:sp>
        <p:nvSpPr>
          <p:cNvPr id="152" name="Google Shape;152;p26"/>
          <p:cNvSpPr txBox="1"/>
          <p:nvPr/>
        </p:nvSpPr>
        <p:spPr>
          <a:xfrm>
            <a:off x="647875" y="1776700"/>
            <a:ext cx="3729300" cy="22206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Ensemble Learning Method .</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Combines Multiple Decision Trees.</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Reduces Overfitting.</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Effective for Complex Data.</a:t>
            </a:r>
            <a:endParaRPr sz="1100">
              <a:solidFill>
                <a:schemeClr val="accent3"/>
              </a:solidFill>
              <a:latin typeface="Average"/>
              <a:ea typeface="Average"/>
              <a:cs typeface="Average"/>
              <a:sym typeface="Average"/>
            </a:endParaRPr>
          </a:p>
        </p:txBody>
      </p:sp>
      <p:pic>
        <p:nvPicPr>
          <p:cNvPr id="153" name="Google Shape;153;p26"/>
          <p:cNvPicPr preferRelativeResize="0"/>
          <p:nvPr/>
        </p:nvPicPr>
        <p:blipFill>
          <a:blip r:embed="rId3">
            <a:alphaModFix/>
          </a:blip>
          <a:stretch>
            <a:fillRect/>
          </a:stretch>
        </p:blipFill>
        <p:spPr>
          <a:xfrm>
            <a:off x="5391875" y="1424675"/>
            <a:ext cx="3061225" cy="306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296825" y="0"/>
            <a:ext cx="6609000" cy="2425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100"/>
              <a:t>Gradient Boosting Regressor</a:t>
            </a:r>
            <a:endParaRPr sz="4100"/>
          </a:p>
        </p:txBody>
      </p:sp>
      <p:sp>
        <p:nvSpPr>
          <p:cNvPr id="159" name="Google Shape;159;p27"/>
          <p:cNvSpPr txBox="1"/>
          <p:nvPr/>
        </p:nvSpPr>
        <p:spPr>
          <a:xfrm>
            <a:off x="647875" y="1776700"/>
            <a:ext cx="3729300" cy="22206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Ensemble Learning Method.</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Builds Trees Sequentially .</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Corrects Errors of Previous Trees.</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High Predictive Accuracy.</a:t>
            </a:r>
            <a:endParaRPr sz="1100">
              <a:solidFill>
                <a:schemeClr val="accent3"/>
              </a:solidFill>
              <a:latin typeface="Average"/>
              <a:ea typeface="Average"/>
              <a:cs typeface="Average"/>
              <a:sym typeface="Average"/>
            </a:endParaRPr>
          </a:p>
        </p:txBody>
      </p:sp>
      <p:pic>
        <p:nvPicPr>
          <p:cNvPr id="160" name="Google Shape;160;p27"/>
          <p:cNvPicPr preferRelativeResize="0"/>
          <p:nvPr/>
        </p:nvPicPr>
        <p:blipFill>
          <a:blip r:embed="rId3">
            <a:alphaModFix/>
          </a:blip>
          <a:stretch>
            <a:fillRect/>
          </a:stretch>
        </p:blipFill>
        <p:spPr>
          <a:xfrm>
            <a:off x="4033150" y="1776700"/>
            <a:ext cx="5336900" cy="253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4036200" y="1171075"/>
            <a:ext cx="6227100" cy="2625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Project Outcome</a:t>
            </a:r>
            <a:endParaRPr/>
          </a:p>
        </p:txBody>
      </p:sp>
      <p:pic>
        <p:nvPicPr>
          <p:cNvPr id="166" name="Google Shape;166;p28"/>
          <p:cNvPicPr preferRelativeResize="0"/>
          <p:nvPr/>
        </p:nvPicPr>
        <p:blipFill>
          <a:blip r:embed="rId3">
            <a:alphaModFix/>
          </a:blip>
          <a:stretch>
            <a:fillRect/>
          </a:stretch>
        </p:blipFill>
        <p:spPr>
          <a:xfrm>
            <a:off x="313025" y="508625"/>
            <a:ext cx="3147025" cy="424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72525" y="300900"/>
            <a:ext cx="5279700" cy="266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Disease Characteristics</a:t>
            </a:r>
            <a:endParaRPr/>
          </a:p>
          <a:p>
            <a:pPr marL="0" lvl="0" indent="0" algn="ctr" rtl="0">
              <a:spcBef>
                <a:spcPts val="0"/>
              </a:spcBef>
              <a:spcAft>
                <a:spcPts val="0"/>
              </a:spcAft>
              <a:buNone/>
            </a:pPr>
            <a:endParaRPr/>
          </a:p>
        </p:txBody>
      </p:sp>
      <p:sp>
        <p:nvSpPr>
          <p:cNvPr id="172" name="Google Shape;172;p29"/>
          <p:cNvSpPr txBox="1"/>
          <p:nvPr/>
        </p:nvSpPr>
        <p:spPr>
          <a:xfrm>
            <a:off x="4572000" y="709675"/>
            <a:ext cx="4100700" cy="38034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We got a lot of interesting results regarding the data we have.</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The disease spreads mostly during the winter and cold months.</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The disease does not affect a lot of trees.</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The disease can be stopped by almost 50% using the methods in our data.</a:t>
            </a:r>
            <a:endParaRPr sz="2000">
              <a:solidFill>
                <a:schemeClr val="lt1"/>
              </a:solidFill>
              <a:latin typeface="Oswald"/>
              <a:ea typeface="Oswald"/>
              <a:cs typeface="Oswald"/>
              <a:sym typeface="Oswald"/>
            </a:endParaRPr>
          </a:p>
        </p:txBody>
      </p:sp>
      <p:pic>
        <p:nvPicPr>
          <p:cNvPr id="173" name="Google Shape;173;p29"/>
          <p:cNvPicPr preferRelativeResize="0"/>
          <p:nvPr/>
        </p:nvPicPr>
        <p:blipFill rotWithShape="1">
          <a:blip r:embed="rId3">
            <a:alphaModFix/>
          </a:blip>
          <a:srcRect l="16609" t="15320" r="16954" b="13087"/>
          <a:stretch/>
        </p:blipFill>
        <p:spPr>
          <a:xfrm>
            <a:off x="802000" y="2342500"/>
            <a:ext cx="2381824" cy="2278026"/>
          </a:xfrm>
          <a:prstGeom prst="rect">
            <a:avLst/>
          </a:prstGeom>
          <a:noFill/>
          <a:ln>
            <a:noFill/>
          </a:ln>
          <a:effectLst>
            <a:outerShdw blurRad="242888" dist="142875" dir="21540000" algn="bl" rotWithShape="0">
              <a:srgbClr val="000000">
                <a:alpha val="2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150" y="311450"/>
            <a:ext cx="4295100" cy="1945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Technical Results</a:t>
            </a:r>
            <a:endParaRPr/>
          </a:p>
        </p:txBody>
      </p:sp>
      <p:sp>
        <p:nvSpPr>
          <p:cNvPr id="179" name="Google Shape;179;p30"/>
          <p:cNvSpPr txBox="1"/>
          <p:nvPr/>
        </p:nvSpPr>
        <p:spPr>
          <a:xfrm>
            <a:off x="4398825" y="631225"/>
            <a:ext cx="4407900" cy="41463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The Random Forest Regressor yielded the best results in all three tests.</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Comparing it to the other Models using performance metrics like: MSE, and R2 score.</a:t>
            </a:r>
            <a:endParaRPr sz="2000">
              <a:solidFill>
                <a:schemeClr val="lt1"/>
              </a:solidFill>
              <a:latin typeface="Oswald"/>
              <a:ea typeface="Oswald"/>
              <a:cs typeface="Oswald"/>
              <a:sym typeface="Oswald"/>
            </a:endParaRPr>
          </a:p>
          <a:p>
            <a:pPr marL="457200" lvl="0" indent="-355600" algn="l" rtl="0">
              <a:lnSpc>
                <a:spcPct val="150000"/>
              </a:lnSpc>
              <a:spcBef>
                <a:spcPts val="0"/>
              </a:spcBef>
              <a:spcAft>
                <a:spcPts val="0"/>
              </a:spcAft>
              <a:buClr>
                <a:schemeClr val="lt1"/>
              </a:buClr>
              <a:buSzPts val="2000"/>
              <a:buFont typeface="Oswald"/>
              <a:buChar char="●"/>
            </a:pPr>
            <a:r>
              <a:rPr lang="en" sz="2000">
                <a:solidFill>
                  <a:schemeClr val="lt1"/>
                </a:solidFill>
                <a:latin typeface="Oswald"/>
                <a:ea typeface="Oswald"/>
                <a:cs typeface="Oswald"/>
                <a:sym typeface="Oswald"/>
              </a:rPr>
              <a:t>The Random Forest Regressor yielded the most accurate predictions and analyzations due to its nature of reducing overfitting</a:t>
            </a:r>
            <a:endParaRPr sz="2000">
              <a:solidFill>
                <a:schemeClr val="lt1"/>
              </a:solidFill>
              <a:latin typeface="Oswald"/>
              <a:ea typeface="Oswald"/>
              <a:cs typeface="Oswald"/>
              <a:sym typeface="Oswald"/>
            </a:endParaRPr>
          </a:p>
        </p:txBody>
      </p:sp>
      <p:pic>
        <p:nvPicPr>
          <p:cNvPr id="180" name="Google Shape;180;p30"/>
          <p:cNvPicPr preferRelativeResize="0"/>
          <p:nvPr/>
        </p:nvPicPr>
        <p:blipFill>
          <a:blip r:embed="rId3">
            <a:alphaModFix/>
          </a:blip>
          <a:stretch>
            <a:fillRect/>
          </a:stretch>
        </p:blipFill>
        <p:spPr>
          <a:xfrm>
            <a:off x="609288" y="2140313"/>
            <a:ext cx="1990725" cy="229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398650" y="526350"/>
            <a:ext cx="62271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a:t>Any Further Information Needed ?</a:t>
            </a:r>
            <a:endParaRPr sz="4400"/>
          </a:p>
        </p:txBody>
      </p:sp>
      <p:pic>
        <p:nvPicPr>
          <p:cNvPr id="186" name="Google Shape;186;p31"/>
          <p:cNvPicPr preferRelativeResize="0"/>
          <p:nvPr/>
        </p:nvPicPr>
        <p:blipFill rotWithShape="1">
          <a:blip r:embed="rId3">
            <a:alphaModFix/>
          </a:blip>
          <a:srcRect r="40437"/>
          <a:stretch/>
        </p:blipFill>
        <p:spPr>
          <a:xfrm>
            <a:off x="-111050" y="481475"/>
            <a:ext cx="4294624" cy="427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5075000" y="-64450"/>
            <a:ext cx="3285000" cy="1826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Project Goals </a:t>
            </a:r>
            <a:endParaRPr/>
          </a:p>
        </p:txBody>
      </p:sp>
      <p:pic>
        <p:nvPicPr>
          <p:cNvPr id="68" name="Google Shape;68;p14"/>
          <p:cNvPicPr preferRelativeResize="0"/>
          <p:nvPr/>
        </p:nvPicPr>
        <p:blipFill>
          <a:blip r:embed="rId3">
            <a:alphaModFix/>
          </a:blip>
          <a:stretch>
            <a:fillRect/>
          </a:stretch>
        </p:blipFill>
        <p:spPr>
          <a:xfrm>
            <a:off x="565138" y="744325"/>
            <a:ext cx="3654850" cy="3654850"/>
          </a:xfrm>
          <a:prstGeom prst="rect">
            <a:avLst/>
          </a:prstGeom>
          <a:noFill/>
          <a:ln>
            <a:noFill/>
          </a:ln>
          <a:effectLst>
            <a:outerShdw blurRad="14288" dist="9525" algn="bl" rotWithShape="0">
              <a:srgbClr val="000000">
                <a:alpha val="0"/>
              </a:srgbClr>
            </a:outerShdw>
          </a:effectLst>
        </p:spPr>
      </p:pic>
      <p:pic>
        <p:nvPicPr>
          <p:cNvPr id="69" name="Google Shape;69;p14"/>
          <p:cNvPicPr preferRelativeResize="0"/>
          <p:nvPr/>
        </p:nvPicPr>
        <p:blipFill>
          <a:blip r:embed="rId4">
            <a:alphaModFix/>
          </a:blip>
          <a:stretch>
            <a:fillRect/>
          </a:stretch>
        </p:blipFill>
        <p:spPr>
          <a:xfrm>
            <a:off x="298588" y="4399175"/>
            <a:ext cx="4187974" cy="586650"/>
          </a:xfrm>
          <a:prstGeom prst="rect">
            <a:avLst/>
          </a:prstGeom>
          <a:noFill/>
          <a:ln>
            <a:noFill/>
          </a:ln>
          <a:effectLst>
            <a:outerShdw blurRad="57150" algn="bl" rotWithShape="0">
              <a:srgbClr val="000000">
                <a:alpha val="60000"/>
              </a:srgbClr>
            </a:outerShdw>
          </a:effectLst>
        </p:spPr>
      </p:pic>
      <p:sp>
        <p:nvSpPr>
          <p:cNvPr id="70" name="Google Shape;70;p14"/>
          <p:cNvSpPr txBox="1">
            <a:spLocks noGrp="1"/>
          </p:cNvSpPr>
          <p:nvPr>
            <p:ph type="body" idx="4294967295"/>
          </p:nvPr>
        </p:nvSpPr>
        <p:spPr>
          <a:xfrm>
            <a:off x="4910850" y="1376125"/>
            <a:ext cx="3837000" cy="36951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lt1"/>
              </a:buClr>
              <a:buSzPts val="1800"/>
              <a:buChar char="●"/>
            </a:pPr>
            <a:r>
              <a:rPr lang="en">
                <a:solidFill>
                  <a:schemeClr val="lt1"/>
                </a:solidFill>
              </a:rPr>
              <a:t>Develop an Effective Machine Learning Model.</a:t>
            </a:r>
            <a:endParaRPr>
              <a:solidFill>
                <a:schemeClr val="lt1"/>
              </a:solidFill>
            </a:endParaRPr>
          </a:p>
          <a:p>
            <a:pPr marL="457200" lvl="0" indent="-342900" algn="l" rtl="0">
              <a:lnSpc>
                <a:spcPct val="150000"/>
              </a:lnSpc>
              <a:spcBef>
                <a:spcPts val="0"/>
              </a:spcBef>
              <a:spcAft>
                <a:spcPts val="0"/>
              </a:spcAft>
              <a:buClr>
                <a:schemeClr val="lt1"/>
              </a:buClr>
              <a:buSzPts val="1800"/>
              <a:buChar char="●"/>
            </a:pPr>
            <a:r>
              <a:rPr lang="en">
                <a:solidFill>
                  <a:schemeClr val="lt1"/>
                </a:solidFill>
              </a:rPr>
              <a:t>Improve Disease Detection in Olive Trees in Palestine West-Bank.</a:t>
            </a:r>
            <a:endParaRPr>
              <a:solidFill>
                <a:schemeClr val="lt1"/>
              </a:solidFill>
            </a:endParaRPr>
          </a:p>
          <a:p>
            <a:pPr marL="457200" lvl="0" indent="-342900" algn="l" rtl="0">
              <a:lnSpc>
                <a:spcPct val="150000"/>
              </a:lnSpc>
              <a:spcBef>
                <a:spcPts val="0"/>
              </a:spcBef>
              <a:spcAft>
                <a:spcPts val="0"/>
              </a:spcAft>
              <a:buClr>
                <a:schemeClr val="lt1"/>
              </a:buClr>
              <a:buSzPts val="1800"/>
              <a:buChar char="●"/>
            </a:pPr>
            <a:r>
              <a:rPr lang="en">
                <a:solidFill>
                  <a:schemeClr val="lt1"/>
                </a:solidFill>
              </a:rPr>
              <a:t>Contribute to Agricultural Research and Sustainability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427350" y="-275975"/>
            <a:ext cx="2289300" cy="2131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Done By</a:t>
            </a:r>
            <a:endParaRPr/>
          </a:p>
        </p:txBody>
      </p:sp>
      <p:pic>
        <p:nvPicPr>
          <p:cNvPr id="192" name="Google Shape;192;p32"/>
          <p:cNvPicPr preferRelativeResize="0"/>
          <p:nvPr/>
        </p:nvPicPr>
        <p:blipFill>
          <a:blip r:embed="rId3">
            <a:alphaModFix/>
          </a:blip>
          <a:stretch>
            <a:fillRect/>
          </a:stretch>
        </p:blipFill>
        <p:spPr>
          <a:xfrm>
            <a:off x="2731300" y="1470500"/>
            <a:ext cx="3444900" cy="3444900"/>
          </a:xfrm>
          <a:prstGeom prst="rect">
            <a:avLst/>
          </a:prstGeom>
          <a:noFill/>
          <a:ln>
            <a:noFill/>
          </a:ln>
        </p:spPr>
      </p:pic>
      <p:sp>
        <p:nvSpPr>
          <p:cNvPr id="193" name="Google Shape;193;p32"/>
          <p:cNvSpPr txBox="1"/>
          <p:nvPr/>
        </p:nvSpPr>
        <p:spPr>
          <a:xfrm>
            <a:off x="458450" y="1826750"/>
            <a:ext cx="2844000" cy="8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Average"/>
                <a:ea typeface="Average"/>
                <a:cs typeface="Average"/>
                <a:sym typeface="Average"/>
              </a:rPr>
              <a:t>Yaman Salman 11926532</a:t>
            </a:r>
            <a:endParaRPr sz="1800">
              <a:solidFill>
                <a:schemeClr val="lt1"/>
              </a:solidFill>
              <a:latin typeface="Average"/>
              <a:ea typeface="Average"/>
              <a:cs typeface="Average"/>
              <a:sym typeface="Average"/>
            </a:endParaRPr>
          </a:p>
        </p:txBody>
      </p:sp>
      <p:sp>
        <p:nvSpPr>
          <p:cNvPr id="194" name="Google Shape;194;p32"/>
          <p:cNvSpPr txBox="1"/>
          <p:nvPr/>
        </p:nvSpPr>
        <p:spPr>
          <a:xfrm>
            <a:off x="5482150" y="1757100"/>
            <a:ext cx="3444900" cy="8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Average"/>
                <a:ea typeface="Average"/>
                <a:cs typeface="Average"/>
                <a:sym typeface="Average"/>
              </a:rPr>
              <a:t>Mahmoud Suwwan 12011679</a:t>
            </a:r>
            <a:endParaRPr sz="1800">
              <a:solidFill>
                <a:schemeClr val="lt1"/>
              </a:solidFill>
              <a:latin typeface="Average"/>
              <a:ea typeface="Average"/>
              <a:cs typeface="Average"/>
              <a:sym typeface="Average"/>
            </a:endParaRPr>
          </a:p>
        </p:txBody>
      </p:sp>
      <p:sp>
        <p:nvSpPr>
          <p:cNvPr id="195" name="Google Shape;195;p32"/>
          <p:cNvSpPr txBox="1"/>
          <p:nvPr/>
        </p:nvSpPr>
        <p:spPr>
          <a:xfrm>
            <a:off x="458450" y="2974875"/>
            <a:ext cx="2844000" cy="8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Average"/>
                <a:ea typeface="Average"/>
                <a:cs typeface="Average"/>
                <a:sym typeface="Average"/>
              </a:rPr>
              <a:t>Ameed Malhis 12011326</a:t>
            </a:r>
            <a:endParaRPr sz="1800">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2775" y="71600"/>
            <a:ext cx="5018700" cy="172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Disease Introduction </a:t>
            </a:r>
            <a:endParaRPr/>
          </a:p>
        </p:txBody>
      </p:sp>
      <p:sp>
        <p:nvSpPr>
          <p:cNvPr id="76" name="Google Shape;76;p15"/>
          <p:cNvSpPr txBox="1"/>
          <p:nvPr/>
        </p:nvSpPr>
        <p:spPr>
          <a:xfrm>
            <a:off x="343850" y="1511500"/>
            <a:ext cx="4699500" cy="236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chemeClr val="lt1"/>
                </a:solidFill>
                <a:latin typeface="Average"/>
                <a:ea typeface="Average"/>
                <a:cs typeface="Average"/>
                <a:sym typeface="Average"/>
              </a:rPr>
              <a:t>Olive tree peacock disease, is a fungal disease that commonly affects olive trees . This disease primarily targets the leaves of olive trees, causing characteristic circular lesions or spots on the leaf surface. These lesions often resemble the colorful patterns found on the tail feathers of a peacock.</a:t>
            </a:r>
            <a:endParaRPr sz="1800">
              <a:solidFill>
                <a:schemeClr val="lt1"/>
              </a:solidFill>
              <a:latin typeface="Average"/>
              <a:ea typeface="Average"/>
              <a:cs typeface="Average"/>
              <a:sym typeface="Average"/>
            </a:endParaRPr>
          </a:p>
        </p:txBody>
      </p:sp>
      <p:pic>
        <p:nvPicPr>
          <p:cNvPr id="77" name="Google Shape;77;p15"/>
          <p:cNvPicPr preferRelativeResize="0"/>
          <p:nvPr/>
        </p:nvPicPr>
        <p:blipFill>
          <a:blip r:embed="rId3">
            <a:alphaModFix/>
          </a:blip>
          <a:stretch>
            <a:fillRect/>
          </a:stretch>
        </p:blipFill>
        <p:spPr>
          <a:xfrm>
            <a:off x="5773875" y="1568825"/>
            <a:ext cx="2693550" cy="269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789775" y="-100300"/>
            <a:ext cx="3091500" cy="1418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Visualization </a:t>
            </a:r>
            <a:endParaRPr/>
          </a:p>
        </p:txBody>
      </p:sp>
      <p:pic>
        <p:nvPicPr>
          <p:cNvPr id="83" name="Google Shape;83;p16"/>
          <p:cNvPicPr preferRelativeResize="0"/>
          <p:nvPr/>
        </p:nvPicPr>
        <p:blipFill>
          <a:blip r:embed="rId3">
            <a:alphaModFix/>
          </a:blip>
          <a:stretch>
            <a:fillRect/>
          </a:stretch>
        </p:blipFill>
        <p:spPr>
          <a:xfrm>
            <a:off x="5271475" y="1887563"/>
            <a:ext cx="2300655" cy="1726500"/>
          </a:xfrm>
          <a:prstGeom prst="rect">
            <a:avLst/>
          </a:prstGeom>
          <a:noFill/>
          <a:ln>
            <a:noFill/>
          </a:ln>
        </p:spPr>
      </p:pic>
      <p:pic>
        <p:nvPicPr>
          <p:cNvPr id="84" name="Google Shape;84;p16"/>
          <p:cNvPicPr preferRelativeResize="0"/>
          <p:nvPr/>
        </p:nvPicPr>
        <p:blipFill>
          <a:blip r:embed="rId4">
            <a:alphaModFix/>
          </a:blip>
          <a:stretch>
            <a:fillRect/>
          </a:stretch>
        </p:blipFill>
        <p:spPr>
          <a:xfrm>
            <a:off x="1305800" y="1289425"/>
            <a:ext cx="1883775" cy="2922774"/>
          </a:xfrm>
          <a:prstGeom prst="rect">
            <a:avLst/>
          </a:prstGeom>
          <a:noFill/>
          <a:ln>
            <a:noFill/>
          </a:ln>
        </p:spPr>
      </p:pic>
      <p:sp>
        <p:nvSpPr>
          <p:cNvPr id="85" name="Google Shape;85;p16"/>
          <p:cNvSpPr txBox="1"/>
          <p:nvPr/>
        </p:nvSpPr>
        <p:spPr>
          <a:xfrm>
            <a:off x="1497225" y="4154900"/>
            <a:ext cx="1740900" cy="4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Average"/>
                <a:ea typeface="Average"/>
                <a:cs typeface="Average"/>
                <a:sym typeface="Average"/>
              </a:rPr>
              <a:t>Normal Leaf</a:t>
            </a:r>
            <a:endParaRPr sz="1800">
              <a:solidFill>
                <a:schemeClr val="lt1"/>
              </a:solidFill>
              <a:latin typeface="Average"/>
              <a:ea typeface="Average"/>
              <a:cs typeface="Average"/>
              <a:sym typeface="Average"/>
            </a:endParaRPr>
          </a:p>
        </p:txBody>
      </p:sp>
      <p:sp>
        <p:nvSpPr>
          <p:cNvPr id="86" name="Google Shape;86;p16"/>
          <p:cNvSpPr txBox="1"/>
          <p:nvPr/>
        </p:nvSpPr>
        <p:spPr>
          <a:xfrm>
            <a:off x="4871275" y="4154900"/>
            <a:ext cx="2930100" cy="4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Average"/>
                <a:ea typeface="Average"/>
                <a:cs typeface="Average"/>
                <a:sym typeface="Average"/>
              </a:rPr>
              <a:t>Leaf With peacock Disease</a:t>
            </a:r>
            <a:endParaRPr sz="1800">
              <a:solidFill>
                <a:schemeClr val="lt1"/>
              </a:solidFill>
              <a:latin typeface="Average"/>
              <a:ea typeface="Average"/>
              <a:cs typeface="Average"/>
              <a:sym typeface="Average"/>
            </a:endParaRPr>
          </a:p>
        </p:txBody>
      </p:sp>
      <p:cxnSp>
        <p:nvCxnSpPr>
          <p:cNvPr id="87" name="Google Shape;87;p16"/>
          <p:cNvCxnSpPr>
            <a:stCxn id="84" idx="3"/>
            <a:endCxn id="83" idx="1"/>
          </p:cNvCxnSpPr>
          <p:nvPr/>
        </p:nvCxnSpPr>
        <p:spPr>
          <a:xfrm>
            <a:off x="3189575" y="2750812"/>
            <a:ext cx="2082000" cy="0"/>
          </a:xfrm>
          <a:prstGeom prst="straightConnector1">
            <a:avLst/>
          </a:prstGeom>
          <a:noFill/>
          <a:ln w="9525" cap="flat" cmpd="sng">
            <a:solidFill>
              <a:schemeClr val="lt1"/>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522500" y="1088575"/>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Scope</a:t>
            </a:r>
            <a:endParaRPr/>
          </a:p>
        </p:txBody>
      </p:sp>
      <p:sp>
        <p:nvSpPr>
          <p:cNvPr id="93" name="Google Shape;93;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a:t>Create a simple Machine Learning Model.</a:t>
            </a:r>
            <a:endParaRPr/>
          </a:p>
          <a:p>
            <a:pPr marL="457200" lvl="0" indent="-342900" algn="l" rtl="0">
              <a:spcBef>
                <a:spcPts val="0"/>
              </a:spcBef>
              <a:spcAft>
                <a:spcPts val="0"/>
              </a:spcAft>
              <a:buSzPts val="1800"/>
              <a:buChar char="●"/>
            </a:pPr>
            <a:r>
              <a:rPr lang="en"/>
              <a:t>Recognize Peacock Disease in Olive Trees</a:t>
            </a:r>
            <a:endParaRPr/>
          </a:p>
          <a:p>
            <a:pPr marL="457200" lvl="0" indent="-342900" algn="l" rtl="0">
              <a:spcBef>
                <a:spcPts val="0"/>
              </a:spcBef>
              <a:spcAft>
                <a:spcPts val="0"/>
              </a:spcAft>
              <a:buSzPts val="1800"/>
              <a:buChar char="●"/>
            </a:pPr>
            <a:r>
              <a:rPr lang="en"/>
              <a:t>Detect Small Circular Lesions on Leaves</a:t>
            </a:r>
            <a:endParaRPr/>
          </a:p>
        </p:txBody>
      </p:sp>
      <p:pic>
        <p:nvPicPr>
          <p:cNvPr id="94" name="Google Shape;94;p17"/>
          <p:cNvPicPr preferRelativeResize="0"/>
          <p:nvPr/>
        </p:nvPicPr>
        <p:blipFill rotWithShape="1">
          <a:blip r:embed="rId3">
            <a:alphaModFix/>
          </a:blip>
          <a:srcRect b="22648"/>
          <a:stretch/>
        </p:blipFill>
        <p:spPr>
          <a:xfrm>
            <a:off x="2430450" y="1533025"/>
            <a:ext cx="1944925" cy="150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79850" y="17160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Source</a:t>
            </a:r>
            <a:endParaRPr/>
          </a:p>
        </p:txBody>
      </p:sp>
      <p:sp>
        <p:nvSpPr>
          <p:cNvPr id="100" name="Google Shape;100;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lnSpc>
                <a:spcPct val="150000"/>
              </a:lnSpc>
              <a:spcBef>
                <a:spcPts val="0"/>
              </a:spcBef>
              <a:spcAft>
                <a:spcPts val="0"/>
              </a:spcAft>
              <a:buSzPts val="1800"/>
              <a:buChar char="●"/>
            </a:pPr>
            <a:r>
              <a:rPr lang="en"/>
              <a:t>The data has been collected from various cities in palestine west-bank including Nablus, Tulkarem, Qalqilya and more.</a:t>
            </a:r>
            <a:endParaRPr/>
          </a:p>
          <a:p>
            <a:pPr marL="457200" lvl="0" indent="-342900" algn="l" rtl="0">
              <a:lnSpc>
                <a:spcPct val="150000"/>
              </a:lnSpc>
              <a:spcBef>
                <a:spcPts val="0"/>
              </a:spcBef>
              <a:spcAft>
                <a:spcPts val="0"/>
              </a:spcAft>
              <a:buSzPts val="1800"/>
              <a:buChar char="●"/>
            </a:pPr>
            <a:r>
              <a:rPr lang="en"/>
              <a:t>Sourced from Prof.Mazen Salmans Research, Professor and Researcher at Al-Khadourie University .</a:t>
            </a:r>
            <a:endParaRPr/>
          </a:p>
        </p:txBody>
      </p:sp>
      <p:pic>
        <p:nvPicPr>
          <p:cNvPr id="101" name="Google Shape;101;p18"/>
          <p:cNvPicPr preferRelativeResize="0"/>
          <p:nvPr/>
        </p:nvPicPr>
        <p:blipFill rotWithShape="1">
          <a:blip r:embed="rId3">
            <a:alphaModFix/>
          </a:blip>
          <a:srcRect b="14668"/>
          <a:stretch/>
        </p:blipFill>
        <p:spPr>
          <a:xfrm>
            <a:off x="583088" y="2329325"/>
            <a:ext cx="2980225" cy="254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294150" y="135775"/>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Data Volume </a:t>
            </a:r>
            <a:endParaRPr>
              <a:solidFill>
                <a:schemeClr val="lt1"/>
              </a:solidFill>
            </a:endParaRPr>
          </a:p>
        </p:txBody>
      </p:sp>
      <p:sp>
        <p:nvSpPr>
          <p:cNvPr id="107" name="Google Shape;107;p19"/>
          <p:cNvSpPr txBox="1">
            <a:spLocks noGrp="1"/>
          </p:cNvSpPr>
          <p:nvPr>
            <p:ph type="body" idx="2"/>
          </p:nvPr>
        </p:nvSpPr>
        <p:spPr>
          <a:xfrm>
            <a:off x="4996800" y="809475"/>
            <a:ext cx="3837000" cy="28647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a:t>Over 44.000 Data Entries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Comprehensive and Diverse Dataset</a:t>
            </a:r>
            <a:endParaRPr/>
          </a:p>
        </p:txBody>
      </p:sp>
      <p:pic>
        <p:nvPicPr>
          <p:cNvPr id="108" name="Google Shape;108;p19"/>
          <p:cNvPicPr preferRelativeResize="0"/>
          <p:nvPr/>
        </p:nvPicPr>
        <p:blipFill>
          <a:blip r:embed="rId3">
            <a:alphaModFix/>
          </a:blip>
          <a:stretch>
            <a:fillRect/>
          </a:stretch>
        </p:blipFill>
        <p:spPr>
          <a:xfrm>
            <a:off x="1133825" y="2077450"/>
            <a:ext cx="2047000" cy="204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83800" y="454675"/>
            <a:ext cx="3277800" cy="122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 Example</a:t>
            </a:r>
            <a:endParaRPr/>
          </a:p>
          <a:p>
            <a:pPr marL="0" lvl="0" indent="0" algn="l" rtl="0">
              <a:spcBef>
                <a:spcPts val="0"/>
              </a:spcBef>
              <a:spcAft>
                <a:spcPts val="0"/>
              </a:spcAft>
              <a:buNone/>
            </a:pPr>
            <a:endParaRPr/>
          </a:p>
        </p:txBody>
      </p:sp>
      <p:pic>
        <p:nvPicPr>
          <p:cNvPr id="114" name="Google Shape;114;p20"/>
          <p:cNvPicPr preferRelativeResize="0"/>
          <p:nvPr/>
        </p:nvPicPr>
        <p:blipFill rotWithShape="1">
          <a:blip r:embed="rId3">
            <a:alphaModFix/>
          </a:blip>
          <a:srcRect r="5195"/>
          <a:stretch/>
        </p:blipFill>
        <p:spPr>
          <a:xfrm>
            <a:off x="766500" y="1336500"/>
            <a:ext cx="7708074" cy="3390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42500" y="24325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Data Utilization </a:t>
            </a:r>
            <a:endParaRPr>
              <a:solidFill>
                <a:schemeClr val="lt1"/>
              </a:solidFill>
            </a:endParaRPr>
          </a:p>
        </p:txBody>
      </p:sp>
      <p:sp>
        <p:nvSpPr>
          <p:cNvPr id="120" name="Google Shape;120;p21"/>
          <p:cNvSpPr txBox="1">
            <a:spLocks noGrp="1"/>
          </p:cNvSpPr>
          <p:nvPr>
            <p:ph type="body" idx="2"/>
          </p:nvPr>
        </p:nvSpPr>
        <p:spPr>
          <a:xfrm>
            <a:off x="4939500" y="938450"/>
            <a:ext cx="3837000" cy="3480600"/>
          </a:xfrm>
          <a:prstGeom prst="rect">
            <a:avLst/>
          </a:prstGeom>
        </p:spPr>
        <p:txBody>
          <a:bodyPr spcFirstLastPara="1" wrap="square" lIns="91425" tIns="91425" rIns="91425" bIns="91425" anchor="ctr" anchorCtr="0">
            <a:normAutofit fontScale="92500" lnSpcReduction="10000"/>
          </a:bodyPr>
          <a:lstStyle/>
          <a:p>
            <a:pPr marL="457200" lvl="0" indent="-342900" algn="l" rtl="0">
              <a:lnSpc>
                <a:spcPct val="200000"/>
              </a:lnSpc>
              <a:spcBef>
                <a:spcPts val="0"/>
              </a:spcBef>
              <a:spcAft>
                <a:spcPts val="0"/>
              </a:spcAft>
              <a:buSzPts val="1800"/>
              <a:buChar char="●"/>
            </a:pPr>
            <a:r>
              <a:rPr lang="en" dirty="0"/>
              <a:t>Split the data into </a:t>
            </a:r>
            <a:r>
              <a:rPr lang="en" dirty="0" smtClean="0"/>
              <a:t>three </a:t>
            </a:r>
            <a:r>
              <a:rPr lang="en" dirty="0"/>
              <a:t>Sets:</a:t>
            </a:r>
            <a:endParaRPr dirty="0"/>
          </a:p>
          <a:p>
            <a:pPr marL="457200" lvl="0" indent="0" algn="l" rtl="0">
              <a:lnSpc>
                <a:spcPct val="200000"/>
              </a:lnSpc>
              <a:spcBef>
                <a:spcPts val="1200"/>
              </a:spcBef>
              <a:spcAft>
                <a:spcPts val="0"/>
              </a:spcAft>
              <a:buNone/>
            </a:pPr>
            <a:r>
              <a:rPr lang="en" dirty="0"/>
              <a:t>Training Set, Validation </a:t>
            </a:r>
            <a:r>
              <a:rPr lang="en" dirty="0" smtClean="0"/>
              <a:t>Set, Testing Set</a:t>
            </a:r>
            <a:endParaRPr dirty="0"/>
          </a:p>
          <a:p>
            <a:pPr marL="457200" lvl="0" indent="-342900" algn="l" rtl="0">
              <a:lnSpc>
                <a:spcPct val="200000"/>
              </a:lnSpc>
              <a:spcBef>
                <a:spcPts val="1200"/>
              </a:spcBef>
              <a:spcAft>
                <a:spcPts val="0"/>
              </a:spcAft>
              <a:buSzPts val="1800"/>
              <a:buChar char="●"/>
            </a:pPr>
            <a:r>
              <a:rPr lang="en" dirty="0"/>
              <a:t>Train Machine Learning Models.</a:t>
            </a:r>
            <a:endParaRPr dirty="0"/>
          </a:p>
          <a:p>
            <a:pPr marL="457200" lvl="0" indent="-342900" algn="l" rtl="0">
              <a:lnSpc>
                <a:spcPct val="200000"/>
              </a:lnSpc>
              <a:spcBef>
                <a:spcPts val="0"/>
              </a:spcBef>
              <a:spcAft>
                <a:spcPts val="0"/>
              </a:spcAft>
              <a:buSzPts val="1800"/>
              <a:buChar char="●"/>
            </a:pPr>
            <a:r>
              <a:rPr lang="en" dirty="0"/>
              <a:t>Recognize Trees Features. </a:t>
            </a:r>
            <a:endParaRPr dirty="0"/>
          </a:p>
          <a:p>
            <a:pPr marL="457200" lvl="0" indent="-342900" algn="l" rtl="0">
              <a:lnSpc>
                <a:spcPct val="200000"/>
              </a:lnSpc>
              <a:spcBef>
                <a:spcPts val="0"/>
              </a:spcBef>
              <a:spcAft>
                <a:spcPts val="0"/>
              </a:spcAft>
              <a:buSzPts val="1800"/>
              <a:buChar char="●"/>
            </a:pPr>
            <a:r>
              <a:rPr lang="en" dirty="0"/>
              <a:t>Analyzations and predictions .</a:t>
            </a:r>
            <a:endParaRPr dirty="0"/>
          </a:p>
          <a:p>
            <a:pPr marL="0" lvl="0" indent="0" algn="l" rtl="0">
              <a:lnSpc>
                <a:spcPct val="200000"/>
              </a:lnSpc>
              <a:spcBef>
                <a:spcPts val="1200"/>
              </a:spcBef>
              <a:spcAft>
                <a:spcPts val="1200"/>
              </a:spcAft>
              <a:buNone/>
            </a:pPr>
            <a:endParaRPr dirty="0"/>
          </a:p>
        </p:txBody>
      </p:sp>
      <p:pic>
        <p:nvPicPr>
          <p:cNvPr id="121" name="Google Shape;121;p21"/>
          <p:cNvPicPr preferRelativeResize="0"/>
          <p:nvPr/>
        </p:nvPicPr>
        <p:blipFill>
          <a:blip r:embed="rId3">
            <a:alphaModFix/>
          </a:blip>
          <a:stretch>
            <a:fillRect/>
          </a:stretch>
        </p:blipFill>
        <p:spPr>
          <a:xfrm>
            <a:off x="1205475" y="2372300"/>
            <a:ext cx="2047000" cy="20470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On-screen Show (16:9)</PresentationFormat>
  <Paragraphs>68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Average</vt:lpstr>
      <vt:lpstr>Arial</vt:lpstr>
      <vt:lpstr>Oswald</vt:lpstr>
      <vt:lpstr>Slate</vt:lpstr>
      <vt:lpstr>Olive Tree Peacock Disease Prediction </vt:lpstr>
      <vt:lpstr>Project Goals </vt:lpstr>
      <vt:lpstr>Disease Introduction </vt:lpstr>
      <vt:lpstr>Visualization </vt:lpstr>
      <vt:lpstr>Project Scope</vt:lpstr>
      <vt:lpstr>Data Source</vt:lpstr>
      <vt:lpstr>Data Volume </vt:lpstr>
      <vt:lpstr>Data Example </vt:lpstr>
      <vt:lpstr>Data Utilization </vt:lpstr>
      <vt:lpstr>Programing Language and Libraries</vt:lpstr>
      <vt:lpstr>Programming Language:  Python  Libraries Used:  pandas. sklearn. numpy. calendar.</vt:lpstr>
      <vt:lpstr>Machine Learning  Algorithms </vt:lpstr>
      <vt:lpstr>Linear Regression </vt:lpstr>
      <vt:lpstr>Random Forest Regressor</vt:lpstr>
      <vt:lpstr>Gradient Boosting Regressor</vt:lpstr>
      <vt:lpstr>Project Outcome</vt:lpstr>
      <vt:lpstr>Disease Characteristics </vt:lpstr>
      <vt:lpstr>Technical Results</vt:lpstr>
      <vt:lpstr>Any Further Information Needed ?</vt:lpstr>
      <vt:lpstr>Done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Olive Tree Peacock Disease Prediction </dc:title>
  <cp:lastModifiedBy>ACER</cp:lastModifiedBy>
  <cp:revision>1</cp:revision>
  <dcterms:modified xsi:type="dcterms:W3CDTF">2024-01-21T15:55:49Z</dcterms:modified>
</cp:coreProperties>
</file>