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9" r:id="rId4"/>
    <p:sldId id="258" r:id="rId5"/>
    <p:sldId id="261" r:id="rId6"/>
    <p:sldId id="262" r:id="rId7"/>
    <p:sldId id="263" r:id="rId8"/>
    <p:sldId id="264" r:id="rId9"/>
    <p:sldId id="265" r:id="rId10"/>
    <p:sldId id="260"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F53"/>
    <a:srgbClr val="FE7A99"/>
    <a:srgbClr val="FF5BA5"/>
    <a:srgbClr val="BEA7FF"/>
    <a:srgbClr val="D70DFF"/>
    <a:srgbClr val="9400E6"/>
    <a:srgbClr val="9900CC"/>
    <a:srgbClr val="CBB9FF"/>
    <a:srgbClr val="5EEC3C"/>
    <a:srgbClr val="FFAB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36" y="33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8C1A9B-3223-41DB-8EC2-DAA8EAACAD03}" type="datetimeFigureOut">
              <a:rPr lang="en-US" smtClean="0"/>
              <a:t>12/30/2021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595726-EBAE-4483-B54F-5205AD4F381F}" type="slidenum">
              <a:rPr lang="en-US" smtClean="0"/>
              <a:t>‹#›</a:t>
            </a:fld>
            <a:endParaRPr lang="en-US"/>
          </a:p>
        </p:txBody>
      </p:sp>
    </p:spTree>
    <p:extLst>
      <p:ext uri="{BB962C8B-B14F-4D97-AF65-F5344CB8AC3E}">
        <p14:creationId xmlns:p14="http://schemas.microsoft.com/office/powerpoint/2010/main" val="3500860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10</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2724455"/>
            <a:ext cx="8246070" cy="1221639"/>
          </a:xfrm>
          <a:noFill/>
          <a:effectLst/>
        </p:spPr>
        <p:txBody>
          <a:bodyPr>
            <a:normAutofit/>
          </a:bodyPr>
          <a:lstStyle>
            <a:lvl1pPr algn="r">
              <a:defRPr sz="3600">
                <a:solidFill>
                  <a:srgbClr val="FBFF53"/>
                </a:solidFill>
                <a:effectLst>
                  <a:outerShdw blurRad="76200" dist="38100" dir="3000000" algn="ctr" rotWithShape="0">
                    <a:schemeClr val="tx1">
                      <a:alpha val="41000"/>
                    </a:schemeClr>
                  </a:outerShdw>
                </a:effectLst>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3946095"/>
            <a:ext cx="8246070" cy="610820"/>
          </a:xfrm>
          <a:noFill/>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12/30/2021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586585"/>
            <a:ext cx="8246070" cy="739290"/>
          </a:xfrm>
        </p:spPr>
        <p:txBody>
          <a:bodyPr>
            <a:normAutofit/>
          </a:bodyPr>
          <a:lstStyle>
            <a:lvl1pPr algn="r">
              <a:defRPr sz="3600" baseline="0">
                <a:solidFill>
                  <a:srgbClr val="FBFF53"/>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1"/>
            <a:ext cx="8246070" cy="3359506"/>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4950" y="433880"/>
            <a:ext cx="5650085" cy="572644"/>
          </a:xfrm>
        </p:spPr>
        <p:txBody>
          <a:bodyPr>
            <a:normAutofit/>
          </a:bodyPr>
          <a:lstStyle>
            <a:lvl1pPr algn="l">
              <a:defRPr sz="3600">
                <a:solidFill>
                  <a:srgbClr val="FBFF53"/>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3044950" y="1198559"/>
            <a:ext cx="5650085"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12/30/2021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586585"/>
            <a:ext cx="8246071" cy="763525"/>
          </a:xfrm>
        </p:spPr>
        <p:txBody>
          <a:bodyPr>
            <a:normAutofit/>
          </a:bodyPr>
          <a:lstStyle>
            <a:lvl1pPr algn="r">
              <a:defRPr sz="3600" baseline="0">
                <a:solidFill>
                  <a:srgbClr val="FBFF53"/>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087040"/>
            <a:ext cx="4040188"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087040"/>
            <a:ext cx="4041775"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12/30/2021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12/30/2021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Pampered Pets</a:t>
            </a:r>
            <a:br>
              <a:rPr lang="en-US" dirty="0"/>
            </a:br>
            <a:r>
              <a:rPr lang="en-US" dirty="0"/>
              <a:t>eCommerce Web Project</a:t>
            </a:r>
          </a:p>
        </p:txBody>
      </p:sp>
      <p:pic>
        <p:nvPicPr>
          <p:cNvPr id="7" name="Picture 6">
            <a:extLst>
              <a:ext uri="{FF2B5EF4-FFF2-40B4-BE49-F238E27FC236}">
                <a16:creationId xmlns:a16="http://schemas.microsoft.com/office/drawing/2014/main" id="{CF42EC04-690E-492A-88D8-D9F5A75EA8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3395" y="4056823"/>
            <a:ext cx="1059785" cy="1059785"/>
          </a:xfrm>
          <a:prstGeom prst="rect">
            <a:avLst/>
          </a:prstGeom>
        </p:spPr>
      </p:pic>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5F4B37-AF76-4175-9F60-A66BA6FDF3DD}"/>
              </a:ext>
            </a:extLst>
          </p:cNvPr>
          <p:cNvSpPr txBox="1">
            <a:spLocks/>
          </p:cNvSpPr>
          <p:nvPr/>
        </p:nvSpPr>
        <p:spPr>
          <a:xfrm>
            <a:off x="4266590" y="281175"/>
            <a:ext cx="5650085" cy="572644"/>
          </a:xfrm>
          <a:prstGeom prst="rect">
            <a:avLst/>
          </a:prstGeom>
        </p:spPr>
        <p:txBody>
          <a:bodyP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rgbClr val="FFFF00"/>
                </a:solidFill>
                <a:effectLst>
                  <a:outerShdw blurRad="38100" dist="38100" dir="2700000" algn="tl">
                    <a:srgbClr val="000000">
                      <a:alpha val="43137"/>
                    </a:srgbClr>
                  </a:outerShdw>
                </a:effectLst>
              </a:rPr>
              <a:t>Project was done by:</a:t>
            </a:r>
          </a:p>
        </p:txBody>
      </p:sp>
      <p:sp>
        <p:nvSpPr>
          <p:cNvPr id="5" name="Title 3">
            <a:extLst>
              <a:ext uri="{FF2B5EF4-FFF2-40B4-BE49-F238E27FC236}">
                <a16:creationId xmlns:a16="http://schemas.microsoft.com/office/drawing/2014/main" id="{2F2FB8FA-FD9C-45A7-8EB5-1E92B19AFBA3}"/>
              </a:ext>
            </a:extLst>
          </p:cNvPr>
          <p:cNvSpPr txBox="1">
            <a:spLocks/>
          </p:cNvSpPr>
          <p:nvPr/>
        </p:nvSpPr>
        <p:spPr>
          <a:xfrm>
            <a:off x="296260" y="2241604"/>
            <a:ext cx="6566315" cy="2443280"/>
          </a:xfrm>
          <a:prstGeom prst="rect">
            <a:avLst/>
          </a:prstGeom>
        </p:spPr>
        <p:txBody>
          <a:bodyP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chemeClr val="bg1"/>
                </a:solidFill>
                <a:effectLst>
                  <a:outerShdw blurRad="38100" dist="38100" dir="2700000" algn="tl">
                    <a:srgbClr val="000000">
                      <a:alpha val="43137"/>
                    </a:srgbClr>
                  </a:outerShdw>
                </a:effectLst>
              </a:rPr>
              <a:t>Yaman Salman</a:t>
            </a:r>
          </a:p>
          <a:p>
            <a:pPr algn="l"/>
            <a:r>
              <a:rPr lang="en-US" dirty="0">
                <a:solidFill>
                  <a:schemeClr val="bg1"/>
                </a:solidFill>
                <a:effectLst>
                  <a:outerShdw blurRad="38100" dist="38100" dir="2700000" algn="tl">
                    <a:srgbClr val="000000">
                      <a:alpha val="43137"/>
                    </a:srgbClr>
                  </a:outerShdw>
                </a:effectLst>
              </a:rPr>
              <a:t>Hanan Zatar</a:t>
            </a:r>
          </a:p>
          <a:p>
            <a:pPr algn="l"/>
            <a:r>
              <a:rPr lang="en-US" dirty="0">
                <a:solidFill>
                  <a:schemeClr val="bg1"/>
                </a:solidFill>
                <a:effectLst>
                  <a:outerShdw blurRad="38100" dist="38100" dir="2700000" algn="tl">
                    <a:srgbClr val="000000">
                      <a:alpha val="43137"/>
                    </a:srgbClr>
                  </a:outerShdw>
                </a:effectLst>
              </a:rPr>
              <a:t>Masa Fawzi</a:t>
            </a:r>
          </a:p>
          <a:p>
            <a:pPr algn="l"/>
            <a:r>
              <a:rPr lang="en-US" dirty="0">
                <a:solidFill>
                  <a:schemeClr val="bg1"/>
                </a:solidFill>
                <a:effectLst>
                  <a:outerShdw blurRad="38100" dist="38100" dir="2700000" algn="tl">
                    <a:srgbClr val="000000">
                      <a:alpha val="43137"/>
                    </a:srgbClr>
                  </a:outerShdw>
                </a:effectLst>
              </a:rPr>
              <a:t>Rateeba</a:t>
            </a:r>
            <a:r>
              <a:rPr lang="ar-JO" dirty="0">
                <a:solidFill>
                  <a:schemeClr val="bg1"/>
                </a:solidFill>
                <a:effectLst>
                  <a:outerShdw blurRad="38100" dist="38100" dir="2700000" algn="tl">
                    <a:srgbClr val="000000">
                      <a:alpha val="43137"/>
                    </a:srgbClr>
                  </a:outerShdw>
                </a:effectLst>
              </a:rPr>
              <a:t> </a:t>
            </a:r>
            <a:r>
              <a:rPr lang="en-US" dirty="0">
                <a:solidFill>
                  <a:schemeClr val="bg1"/>
                </a:solidFill>
                <a:effectLst>
                  <a:outerShdw blurRad="38100" dist="38100" dir="2700000" algn="tl">
                    <a:srgbClr val="000000">
                      <a:alpha val="43137"/>
                    </a:srgbClr>
                  </a:outerShdw>
                </a:effectLst>
              </a:rPr>
              <a:t> Sawalha</a:t>
            </a:r>
          </a:p>
        </p:txBody>
      </p:sp>
      <p:pic>
        <p:nvPicPr>
          <p:cNvPr id="7" name="Picture 6">
            <a:extLst>
              <a:ext uri="{FF2B5EF4-FFF2-40B4-BE49-F238E27FC236}">
                <a16:creationId xmlns:a16="http://schemas.microsoft.com/office/drawing/2014/main" id="{8FB812D3-3191-4404-8D36-38F1FD3B78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6345" y="2113635"/>
            <a:ext cx="2586835" cy="2586835"/>
          </a:xfrm>
          <a:prstGeom prst="rect">
            <a:avLst/>
          </a:prstGeom>
        </p:spPr>
      </p:pic>
      <p:sp>
        <p:nvSpPr>
          <p:cNvPr id="8" name="Title 3">
            <a:extLst>
              <a:ext uri="{FF2B5EF4-FFF2-40B4-BE49-F238E27FC236}">
                <a16:creationId xmlns:a16="http://schemas.microsoft.com/office/drawing/2014/main" id="{C2BEAB3D-9F32-496A-92BE-14818578B2BD}"/>
              </a:ext>
            </a:extLst>
          </p:cNvPr>
          <p:cNvSpPr txBox="1">
            <a:spLocks/>
          </p:cNvSpPr>
          <p:nvPr/>
        </p:nvSpPr>
        <p:spPr>
          <a:xfrm>
            <a:off x="-39821" y="1417846"/>
            <a:ext cx="4816656" cy="572644"/>
          </a:xfrm>
          <a:prstGeom prst="rect">
            <a:avLst/>
          </a:prstGeom>
        </p:spPr>
        <p:txBody>
          <a:bodyP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rgbClr val="FFFF00"/>
                </a:solidFill>
                <a:effectLst>
                  <a:outerShdw blurRad="38100" dist="38100" dir="2700000" algn="tl">
                    <a:srgbClr val="000000">
                      <a:alpha val="43137"/>
                    </a:srgbClr>
                  </a:outerShdw>
                </a:effectLst>
              </a:rPr>
              <a:t>Pampered Pets Team:</a:t>
            </a:r>
          </a:p>
        </p:txBody>
      </p:sp>
    </p:spTree>
    <p:extLst>
      <p:ext uri="{BB962C8B-B14F-4D97-AF65-F5344CB8AC3E}">
        <p14:creationId xmlns:p14="http://schemas.microsoft.com/office/powerpoint/2010/main" val="2951205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Content Placeholder 2"/>
          <p:cNvSpPr>
            <a:spLocks noGrp="1"/>
          </p:cNvSpPr>
          <p:nvPr>
            <p:ph idx="1"/>
          </p:nvPr>
        </p:nvSpPr>
        <p:spPr/>
        <p:txBody>
          <a:bodyPr/>
          <a:lstStyle/>
          <a:p>
            <a:pPr algn="l"/>
            <a:r>
              <a:rPr lang="en-US" dirty="0">
                <a:effectLst>
                  <a:outerShdw blurRad="38100" dist="38100" dir="2700000" algn="tl">
                    <a:srgbClr val="000000">
                      <a:alpha val="43137"/>
                    </a:srgbClr>
                  </a:outerShdw>
                </a:effectLst>
              </a:rPr>
              <a:t>An eCommerce project is a the selling of services and goods online.</a:t>
            </a:r>
          </a:p>
          <a:p>
            <a:pPr algn="l"/>
            <a:r>
              <a:rPr lang="en-US" dirty="0">
                <a:effectLst>
                  <a:outerShdw blurRad="38100" dist="38100" dir="2700000" algn="tl">
                    <a:srgbClr val="000000">
                      <a:alpha val="43137"/>
                    </a:srgbClr>
                  </a:outerShdw>
                </a:effectLst>
              </a:rPr>
              <a:t>This project’s aim is to develop an exciting eCommerce website which sells goods for animals and pets.</a:t>
            </a:r>
          </a:p>
          <a:p>
            <a:pPr algn="l"/>
            <a:r>
              <a:rPr lang="en-US" dirty="0">
                <a:effectLst>
                  <a:outerShdw blurRad="38100" dist="38100" dir="2700000" algn="tl">
                    <a:srgbClr val="000000">
                      <a:alpha val="43137"/>
                    </a:srgbClr>
                  </a:outerShdw>
                </a:effectLst>
              </a:rPr>
              <a:t>This website was developed using HTML, CSS and JS.</a:t>
            </a:r>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How is it structured?</a:t>
            </a:r>
          </a:p>
        </p:txBody>
      </p:sp>
      <p:sp>
        <p:nvSpPr>
          <p:cNvPr id="5" name="Content Placeholder 4"/>
          <p:cNvSpPr>
            <a:spLocks noGrp="1"/>
          </p:cNvSpPr>
          <p:nvPr>
            <p:ph idx="1"/>
          </p:nvPr>
        </p:nvSpPr>
        <p:spPr/>
        <p:txBody>
          <a:bodyPr>
            <a:normAutofit/>
          </a:bodyPr>
          <a:lstStyle/>
          <a:p>
            <a:r>
              <a:rPr lang="en-US" sz="2000" dirty="0">
                <a:effectLst>
                  <a:outerShdw blurRad="38100" dist="38100" dir="2700000" algn="tl">
                    <a:srgbClr val="000000">
                      <a:alpha val="43137"/>
                    </a:srgbClr>
                  </a:outerShdw>
                </a:effectLst>
              </a:rPr>
              <a:t>The website’s main structure is as follows:</a:t>
            </a:r>
          </a:p>
          <a:p>
            <a:pPr lvl="1"/>
            <a:r>
              <a:rPr lang="en-US" sz="2000" dirty="0">
                <a:effectLst>
                  <a:outerShdw blurRad="38100" dist="38100" dir="2700000" algn="tl">
                    <a:srgbClr val="000000">
                      <a:alpha val="43137"/>
                    </a:srgbClr>
                  </a:outerShdw>
                </a:effectLst>
              </a:rPr>
              <a:t>An interactive and eye-catching homepage.</a:t>
            </a:r>
          </a:p>
          <a:p>
            <a:pPr lvl="1"/>
            <a:r>
              <a:rPr lang="en-US" sz="2000" dirty="0">
                <a:effectLst>
                  <a:outerShdw blurRad="38100" dist="38100" dir="2700000" algn="tl">
                    <a:srgbClr val="000000">
                      <a:alpha val="43137"/>
                    </a:srgbClr>
                  </a:outerShdw>
                </a:effectLst>
              </a:rPr>
              <a:t>A page that serves as a catalog for the user to look through.</a:t>
            </a:r>
          </a:p>
          <a:p>
            <a:pPr lvl="1"/>
            <a:r>
              <a:rPr lang="en-US" sz="2000" dirty="0">
                <a:effectLst>
                  <a:outerShdw blurRad="38100" dist="38100" dir="2700000" algn="tl">
                    <a:srgbClr val="000000">
                      <a:alpha val="43137"/>
                    </a:srgbClr>
                  </a:outerShdw>
                </a:effectLst>
              </a:rPr>
              <a:t>A shopping page which includes the shopping cart.</a:t>
            </a:r>
          </a:p>
          <a:p>
            <a:pPr lvl="1"/>
            <a:r>
              <a:rPr lang="en-US" sz="2000" dirty="0">
                <a:effectLst>
                  <a:outerShdw blurRad="38100" dist="38100" dir="2700000" algn="tl">
                    <a:srgbClr val="000000">
                      <a:alpha val="43137"/>
                    </a:srgbClr>
                  </a:outerShdw>
                </a:effectLst>
              </a:rPr>
              <a:t>A login/sign-up feature is also implemented.</a:t>
            </a:r>
          </a:p>
          <a:p>
            <a:pPr lvl="1"/>
            <a:r>
              <a:rPr lang="en-US" sz="2000" dirty="0">
                <a:effectLst>
                  <a:outerShdw blurRad="38100" dist="38100" dir="2700000" algn="tl">
                    <a:srgbClr val="000000">
                      <a:alpha val="43137"/>
                    </a:srgbClr>
                  </a:outerShdw>
                </a:effectLst>
              </a:rPr>
              <a:t>Finally, a contact page was also introduced to help the customers reach out to us.</a:t>
            </a:r>
          </a:p>
          <a:p>
            <a:pPr lvl="1"/>
            <a:endParaRPr lang="en-US" sz="2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Project Specifics</a:t>
            </a:r>
          </a:p>
        </p:txBody>
      </p:sp>
      <p:sp>
        <p:nvSpPr>
          <p:cNvPr id="6" name="Content Placeholder 5"/>
          <p:cNvSpPr>
            <a:spLocks noGrp="1"/>
          </p:cNvSpPr>
          <p:nvPr>
            <p:ph sz="half" idx="2"/>
          </p:nvPr>
        </p:nvSpPr>
        <p:spPr>
          <a:xfrm>
            <a:off x="384175" y="1502815"/>
            <a:ext cx="8310861" cy="3359510"/>
          </a:xfrm>
        </p:spPr>
        <p:txBody>
          <a:bodyPr/>
          <a:lstStyle/>
          <a:p>
            <a:pPr marL="0" indent="0" algn="l">
              <a:buNone/>
            </a:pPr>
            <a:r>
              <a:rPr lang="en-US" dirty="0">
                <a:effectLst>
                  <a:outerShdw blurRad="38100" dist="38100" dir="2700000" algn="tl">
                    <a:srgbClr val="000000">
                      <a:alpha val="43137"/>
                    </a:srgbClr>
                  </a:outerShdw>
                </a:effectLst>
              </a:rPr>
              <a:t>Three main categories of goods are being sold on this website.</a:t>
            </a:r>
          </a:p>
          <a:p>
            <a:pPr algn="l">
              <a:buFontTx/>
              <a:buChar char="-"/>
            </a:pPr>
            <a:r>
              <a:rPr lang="en-US" dirty="0">
                <a:effectLst>
                  <a:outerShdw blurRad="38100" dist="38100" dir="2700000" algn="tl">
                    <a:srgbClr val="000000">
                      <a:alpha val="43137"/>
                    </a:srgbClr>
                  </a:outerShdw>
                </a:effectLst>
              </a:rPr>
              <a:t>Animal Toys</a:t>
            </a:r>
          </a:p>
          <a:p>
            <a:pPr algn="l">
              <a:buFontTx/>
              <a:buChar char="-"/>
            </a:pPr>
            <a:r>
              <a:rPr lang="en-US" dirty="0">
                <a:effectLst>
                  <a:outerShdw blurRad="38100" dist="38100" dir="2700000" algn="tl">
                    <a:srgbClr val="000000">
                      <a:alpha val="43137"/>
                    </a:srgbClr>
                  </a:outerShdw>
                </a:effectLst>
              </a:rPr>
              <a:t>Animal Food</a:t>
            </a:r>
          </a:p>
          <a:p>
            <a:pPr algn="l">
              <a:buFontTx/>
              <a:buChar char="-"/>
            </a:pPr>
            <a:r>
              <a:rPr lang="en-US" dirty="0">
                <a:effectLst>
                  <a:outerShdw blurRad="38100" dist="38100" dir="2700000" algn="tl">
                    <a:srgbClr val="000000">
                      <a:alpha val="43137"/>
                    </a:srgbClr>
                  </a:outerShdw>
                </a:effectLst>
              </a:rPr>
              <a:t>Animal Medicine</a:t>
            </a:r>
          </a:p>
          <a:p>
            <a:pPr marL="0" indent="0" algn="l">
              <a:buNone/>
            </a:pPr>
            <a:r>
              <a:rPr lang="en-US" dirty="0">
                <a:effectLst>
                  <a:outerShdw blurRad="38100" dist="38100" dir="2700000" algn="tl">
                    <a:srgbClr val="000000">
                      <a:alpha val="43137"/>
                    </a:srgbClr>
                  </a:outerShdw>
                </a:effectLst>
              </a:rPr>
              <a:t>There are two more sub-categories which are implemented for:</a:t>
            </a:r>
          </a:p>
          <a:p>
            <a:pPr marL="457200" indent="-457200" algn="l">
              <a:buAutoNum type="arabicPeriod"/>
            </a:pPr>
            <a:r>
              <a:rPr lang="en-US" dirty="0">
                <a:effectLst>
                  <a:outerShdw blurRad="38100" dist="38100" dir="2700000" algn="tl">
                    <a:srgbClr val="000000">
                      <a:alpha val="43137"/>
                    </a:srgbClr>
                  </a:outerShdw>
                </a:effectLst>
              </a:rPr>
              <a:t>Dogs</a:t>
            </a:r>
          </a:p>
          <a:p>
            <a:pPr marL="457200" indent="-457200" algn="l">
              <a:buAutoNum type="arabicPeriod"/>
            </a:pPr>
            <a:r>
              <a:rPr lang="en-US" dirty="0">
                <a:effectLst>
                  <a:outerShdw blurRad="38100" dist="38100" dir="2700000" algn="tl">
                    <a:srgbClr val="000000">
                      <a:alpha val="43137"/>
                    </a:srgbClr>
                  </a:outerShdw>
                </a:effectLst>
              </a:rPr>
              <a:t>Cats</a:t>
            </a:r>
          </a:p>
        </p:txBody>
      </p:sp>
    </p:spTree>
    <p:extLst>
      <p:ext uri="{BB962C8B-B14F-4D97-AF65-F5344CB8AC3E}">
        <p14:creationId xmlns:p14="http://schemas.microsoft.com/office/powerpoint/2010/main" val="41707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Project Specifics</a:t>
            </a:r>
          </a:p>
        </p:txBody>
      </p:sp>
      <p:sp>
        <p:nvSpPr>
          <p:cNvPr id="6" name="Content Placeholder 5"/>
          <p:cNvSpPr>
            <a:spLocks noGrp="1"/>
          </p:cNvSpPr>
          <p:nvPr>
            <p:ph sz="half" idx="2"/>
          </p:nvPr>
        </p:nvSpPr>
        <p:spPr>
          <a:xfrm>
            <a:off x="384175" y="1502815"/>
            <a:ext cx="8310861" cy="3359510"/>
          </a:xfrm>
        </p:spPr>
        <p:txBody>
          <a:bodyPr>
            <a:normAutofit fontScale="92500" lnSpcReduction="10000"/>
          </a:bodyPr>
          <a:lstStyle/>
          <a:p>
            <a:pPr marL="0" indent="0" algn="l">
              <a:buNone/>
            </a:pPr>
            <a:r>
              <a:rPr lang="en-US" dirty="0">
                <a:effectLst>
                  <a:outerShdw blurRad="38100" dist="38100" dir="2700000" algn="tl">
                    <a:srgbClr val="000000">
                      <a:alpha val="43137"/>
                    </a:srgbClr>
                  </a:outerShdw>
                </a:effectLst>
              </a:rPr>
              <a:t>The Main Home-page has also an additional “Our Team” section which the user can reach with a click of a button on the navigation bar, or by simply scrolling down.</a:t>
            </a:r>
          </a:p>
          <a:p>
            <a:pPr marL="0" indent="0" algn="l">
              <a:buNone/>
            </a:pPr>
            <a:r>
              <a:rPr lang="en-US" dirty="0">
                <a:effectLst>
                  <a:outerShdw blurRad="38100" dist="38100" dir="2700000" algn="tl">
                    <a:srgbClr val="000000">
                      <a:alpha val="43137"/>
                    </a:srgbClr>
                  </a:outerShdw>
                </a:effectLst>
              </a:rPr>
              <a:t>This section shows the team’s information and our pictures!</a:t>
            </a:r>
          </a:p>
          <a:p>
            <a:pPr marL="0" indent="0" algn="l">
              <a:buNone/>
            </a:pPr>
            <a:r>
              <a:rPr lang="en-US" dirty="0">
                <a:effectLst>
                  <a:outerShdw blurRad="38100" dist="38100" dir="2700000" algn="tl">
                    <a:srgbClr val="000000">
                      <a:alpha val="43137"/>
                    </a:srgbClr>
                  </a:outerShdw>
                </a:effectLst>
              </a:rPr>
              <a:t>Further-on we have divided the shopping cart into 3 different carts which gives the user a unique experience:</a:t>
            </a:r>
          </a:p>
          <a:p>
            <a:pPr marL="457200" indent="-457200" algn="l">
              <a:buAutoNum type="arabicPeriod"/>
            </a:pPr>
            <a:r>
              <a:rPr lang="en-US" dirty="0">
                <a:effectLst>
                  <a:outerShdw blurRad="38100" dist="38100" dir="2700000" algn="tl">
                    <a:srgbClr val="000000">
                      <a:alpha val="43137"/>
                    </a:srgbClr>
                  </a:outerShdw>
                </a:effectLst>
              </a:rPr>
              <a:t>Food Cart</a:t>
            </a:r>
          </a:p>
          <a:p>
            <a:pPr marL="457200" indent="-457200" algn="l">
              <a:buAutoNum type="arabicPeriod"/>
            </a:pPr>
            <a:r>
              <a:rPr lang="en-US" dirty="0">
                <a:effectLst>
                  <a:outerShdw blurRad="38100" dist="38100" dir="2700000" algn="tl">
                    <a:srgbClr val="000000">
                      <a:alpha val="43137"/>
                    </a:srgbClr>
                  </a:outerShdw>
                </a:effectLst>
              </a:rPr>
              <a:t>Toys Cart</a:t>
            </a:r>
          </a:p>
          <a:p>
            <a:pPr marL="457200" indent="-457200" algn="l">
              <a:buAutoNum type="arabicPeriod"/>
            </a:pPr>
            <a:r>
              <a:rPr lang="en-US" dirty="0">
                <a:effectLst>
                  <a:outerShdw blurRad="38100" dist="38100" dir="2700000" algn="tl">
                    <a:srgbClr val="000000">
                      <a:alpha val="43137"/>
                    </a:srgbClr>
                  </a:outerShdw>
                </a:effectLst>
              </a:rPr>
              <a:t>Medical Cart</a:t>
            </a:r>
          </a:p>
        </p:txBody>
      </p:sp>
    </p:spTree>
    <p:extLst>
      <p:ext uri="{BB962C8B-B14F-4D97-AF65-F5344CB8AC3E}">
        <p14:creationId xmlns:p14="http://schemas.microsoft.com/office/powerpoint/2010/main" val="234781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Shop Specifics</a:t>
            </a:r>
          </a:p>
        </p:txBody>
      </p:sp>
      <p:sp>
        <p:nvSpPr>
          <p:cNvPr id="6" name="Content Placeholder 5"/>
          <p:cNvSpPr>
            <a:spLocks noGrp="1"/>
          </p:cNvSpPr>
          <p:nvPr>
            <p:ph sz="half" idx="2"/>
          </p:nvPr>
        </p:nvSpPr>
        <p:spPr>
          <a:xfrm>
            <a:off x="384175" y="1502815"/>
            <a:ext cx="8310861" cy="3359510"/>
          </a:xfrm>
        </p:spPr>
        <p:txBody>
          <a:bodyPr>
            <a:normAutofit/>
          </a:bodyPr>
          <a:lstStyle/>
          <a:p>
            <a:pPr marL="0" indent="0" algn="l">
              <a:buNone/>
            </a:pPr>
            <a:r>
              <a:rPr lang="en-US" dirty="0">
                <a:effectLst>
                  <a:outerShdw blurRad="38100" dist="38100" dir="2700000" algn="tl">
                    <a:srgbClr val="000000">
                      <a:alpha val="43137"/>
                    </a:srgbClr>
                  </a:outerShdw>
                </a:effectLst>
              </a:rPr>
              <a:t>A “Shop Now” button was also implemented which takes the user to the selection of the three different categories of goods. Once there, the user is prompted to chose what they are looking for.</a:t>
            </a:r>
          </a:p>
          <a:p>
            <a:pPr marL="0" indent="0" algn="l">
              <a:buNone/>
            </a:pPr>
            <a:r>
              <a:rPr lang="en-US" dirty="0">
                <a:effectLst>
                  <a:outerShdw blurRad="38100" dist="38100" dir="2700000" algn="tl">
                    <a:srgbClr val="000000">
                      <a:alpha val="43137"/>
                    </a:srgbClr>
                  </a:outerShdw>
                </a:effectLst>
              </a:rPr>
              <a:t>Once the user chooses what type of products they would like to look at, a page with different products, their information, and details will be shown to the user.</a:t>
            </a:r>
          </a:p>
        </p:txBody>
      </p:sp>
    </p:spTree>
    <p:extLst>
      <p:ext uri="{BB962C8B-B14F-4D97-AF65-F5344CB8AC3E}">
        <p14:creationId xmlns:p14="http://schemas.microsoft.com/office/powerpoint/2010/main" val="2907501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Cart Specifics</a:t>
            </a:r>
          </a:p>
        </p:txBody>
      </p:sp>
      <p:sp>
        <p:nvSpPr>
          <p:cNvPr id="6" name="Content Placeholder 5"/>
          <p:cNvSpPr>
            <a:spLocks noGrp="1"/>
          </p:cNvSpPr>
          <p:nvPr>
            <p:ph sz="half" idx="2"/>
          </p:nvPr>
        </p:nvSpPr>
        <p:spPr>
          <a:xfrm>
            <a:off x="384175" y="1502815"/>
            <a:ext cx="8310861" cy="3359510"/>
          </a:xfrm>
        </p:spPr>
        <p:txBody>
          <a:bodyPr>
            <a:normAutofit lnSpcReduction="10000"/>
          </a:bodyPr>
          <a:lstStyle/>
          <a:p>
            <a:pPr marL="0" indent="0" algn="l">
              <a:buNone/>
            </a:pPr>
            <a:r>
              <a:rPr lang="en-US" dirty="0">
                <a:effectLst>
                  <a:outerShdw blurRad="38100" dist="38100" dir="2700000" algn="tl">
                    <a:srgbClr val="000000">
                      <a:alpha val="43137"/>
                    </a:srgbClr>
                  </a:outerShdw>
                </a:effectLst>
              </a:rPr>
              <a:t>Three different shopping carts were implemented.</a:t>
            </a:r>
          </a:p>
          <a:p>
            <a:pPr marL="0" indent="0" algn="l">
              <a:buNone/>
            </a:pPr>
            <a:r>
              <a:rPr lang="en-US" dirty="0">
                <a:effectLst>
                  <a:outerShdw blurRad="38100" dist="38100" dir="2700000" algn="tl">
                    <a:srgbClr val="000000">
                      <a:alpha val="43137"/>
                    </a:srgbClr>
                  </a:outerShdw>
                </a:effectLst>
              </a:rPr>
              <a:t>Each shopping cart allows the user to add, or remove an item.</a:t>
            </a:r>
          </a:p>
          <a:p>
            <a:pPr marL="0" indent="0" algn="l">
              <a:buNone/>
            </a:pPr>
            <a:r>
              <a:rPr lang="en-US" dirty="0">
                <a:effectLst>
                  <a:outerShdw blurRad="38100" dist="38100" dir="2700000" algn="tl">
                    <a:srgbClr val="000000">
                      <a:alpha val="43137"/>
                    </a:srgbClr>
                  </a:outerShdw>
                </a:effectLst>
              </a:rPr>
              <a:t>An item can be added multiple times.</a:t>
            </a:r>
          </a:p>
          <a:p>
            <a:pPr marL="0" indent="0" algn="l">
              <a:buNone/>
            </a:pPr>
            <a:r>
              <a:rPr lang="en-US" dirty="0">
                <a:effectLst>
                  <a:outerShdw blurRad="38100" dist="38100" dir="2700000" algn="tl">
                    <a:srgbClr val="000000">
                      <a:alpha val="43137"/>
                    </a:srgbClr>
                  </a:outerShdw>
                </a:effectLst>
              </a:rPr>
              <a:t>The shopping cart calculates the price of the items as a total.</a:t>
            </a:r>
          </a:p>
          <a:p>
            <a:pPr marL="0" indent="0" algn="l">
              <a:buNone/>
            </a:pPr>
            <a:r>
              <a:rPr lang="en-US" dirty="0">
                <a:effectLst>
                  <a:outerShdw blurRad="38100" dist="38100" dir="2700000" algn="tl">
                    <a:srgbClr val="000000">
                      <a:alpha val="43137"/>
                    </a:srgbClr>
                  </a:outerShdw>
                </a:effectLst>
              </a:rPr>
              <a:t>The user may remove certain items from the shopping cart which leads to the re-evaluation of the total price.</a:t>
            </a:r>
          </a:p>
          <a:p>
            <a:pPr marL="0" indent="0" algn="l">
              <a:buNone/>
            </a:pPr>
            <a:r>
              <a:rPr lang="en-US" dirty="0">
                <a:effectLst>
                  <a:outerShdw blurRad="38100" dist="38100" dir="2700000" algn="tl">
                    <a:srgbClr val="000000">
                      <a:alpha val="43137"/>
                    </a:srgbClr>
                  </a:outerShdw>
                </a:effectLst>
              </a:rPr>
              <a:t>A user may empty their shopping cart all at once.</a:t>
            </a:r>
          </a:p>
          <a:p>
            <a:pPr marL="0" indent="0" algn="l">
              <a:buNone/>
            </a:pPr>
            <a:r>
              <a:rPr lang="en-US" dirty="0">
                <a:effectLst>
                  <a:outerShdw blurRad="38100" dist="38100" dir="2700000" algn="tl">
                    <a:srgbClr val="000000">
                      <a:alpha val="43137"/>
                    </a:srgbClr>
                  </a:outerShdw>
                </a:effectLst>
              </a:rPr>
              <a:t>A user may check-out with their current items and price.</a:t>
            </a:r>
          </a:p>
        </p:txBody>
      </p:sp>
    </p:spTree>
    <p:extLst>
      <p:ext uri="{BB962C8B-B14F-4D97-AF65-F5344CB8AC3E}">
        <p14:creationId xmlns:p14="http://schemas.microsoft.com/office/powerpoint/2010/main" val="1229299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Work and Team Structure</a:t>
            </a:r>
          </a:p>
        </p:txBody>
      </p:sp>
      <p:sp>
        <p:nvSpPr>
          <p:cNvPr id="5" name="Content Placeholder 4"/>
          <p:cNvSpPr>
            <a:spLocks noGrp="1"/>
          </p:cNvSpPr>
          <p:nvPr>
            <p:ph idx="1"/>
          </p:nvPr>
        </p:nvSpPr>
        <p:spPr/>
        <p:txBody>
          <a:bodyPr>
            <a:normAutofit fontScale="92500" lnSpcReduction="20000"/>
          </a:bodyPr>
          <a:lstStyle/>
          <a:p>
            <a:pPr lvl="1"/>
            <a:r>
              <a:rPr lang="en-US" sz="2000" dirty="0">
                <a:effectLst>
                  <a:outerShdw blurRad="38100" dist="38100" dir="2700000" algn="tl">
                    <a:srgbClr val="000000">
                      <a:alpha val="43137"/>
                    </a:srgbClr>
                  </a:outerShdw>
                </a:effectLst>
              </a:rPr>
              <a:t>Hanan was responsible for the design and development of the Home Page and the Login/Sign-up feature.</a:t>
            </a:r>
          </a:p>
          <a:p>
            <a:pPr lvl="1"/>
            <a:r>
              <a:rPr lang="en-US" sz="2000" dirty="0">
                <a:effectLst>
                  <a:outerShdw blurRad="38100" dist="38100" dir="2700000" algn="tl">
                    <a:srgbClr val="000000">
                      <a:alpha val="43137"/>
                    </a:srgbClr>
                  </a:outerShdw>
                </a:effectLst>
              </a:rPr>
              <a:t>Rateeba was responsible for the Contact Page and helped with the three different types of goods being sold on the website.</a:t>
            </a:r>
          </a:p>
          <a:p>
            <a:pPr lvl="1"/>
            <a:r>
              <a:rPr lang="en-US" sz="2000" dirty="0">
                <a:effectLst>
                  <a:outerShdw blurRad="38100" dist="38100" dir="2700000" algn="tl">
                    <a:srgbClr val="000000">
                      <a:alpha val="43137"/>
                    </a:srgbClr>
                  </a:outerShdw>
                </a:effectLst>
              </a:rPr>
              <a:t>Masa was responsible for the three different goods being sold and their respective pages on the website.</a:t>
            </a:r>
          </a:p>
          <a:p>
            <a:pPr lvl="1"/>
            <a:r>
              <a:rPr lang="en-US" sz="2000" dirty="0">
                <a:effectLst>
                  <a:outerShdw blurRad="38100" dist="38100" dir="2700000" algn="tl">
                    <a:srgbClr val="000000">
                      <a:alpha val="43137"/>
                    </a:srgbClr>
                  </a:outerShdw>
                </a:effectLst>
              </a:rPr>
              <a:t>Yaman was responsible for implementing the shopping cart functionality, the shop selection page, and finally connecting all pages together to produce the final product.</a:t>
            </a:r>
          </a:p>
        </p:txBody>
      </p:sp>
    </p:spTree>
    <p:extLst>
      <p:ext uri="{BB962C8B-B14F-4D97-AF65-F5344CB8AC3E}">
        <p14:creationId xmlns:p14="http://schemas.microsoft.com/office/powerpoint/2010/main" val="3153569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965" y="3640685"/>
            <a:ext cx="8246070" cy="1221639"/>
          </a:xfrm>
        </p:spPr>
        <p:txBody>
          <a:bodyPr/>
          <a:lstStyle/>
          <a:p>
            <a:pPr algn="ctr"/>
            <a:r>
              <a:rPr lang="en-US" dirty="0"/>
              <a:t>I hope you enjoyed our presentation and work! Thank you for your time</a:t>
            </a:r>
          </a:p>
        </p:txBody>
      </p:sp>
    </p:spTree>
    <p:extLst>
      <p:ext uri="{BB962C8B-B14F-4D97-AF65-F5344CB8AC3E}">
        <p14:creationId xmlns:p14="http://schemas.microsoft.com/office/powerpoint/2010/main" val="20047513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1119</TotalTime>
  <Words>503</Words>
  <Application>Microsoft Office PowerPoint</Application>
  <PresentationFormat>On-screen Show (16:9)</PresentationFormat>
  <Paragraphs>51</Paragraphs>
  <Slides>10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Pampered Pets eCommerce Web Project</vt:lpstr>
      <vt:lpstr>Project Description</vt:lpstr>
      <vt:lpstr>How is it structured?</vt:lpstr>
      <vt:lpstr>Project Specifics</vt:lpstr>
      <vt:lpstr>Project Specifics</vt:lpstr>
      <vt:lpstr>Shop Specifics</vt:lpstr>
      <vt:lpstr>Cart Specifics</vt:lpstr>
      <vt:lpstr>Work and Team Structure</vt:lpstr>
      <vt:lpstr>I hope you enjoyed our presentation and work! Thank you for your time</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Yaman Salman</cp:lastModifiedBy>
  <cp:revision>170</cp:revision>
  <dcterms:created xsi:type="dcterms:W3CDTF">2013-08-21T19:17:07Z</dcterms:created>
  <dcterms:modified xsi:type="dcterms:W3CDTF">2021-12-30T04:47:31Z</dcterms:modified>
</cp:coreProperties>
</file>