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98" r:id="rId5"/>
    <p:sldId id="313" r:id="rId6"/>
    <p:sldId id="299" r:id="rId7"/>
    <p:sldId id="300" r:id="rId8"/>
    <p:sldId id="301" r:id="rId9"/>
    <p:sldId id="302" r:id="rId10"/>
    <p:sldId id="303" r:id="rId11"/>
    <p:sldId id="314" r:id="rId12"/>
    <p:sldId id="305" r:id="rId13"/>
    <p:sldId id="306" r:id="rId14"/>
    <p:sldId id="268" r:id="rId15"/>
    <p:sldId id="309" r:id="rId16"/>
    <p:sldId id="311" r:id="rId17"/>
    <p:sldId id="310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-247" y="-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8D95D-7C9E-40FE-B61E-5FC1DA7A7DD2}" type="datetimeFigureOut">
              <a:rPr lang="en-IN" smtClean="0"/>
              <a:pPr/>
              <a:t>13-08-2022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FAC23-24AA-4291-8CD1-FE18F4814D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9664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04d6b27f6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04d6b27f6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05034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anzcreative.blogspot.com/2013/08/koleksi-emoticon-facebook-keren-dan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boredom-animated-smiley-cool-1977519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C5373426-E26E-431D-959C-5DB96C0B6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316121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b="1" dirty="0" smtClean="0"/>
              <a:t>By: ONEIH-MLT </a:t>
            </a:r>
            <a:r>
              <a:rPr lang="en-US" sz="1600" b="1" dirty="0"/>
              <a:t>group 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6D07482-83A3-4451-943C-B46961082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DC90921-9082-491B-940E-827D679F3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683"/>
            <a:ext cx="124041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4590" y="3154261"/>
            <a:ext cx="3049781" cy="3362597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4400" dirty="0" smtClean="0">
                <a:solidFill>
                  <a:schemeClr val="tx1"/>
                </a:solidFill>
              </a:rPr>
              <a:t>Heart Disease or Attack Prediction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accent1"/>
                </a:solidFill>
              </a:rPr>
              <a:t>___________</a:t>
            </a:r>
            <a:r>
              <a:rPr lang="en-US" sz="4400" dirty="0" smtClean="0">
                <a:solidFill>
                  <a:schemeClr val="tx1"/>
                </a:solidFill>
              </a:rPr>
              <a:t/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BY GROUP 1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51F4F-8FF4-42FE-BCF5-D9157B42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06197"/>
            <a:ext cx="10058400" cy="3760891"/>
          </a:xfrm>
        </p:spPr>
        <p:txBody>
          <a:bodyPr/>
          <a:lstStyle/>
          <a:p>
            <a:r>
              <a:rPr lang="en-GB" dirty="0" smtClean="0"/>
              <a:t>Checking for null values 					Checking </a:t>
            </a:r>
            <a:r>
              <a:rPr lang="en-GB" dirty="0" smtClean="0"/>
              <a:t> </a:t>
            </a:r>
            <a:r>
              <a:rPr lang="en-GB" dirty="0" smtClean="0"/>
              <a:t>for categorical data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210" y="2114026"/>
            <a:ext cx="5313028" cy="375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574" y="2130803"/>
            <a:ext cx="5659772" cy="375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5394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Further Steps</a:t>
            </a:r>
            <a:endParaRPr/>
          </a:p>
        </p:txBody>
      </p:sp>
      <p:grpSp>
        <p:nvGrpSpPr>
          <p:cNvPr id="353" name="Google Shape;353;p25"/>
          <p:cNvGrpSpPr/>
          <p:nvPr/>
        </p:nvGrpSpPr>
        <p:grpSpPr>
          <a:xfrm>
            <a:off x="1943538" y="4561534"/>
            <a:ext cx="8622381" cy="896303"/>
            <a:chOff x="1593000" y="2321282"/>
            <a:chExt cx="5957975" cy="644786"/>
          </a:xfrm>
          <a:solidFill>
            <a:schemeClr val="accent1"/>
          </a:solidFill>
        </p:grpSpPr>
        <p:sp>
          <p:nvSpPr>
            <p:cNvPr id="354" name="Google Shape;354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" name="Google Shape;355;p25"/>
            <p:cNvSpPr/>
            <p:nvPr/>
          </p:nvSpPr>
          <p:spPr>
            <a:xfrm flipH="1">
              <a:off x="2280474" y="2321282"/>
              <a:ext cx="1844400" cy="64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56" name="Google Shape;356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600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Fitting </a:t>
              </a:r>
              <a:r>
                <a:rPr lang="en" sz="1600" dirty="0" smtClean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K Nearest Neighbour Classifier </a:t>
              </a:r>
              <a:r>
                <a:rPr lang="en" sz="1600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model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grpFill/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467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467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97923">
                <a:lnSpc>
                  <a:spcPct val="115000"/>
                </a:lnSpc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n" sz="1467" dirty="0">
                  <a:latin typeface="Roboto"/>
                  <a:ea typeface="Roboto"/>
                  <a:cs typeface="Roboto"/>
                  <a:sym typeface="Roboto"/>
                </a:rPr>
                <a:t>A </a:t>
              </a:r>
              <a:r>
                <a:rPr lang="en" sz="1467" dirty="0" smtClean="0">
                  <a:latin typeface="Roboto"/>
                  <a:ea typeface="Roboto"/>
                  <a:cs typeface="Roboto"/>
                  <a:sym typeface="Roboto"/>
                </a:rPr>
                <a:t>K Nearest Neighbour Classifier is </a:t>
              </a:r>
              <a:r>
                <a:rPr lang="en" sz="1467" dirty="0">
                  <a:latin typeface="Roboto"/>
                  <a:ea typeface="Roboto"/>
                  <a:cs typeface="Roboto"/>
                  <a:sym typeface="Roboto"/>
                </a:rPr>
                <a:t>fitted to the model</a:t>
              </a:r>
              <a:endParaRPr sz="1467" dirty="0">
                <a:latin typeface="Roboto"/>
                <a:ea typeface="Roboto"/>
                <a:cs typeface="Roboto"/>
                <a:sym typeface="Roboto"/>
              </a:endParaRPr>
            </a:p>
            <a:p>
              <a:pPr marL="609585">
                <a:lnSpc>
                  <a:spcPct val="115000"/>
                </a:lnSpc>
              </a:pPr>
              <a:endParaRPr sz="1067" dirty="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1" name="Google Shape;361;p25"/>
          <p:cNvGrpSpPr/>
          <p:nvPr/>
        </p:nvGrpSpPr>
        <p:grpSpPr>
          <a:xfrm>
            <a:off x="1943538" y="3213717"/>
            <a:ext cx="8622381" cy="968811"/>
            <a:chOff x="1593000" y="2322568"/>
            <a:chExt cx="5957975" cy="643500"/>
          </a:xfrm>
          <a:solidFill>
            <a:schemeClr val="accent1"/>
          </a:solidFill>
        </p:grpSpPr>
        <p:sp>
          <p:nvSpPr>
            <p:cNvPr id="362" name="Google Shape;362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363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" name="Google Shape;364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600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Scaling Data to fit the model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grpFill/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467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467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97923">
                <a:lnSpc>
                  <a:spcPct val="115000"/>
                </a:lnSpc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n" sz="1467" dirty="0">
                  <a:latin typeface="Roboto"/>
                  <a:ea typeface="Roboto"/>
                  <a:cs typeface="Roboto"/>
                  <a:sym typeface="Roboto"/>
                </a:rPr>
                <a:t>Data is scaled </a:t>
              </a:r>
              <a:r>
                <a:rPr lang="en" sz="1467" dirty="0" smtClean="0">
                  <a:latin typeface="Roboto"/>
                  <a:ea typeface="Roboto"/>
                  <a:cs typeface="Roboto"/>
                  <a:sym typeface="Roboto"/>
                </a:rPr>
                <a:t>using imblearn module.</a:t>
              </a:r>
              <a:endParaRPr sz="1467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9" name="Google Shape;369;p25"/>
          <p:cNvGrpSpPr/>
          <p:nvPr/>
        </p:nvGrpSpPr>
        <p:grpSpPr>
          <a:xfrm>
            <a:off x="1943538" y="2022590"/>
            <a:ext cx="8622387" cy="893263"/>
            <a:chOff x="1593000" y="2322568"/>
            <a:chExt cx="5957975" cy="643500"/>
          </a:xfrm>
          <a:solidFill>
            <a:schemeClr val="accent1"/>
          </a:solidFill>
        </p:grpSpPr>
        <p:sp>
          <p:nvSpPr>
            <p:cNvPr id="370" name="Google Shape;370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" name="Google Shape;371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" name="Google Shape;372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2342624" y="2400306"/>
              <a:ext cx="1940700" cy="495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600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Splitting Dataset into training and testing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grpFill/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467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467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97923">
                <a:lnSpc>
                  <a:spcPct val="115000"/>
                </a:lnSpc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n" sz="1467" dirty="0">
                  <a:latin typeface="Roboto"/>
                  <a:ea typeface="Roboto"/>
                  <a:cs typeface="Roboto"/>
                  <a:sym typeface="Roboto"/>
                </a:rPr>
                <a:t>Using Scikt-learn train_test_split module</a:t>
              </a:r>
              <a:endParaRPr sz="1467" dirty="0">
                <a:latin typeface="Roboto"/>
                <a:ea typeface="Roboto"/>
                <a:cs typeface="Roboto"/>
                <a:sym typeface="Roboto"/>
              </a:endParaRPr>
            </a:p>
            <a:p>
              <a:pPr marL="609585">
                <a:lnSpc>
                  <a:spcPct val="115000"/>
                </a:lnSpc>
              </a:pPr>
              <a:endParaRPr sz="1067" dirty="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82DAA2-D8EB-45FF-AFCE-E8C5B3DE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Evaluation</a:t>
            </a:r>
            <a:endParaRPr lang="x-non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572477DC-47B1-4B93-9BA3-D9228483F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63419923"/>
              </p:ext>
            </p:extLst>
          </p:nvPr>
        </p:nvGraphicFramePr>
        <p:xfrm>
          <a:off x="1096963" y="2108200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186365733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90784578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60689511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420588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KNC </a:t>
                      </a:r>
                      <a:r>
                        <a:rPr lang="en-GB" dirty="0"/>
                        <a:t>model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RF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model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DTC </a:t>
                      </a:r>
                      <a:r>
                        <a:rPr lang="en-GB" dirty="0" smtClean="0"/>
                        <a:t>model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846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83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89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76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996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88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96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76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22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92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92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41840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9653BF-A1C8-421C-A19C-DFE0BA10701C}"/>
              </a:ext>
            </a:extLst>
          </p:cNvPr>
          <p:cNvSpPr txBox="1"/>
          <p:nvPr/>
        </p:nvSpPr>
        <p:spPr>
          <a:xfrm>
            <a:off x="1233182" y="4311941"/>
            <a:ext cx="8363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KNC: K-Nearest Neighbour Classifier.</a:t>
            </a:r>
            <a:endParaRPr lang="en-GB" dirty="0"/>
          </a:p>
          <a:p>
            <a:r>
              <a:rPr lang="en-GB" dirty="0" smtClean="0"/>
              <a:t>RF : Random Forest.</a:t>
            </a:r>
            <a:endParaRPr lang="en-GB" dirty="0"/>
          </a:p>
          <a:p>
            <a:r>
              <a:rPr lang="en-GB" dirty="0" smtClean="0"/>
              <a:t>DTC: Decision Tree Classifier</a:t>
            </a:r>
            <a:endParaRPr lang="en-GB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99855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6947D78-A592-40D8-B95F-96528E2D1502}"/>
              </a:ext>
            </a:extLst>
          </p:cNvPr>
          <p:cNvSpPr txBox="1"/>
          <p:nvPr/>
        </p:nvSpPr>
        <p:spPr>
          <a:xfrm>
            <a:off x="2608976" y="324068"/>
            <a:ext cx="598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Model Deployment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813732"/>
            <a:ext cx="9144000" cy="547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5291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8B63D-38B8-499D-B55C-16BAF46F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B070E6-1033-4B7C-9652-A9C63CCC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 prioritized precision. Precision indicates how well the model predicts the correct value and for that reason, the </a:t>
            </a:r>
            <a:r>
              <a:rPr lang="en-GB" dirty="0" smtClean="0"/>
              <a:t>first</a:t>
            </a:r>
            <a:r>
              <a:rPr lang="en-GB" dirty="0" smtClean="0"/>
              <a:t> </a:t>
            </a:r>
            <a:r>
              <a:rPr lang="en-GB" dirty="0"/>
              <a:t>model was selected.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629799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89CF71-5B5F-407A-9F42-EFF07C6558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sz="115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x-none" sz="115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40903" y="4462943"/>
            <a:ext cx="10033233" cy="8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9848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2BE6E0-6BE1-4E24-8211-0F939BAA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44" y="914400"/>
            <a:ext cx="10058400" cy="74558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x-none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71B862-BD6E-4A65-9CA5-34B496CF0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143" y="1996192"/>
            <a:ext cx="10058401" cy="379969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Lateef Fahd (GL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Model deployment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Khadijat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Feature Engineering, model building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Yunus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Muhideen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– Exploratory Data Analysis, performance evaluation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Adeyanju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Musliyu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Splitting dataset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Kalejaiye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Sharafa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Toyin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Data Collection, Inspecting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</a:t>
            </a: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Osamudiame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Akioya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418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A9780B0-C778-4AA0-B1A6-B1920EDDFA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4895" t="22264" r="35779" b="9920"/>
          <a:stretch/>
        </p:blipFill>
        <p:spPr>
          <a:xfrm rot="10800000" flipV="1">
            <a:off x="9964114" y="587937"/>
            <a:ext cx="962966" cy="11494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F0D7AA4-F387-43F2-A0A9-719A3C6D41A2}"/>
              </a:ext>
            </a:extLst>
          </p:cNvPr>
          <p:cNvSpPr/>
          <p:nvPr/>
        </p:nvSpPr>
        <p:spPr>
          <a:xfrm>
            <a:off x="1269507" y="2982897"/>
            <a:ext cx="4474345" cy="1706549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69745C2-EBAF-4F01-A0CB-51B7A9FF8779}"/>
              </a:ext>
            </a:extLst>
          </p:cNvPr>
          <p:cNvSpPr/>
          <p:nvPr/>
        </p:nvSpPr>
        <p:spPr>
          <a:xfrm>
            <a:off x="6448150" y="2512915"/>
            <a:ext cx="4616390" cy="213458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2C8F102-CFF3-4613-84D9-DA25BE506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5259511" y="906744"/>
            <a:ext cx="800599" cy="730585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C15C58AF-423C-4009-99FA-400D52EB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55C0B9C-C3F2-4DC4-BC00-53D192980C94}"/>
              </a:ext>
            </a:extLst>
          </p:cNvPr>
          <p:cNvSpPr/>
          <p:nvPr/>
        </p:nvSpPr>
        <p:spPr>
          <a:xfrm>
            <a:off x="1269507" y="2982897"/>
            <a:ext cx="4474345" cy="29854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ncreasing </a:t>
            </a:r>
            <a:r>
              <a:rPr lang="en-US" sz="2000" dirty="0" smtClean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incidence </a:t>
            </a:r>
            <a:r>
              <a:rPr lang="en-US" sz="2000" b="0" i="0" u="none" strike="noStrike" dirty="0" smtClean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b="0" i="0" u="none" strike="noStrike" dirty="0" smtClean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heart disease or </a:t>
            </a:r>
            <a:r>
              <a:rPr lang="en-US" sz="2000" b="0" i="0" u="none" strike="noStrike" dirty="0" smtClean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attack.</a:t>
            </a:r>
            <a:endParaRPr lang="en-US" sz="2000" b="0" i="0" u="none" strike="noStrike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 </a:t>
            </a:r>
            <a:r>
              <a:rPr lang="en-US" sz="2000" b="0" i="0" u="none" strike="noStrike" dirty="0" smtClean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 rate due to heart </a:t>
            </a:r>
            <a:r>
              <a:rPr lang="en-US" sz="2000" b="0" i="0" u="none" strike="noStrike" dirty="0" smtClean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disease and attack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460CFA5-0C32-4696-B7F4-3BC94DBB3909}"/>
              </a:ext>
            </a:extLst>
          </p:cNvPr>
          <p:cNvSpPr/>
          <p:nvPr/>
        </p:nvSpPr>
        <p:spPr>
          <a:xfrm>
            <a:off x="6536654" y="2865451"/>
            <a:ext cx="416769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u="none" strike="noStrike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personal information</a:t>
            </a:r>
            <a:r>
              <a:rPr lang="en-US" sz="2000" b="0" i="0" u="none" strike="noStrike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data </a:t>
            </a:r>
            <a:r>
              <a:rPr lang="en-US" sz="2000" b="0" i="0" u="none" strike="noStrike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collected from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individuals to predict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="0" i="0" u="none" strike="noStrike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redict</a:t>
            </a:r>
            <a:r>
              <a:rPr lang="en-US" sz="2000" b="0" i="0" u="none" strike="noStrike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probability of </a:t>
            </a:r>
            <a:r>
              <a:rPr lang="en-US" sz="2000" b="0" i="0" u="none" strike="noStrike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heart disease or attack</a:t>
            </a:r>
            <a:r>
              <a:rPr lang="en-US" sz="2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097280" y="864066"/>
            <a:ext cx="10058400" cy="873294"/>
          </a:xfrm>
        </p:spPr>
        <p:txBody>
          <a:bodyPr/>
          <a:lstStyle/>
          <a:p>
            <a:r>
              <a:rPr lang="en-GB" b="1" dirty="0" smtClean="0"/>
              <a:t>MOTIVATION</a:t>
            </a:r>
            <a:r>
              <a:rPr lang="en-GB" dirty="0" smtClean="0"/>
              <a:t> 		</a:t>
            </a:r>
            <a:r>
              <a:rPr lang="en-GB" b="1" dirty="0" smtClean="0"/>
              <a:t>SOLUTION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xmlns="" val="332495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717B5-3884-442B-BDEB-EC7F5C64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AIM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A8F702-EB34-414C-B321-ADB907C4C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5" y="2108202"/>
            <a:ext cx="9278224" cy="2161958"/>
          </a:xfrm>
        </p:spPr>
        <p:txBody>
          <a:bodyPr>
            <a:normAutofit/>
          </a:bodyPr>
          <a:lstStyle/>
          <a:p>
            <a:pPr lvl="1" algn="just">
              <a:buFont typeface="Wingdings" pitchFamily="2" charset="2"/>
              <a:buChar char="§"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To develop a machine </a:t>
            </a:r>
            <a:r>
              <a:rPr lang="en-US" sz="2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use of health indicators</a:t>
            </a:r>
            <a:r>
              <a:rPr lang="en-US" sz="2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predict if a person has chances of developing heart disease or not.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346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9120CF-35A1-4766-9DD0-64FEA08B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4992"/>
            <a:ext cx="10058400" cy="1450757"/>
          </a:xfrm>
        </p:spPr>
        <p:txBody>
          <a:bodyPr/>
          <a:lstStyle/>
          <a:p>
            <a:r>
              <a:rPr lang="en-US" b="1" dirty="0" smtClean="0"/>
              <a:t>WORKFLOW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676BBC6-F1AD-4D8F-92FE-5F051DCFF365}"/>
              </a:ext>
            </a:extLst>
          </p:cNvPr>
          <p:cNvSpPr/>
          <p:nvPr/>
        </p:nvSpPr>
        <p:spPr>
          <a:xfrm>
            <a:off x="1180728" y="2198160"/>
            <a:ext cx="1402672" cy="98542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8E239A1-5D95-485C-972A-ECDA6DBCF63A}"/>
              </a:ext>
            </a:extLst>
          </p:cNvPr>
          <p:cNvSpPr/>
          <p:nvPr/>
        </p:nvSpPr>
        <p:spPr>
          <a:xfrm>
            <a:off x="3006571" y="2211925"/>
            <a:ext cx="1550630" cy="985421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18922E8-E204-4A5A-AA29-4BA7687275E5}"/>
              </a:ext>
            </a:extLst>
          </p:cNvPr>
          <p:cNvSpPr/>
          <p:nvPr/>
        </p:nvSpPr>
        <p:spPr>
          <a:xfrm>
            <a:off x="4954293" y="2237173"/>
            <a:ext cx="1686755" cy="985421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INSPECTING AND UNDERSTANDING 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DATA</a:t>
            </a:r>
            <a:endParaRPr lang="en-IN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5D6B481-911D-4A72-A919-0F05D82E7755}"/>
              </a:ext>
            </a:extLst>
          </p:cNvPr>
          <p:cNvSpPr/>
          <p:nvPr/>
        </p:nvSpPr>
        <p:spPr>
          <a:xfrm>
            <a:off x="7107035" y="2237173"/>
            <a:ext cx="1612777" cy="98542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0DFAB0C-29F8-4AA8-A0A2-397D8EFD36DB}"/>
              </a:ext>
            </a:extLst>
          </p:cNvPr>
          <p:cNvSpPr/>
          <p:nvPr/>
        </p:nvSpPr>
        <p:spPr>
          <a:xfrm>
            <a:off x="9191348" y="2237173"/>
            <a:ext cx="1612776" cy="98542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17247EA-FCB9-410B-8E7B-4BBCC8E5D7DD}"/>
              </a:ext>
            </a:extLst>
          </p:cNvPr>
          <p:cNvSpPr/>
          <p:nvPr/>
        </p:nvSpPr>
        <p:spPr>
          <a:xfrm>
            <a:off x="1097280" y="2366836"/>
            <a:ext cx="16370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UNDERSTANDING THE PROJECT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6A686D8-5B5F-408C-B587-EEDEF6E08D55}"/>
              </a:ext>
            </a:extLst>
          </p:cNvPr>
          <p:cNvSpPr/>
          <p:nvPr/>
        </p:nvSpPr>
        <p:spPr>
          <a:xfrm>
            <a:off x="1799208" y="2550746"/>
            <a:ext cx="407485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COLLECTION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0756505-C438-45DA-B031-F34ED731482C}"/>
              </a:ext>
            </a:extLst>
          </p:cNvPr>
          <p:cNvSpPr/>
          <p:nvPr/>
        </p:nvSpPr>
        <p:spPr>
          <a:xfrm>
            <a:off x="6779025" y="2366836"/>
            <a:ext cx="22697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DBC9D1E-B4A0-48FD-98AD-143A41BA8A26}"/>
              </a:ext>
            </a:extLst>
          </p:cNvPr>
          <p:cNvSpPr/>
          <p:nvPr/>
        </p:nvSpPr>
        <p:spPr>
          <a:xfrm>
            <a:off x="9125002" y="2332356"/>
            <a:ext cx="1686755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SPLITTING DATA INTO TRAINING AND TESTING 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39C2ED4-E273-4B0A-894C-3A5EE8301757}"/>
              </a:ext>
            </a:extLst>
          </p:cNvPr>
          <p:cNvSpPr/>
          <p:nvPr/>
        </p:nvSpPr>
        <p:spPr>
          <a:xfrm>
            <a:off x="5044387" y="5003083"/>
            <a:ext cx="1550630" cy="985421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F9DF531-2606-4646-B9A7-6840F5137302}"/>
              </a:ext>
            </a:extLst>
          </p:cNvPr>
          <p:cNvSpPr/>
          <p:nvPr/>
        </p:nvSpPr>
        <p:spPr>
          <a:xfrm>
            <a:off x="3218543" y="5003083"/>
            <a:ext cx="1422741" cy="985421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B2E1C97-B11B-410D-B40C-654D21F70107}"/>
              </a:ext>
            </a:extLst>
          </p:cNvPr>
          <p:cNvSpPr/>
          <p:nvPr/>
        </p:nvSpPr>
        <p:spPr>
          <a:xfrm>
            <a:off x="9224499" y="3674943"/>
            <a:ext cx="1612776" cy="97452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D202595-0FB0-4CC6-B5B1-0F89A404D031}"/>
              </a:ext>
            </a:extLst>
          </p:cNvPr>
          <p:cNvSpPr/>
          <p:nvPr/>
        </p:nvSpPr>
        <p:spPr>
          <a:xfrm>
            <a:off x="7107501" y="5003085"/>
            <a:ext cx="1611847" cy="985419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9FAB97D-7420-42C6-B036-F629A8A1ABF4}"/>
              </a:ext>
            </a:extLst>
          </p:cNvPr>
          <p:cNvSpPr/>
          <p:nvPr/>
        </p:nvSpPr>
        <p:spPr>
          <a:xfrm>
            <a:off x="9290801" y="5008603"/>
            <a:ext cx="1546474" cy="985419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6C27CF4-1BD0-4FD2-8E6A-77646C3BC616}"/>
              </a:ext>
            </a:extLst>
          </p:cNvPr>
          <p:cNvSpPr/>
          <p:nvPr/>
        </p:nvSpPr>
        <p:spPr>
          <a:xfrm>
            <a:off x="9314426" y="3810129"/>
            <a:ext cx="13946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SCALING DATA TO FIT 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71ED8174-6D2E-4EBB-B3E1-CD9B9AFC7970}"/>
              </a:ext>
            </a:extLst>
          </p:cNvPr>
          <p:cNvSpPr/>
          <p:nvPr/>
        </p:nvSpPr>
        <p:spPr>
          <a:xfrm>
            <a:off x="9385190" y="5131980"/>
            <a:ext cx="1211392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FITTING DATA TO SELECTED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7C46013-4291-499F-A8C0-A695946EBB70}"/>
              </a:ext>
            </a:extLst>
          </p:cNvPr>
          <p:cNvSpPr/>
          <p:nvPr/>
        </p:nvSpPr>
        <p:spPr>
          <a:xfrm>
            <a:off x="6896092" y="5131980"/>
            <a:ext cx="1847775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 AND PERFORMANCE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A5DF0AE-FFC8-41F8-87F6-BE5361B13FE6}"/>
              </a:ext>
            </a:extLst>
          </p:cNvPr>
          <p:cNvSpPr/>
          <p:nvPr/>
        </p:nvSpPr>
        <p:spPr>
          <a:xfrm>
            <a:off x="5229790" y="5166893"/>
            <a:ext cx="11798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BEST 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0DCCA06-3504-4D68-B348-6D03CF4C2BF1}"/>
              </a:ext>
            </a:extLst>
          </p:cNvPr>
          <p:cNvSpPr/>
          <p:nvPr/>
        </p:nvSpPr>
        <p:spPr>
          <a:xfrm>
            <a:off x="3288077" y="5166893"/>
            <a:ext cx="1247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DEPLOYMENT OF MODEL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xmlns="" id="{017972D8-85AA-46FE-B4AC-867704EB7032}"/>
              </a:ext>
            </a:extLst>
          </p:cNvPr>
          <p:cNvSpPr/>
          <p:nvPr/>
        </p:nvSpPr>
        <p:spPr>
          <a:xfrm>
            <a:off x="2611433" y="2742185"/>
            <a:ext cx="364040" cy="160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xmlns="" id="{79F02366-3F12-444A-A395-24EAC5010CA8}"/>
              </a:ext>
            </a:extLst>
          </p:cNvPr>
          <p:cNvSpPr/>
          <p:nvPr/>
        </p:nvSpPr>
        <p:spPr>
          <a:xfrm>
            <a:off x="4598978" y="2733041"/>
            <a:ext cx="313537" cy="160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xmlns="" id="{09DFAE8E-CC47-47B8-BCF7-E94EE05BA1D0}"/>
              </a:ext>
            </a:extLst>
          </p:cNvPr>
          <p:cNvSpPr/>
          <p:nvPr/>
        </p:nvSpPr>
        <p:spPr>
          <a:xfrm>
            <a:off x="6709665" y="2742185"/>
            <a:ext cx="328474" cy="116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xmlns="" id="{87663F90-A7CF-4D1D-B21C-96A3F73BB81B}"/>
              </a:ext>
            </a:extLst>
          </p:cNvPr>
          <p:cNvSpPr/>
          <p:nvPr/>
        </p:nvSpPr>
        <p:spPr>
          <a:xfrm>
            <a:off x="8796528" y="2742185"/>
            <a:ext cx="320841" cy="160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xmlns="" id="{149513DA-4A29-4906-A79D-C1F98A037ECA}"/>
              </a:ext>
            </a:extLst>
          </p:cNvPr>
          <p:cNvSpPr/>
          <p:nvPr/>
        </p:nvSpPr>
        <p:spPr>
          <a:xfrm flipH="1">
            <a:off x="9990886" y="3285866"/>
            <a:ext cx="170698" cy="321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xmlns="" id="{F5D01885-EF57-41FF-B29E-93FD9632A00A}"/>
              </a:ext>
            </a:extLst>
          </p:cNvPr>
          <p:cNvSpPr/>
          <p:nvPr/>
        </p:nvSpPr>
        <p:spPr>
          <a:xfrm>
            <a:off x="10011774" y="4717059"/>
            <a:ext cx="149810" cy="2860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xmlns="" id="{8B46F86C-C015-449F-954B-D0E9175144F8}"/>
              </a:ext>
            </a:extLst>
          </p:cNvPr>
          <p:cNvSpPr/>
          <p:nvPr/>
        </p:nvSpPr>
        <p:spPr>
          <a:xfrm>
            <a:off x="8796528" y="5428503"/>
            <a:ext cx="427971" cy="1515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xmlns="" id="{381820AF-93BB-4C05-A73B-5312E64821D0}"/>
              </a:ext>
            </a:extLst>
          </p:cNvPr>
          <p:cNvSpPr/>
          <p:nvPr/>
        </p:nvSpPr>
        <p:spPr>
          <a:xfrm>
            <a:off x="6673767" y="5419903"/>
            <a:ext cx="381073" cy="1601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xmlns="" id="{5D1F3001-FA56-4E87-8EAA-2BA271BEF837}"/>
              </a:ext>
            </a:extLst>
          </p:cNvPr>
          <p:cNvSpPr/>
          <p:nvPr/>
        </p:nvSpPr>
        <p:spPr>
          <a:xfrm>
            <a:off x="4664945" y="5430739"/>
            <a:ext cx="306241" cy="1601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5144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9EF339-7383-4350-BBCB-9DD7A944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WORKFLOW IN DETAIL…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C37FE9-1AA9-4BB3-9398-695F5551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424160" cy="3760891"/>
          </a:xfrm>
        </p:spPr>
        <p:txBody>
          <a:bodyPr/>
          <a:lstStyle/>
          <a:p>
            <a:pPr marL="0" indent="0" rtl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Features used for analysis:</a:t>
            </a:r>
          </a:p>
          <a:p>
            <a:pPr marL="0" indent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HighBP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HighChol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CholCheck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4. BMI 5. Smoker 6. Stroke 7. Diabetes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PhysActivity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Fruits 10. Veggies 11.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HvyAlcoholConsump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AnyHealthcare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NoDocbcCost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GenHlth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MentHlth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16.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PhysHlth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17.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DiffWalk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Sex 19. Age 20. Education 21.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Target used for analysis:</a:t>
            </a: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HeartDiseaseorAttack</a:t>
            </a:r>
            <a:r>
              <a:rPr 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0802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72047B-5C73-461E-B3C3-8779993C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068737-CA36-4779-AAF4-4CA99B78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390" y="2108201"/>
            <a:ext cx="10058400" cy="3760891"/>
          </a:xfrm>
        </p:spPr>
        <p:txBody>
          <a:bodyPr>
            <a:normAutofit fontScale="25000" lnSpcReduction="20000"/>
          </a:bodyPr>
          <a:lstStyle/>
          <a:p>
            <a:pPr marL="0" marR="190500" indent="0" rtl="0" fontAlgn="base">
              <a:spcBef>
                <a:spcPts val="2200"/>
              </a:spcBef>
              <a:spcAft>
                <a:spcPts val="0"/>
              </a:spcAft>
              <a:buNone/>
            </a:pPr>
            <a:endParaRPr lang="en-IN" sz="7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2608" marR="190500" lvl="1" indent="0" fontAlgn="base">
              <a:spcBef>
                <a:spcPts val="22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sz="7000" dirty="0" smtClean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Involves </a:t>
            </a:r>
            <a:r>
              <a:rPr lang="en-IN" sz="70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one variable </a:t>
            </a:r>
          </a:p>
          <a:p>
            <a:pPr marL="0" marR="190500" indent="0" fontAlgn="base">
              <a:spcBef>
                <a:spcPts val="2200"/>
              </a:spcBef>
              <a:spcAft>
                <a:spcPts val="0"/>
              </a:spcAft>
              <a:buNone/>
            </a:pPr>
            <a:r>
              <a:rPr lang="en-IN" sz="7200" dirty="0" smtClean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Describe </a:t>
            </a:r>
            <a:r>
              <a:rPr lang="en-IN" sz="7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collected data, summarise it, and look for patterns)</a:t>
            </a:r>
            <a:endParaRPr lang="en-IN" sz="7200" b="0" i="0" u="none" strike="noStrike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190500" indent="0" rtl="0" fontAlgn="base">
              <a:spcBef>
                <a:spcPts val="2200"/>
              </a:spcBef>
              <a:spcAft>
                <a:spcPts val="0"/>
              </a:spcAft>
              <a:buNone/>
            </a:pPr>
            <a:endParaRPr lang="en-IN" sz="7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92608" marR="190500" lvl="1" indent="0" fontAlgn="base">
              <a:spcBef>
                <a:spcPts val="22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sz="70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Involv</a:t>
            </a:r>
            <a:r>
              <a:rPr lang="en-IN" sz="700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 </a:t>
            </a:r>
            <a:r>
              <a:rPr lang="en-IN" sz="7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analysis of two variable</a:t>
            </a:r>
          </a:p>
          <a:p>
            <a:pPr marL="0" marR="190500" indent="0" rtl="0" fontAlgn="base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4D5156"/>
                </a:solidFill>
                <a:latin typeface="Arial" panose="020B0604020202020204" pitchFamily="34" charset="0"/>
              </a:rPr>
              <a:t>	</a:t>
            </a:r>
            <a:r>
              <a:rPr lang="en-US" sz="7200" b="0" i="0" u="none" strike="noStrike" dirty="0" smtClean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Determining the </a:t>
            </a:r>
            <a:r>
              <a:rPr lang="en-US" sz="7200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empirical relationship between them. </a:t>
            </a:r>
          </a:p>
          <a:p>
            <a:pPr marL="0" marR="190500" indent="0" fontAlgn="base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4D5156"/>
                </a:solidFill>
                <a:latin typeface="Arial" panose="020B0604020202020204" pitchFamily="34" charset="0"/>
              </a:rPr>
              <a:t>	</a:t>
            </a:r>
            <a:r>
              <a:rPr lang="en-US" sz="7200" b="0" i="0" u="none" strike="noStrike" dirty="0" smtClean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Helpful in </a:t>
            </a:r>
            <a:r>
              <a:rPr lang="en-US" sz="7200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testing simple hypotheses of association.</a:t>
            </a:r>
            <a:endParaRPr lang="en-US" sz="7200" b="0" i="0" u="none" strike="noStrike" dirty="0">
              <a:solidFill>
                <a:srgbClr val="424242"/>
              </a:solidFill>
              <a:effectLst/>
              <a:latin typeface="Nunito" pitchFamily="2" charset="0"/>
            </a:endParaRPr>
          </a:p>
          <a:p>
            <a:pPr marL="0" marR="190500" indent="0" rtl="0" fontAlgn="base">
              <a:spcBef>
                <a:spcPts val="2200"/>
              </a:spcBef>
              <a:spcAft>
                <a:spcPts val="0"/>
              </a:spcAft>
              <a:buNone/>
            </a:pPr>
            <a:endParaRPr lang="en-IN" sz="7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190500" indent="0" rtl="0" fontAlgn="base">
              <a:spcBef>
                <a:spcPts val="2200"/>
              </a:spcBef>
              <a:spcAft>
                <a:spcPts val="0"/>
              </a:spcAft>
              <a:buNone/>
            </a:pP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190500" indent="0" rtl="0" fontAlgn="base">
              <a:spcBef>
                <a:spcPts val="2200"/>
              </a:spcBef>
              <a:spcAft>
                <a:spcPts val="0"/>
              </a:spcAft>
              <a:buNone/>
            </a:pP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190500" indent="0" rtl="0" fontAlgn="base">
              <a:spcBef>
                <a:spcPts val="2200"/>
              </a:spcBef>
              <a:spcAft>
                <a:spcPts val="0"/>
              </a:spcAft>
              <a:buNone/>
            </a:pPr>
            <a:endParaRPr lang="en-IN" sz="1800" b="0" i="0" u="none" strike="noStrike" dirty="0">
              <a:solidFill>
                <a:srgbClr val="424242"/>
              </a:solidFill>
              <a:effectLst/>
              <a:latin typeface="Nunito" pitchFamily="2" charset="0"/>
            </a:endParaRPr>
          </a:p>
          <a:p>
            <a:pPr marL="0" indent="0" rtl="0" fontAlgn="base">
              <a:spcBef>
                <a:spcPts val="2200"/>
              </a:spcBef>
              <a:spcAft>
                <a:spcPts val="0"/>
              </a:spcAft>
              <a:buNone/>
            </a:pP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r>
              <a:rPr lang="en-IN" b="0" dirty="0">
                <a:effectLst/>
              </a:rPr>
              <a:t>                       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Correlation Plot</a:t>
            </a:r>
            <a:endParaRPr lang="en-IN" sz="1800" b="0" i="0" u="none" strike="noStrike" dirty="0">
              <a:solidFill>
                <a:srgbClr val="424242"/>
              </a:solidFill>
              <a:effectLst/>
              <a:latin typeface="Nunito" pitchFamily="2" charset="0"/>
            </a:endParaRPr>
          </a:p>
          <a:p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endParaRPr lang="en-IN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xmlns="" id="{39E5A640-15A7-439E-BCCB-B0354534A54F}"/>
              </a:ext>
            </a:extLst>
          </p:cNvPr>
          <p:cNvSpPr/>
          <p:nvPr/>
        </p:nvSpPr>
        <p:spPr>
          <a:xfrm>
            <a:off x="1313895" y="2063966"/>
            <a:ext cx="2965142" cy="492956"/>
          </a:xfrm>
          <a:prstGeom prst="homePlat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90500" indent="0" rtl="0" fontAlgn="base">
              <a:spcBef>
                <a:spcPts val="2200"/>
              </a:spcBef>
              <a:spcAft>
                <a:spcPts val="0"/>
              </a:spcAft>
              <a:buNone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Univariate Analysis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xmlns="" id="{A85C296B-B838-4322-B750-BE0CE7167B81}"/>
              </a:ext>
            </a:extLst>
          </p:cNvPr>
          <p:cNvSpPr/>
          <p:nvPr/>
        </p:nvSpPr>
        <p:spPr>
          <a:xfrm>
            <a:off x="1313895" y="3720051"/>
            <a:ext cx="2814222" cy="492956"/>
          </a:xfrm>
          <a:prstGeom prst="homePlat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90500" indent="0" rtl="0" fontAlgn="base">
              <a:spcBef>
                <a:spcPts val="2200"/>
              </a:spcBef>
              <a:spcAft>
                <a:spcPts val="0"/>
              </a:spcAft>
              <a:buNone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258581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Some graphical representation of the data</a:t>
            </a:r>
            <a:endParaRPr lang="en-US" sz="3600" dirty="0"/>
          </a:p>
        </p:txBody>
      </p:sp>
      <p:pic>
        <p:nvPicPr>
          <p:cNvPr id="2050" name="Picture 2" descr="Heart Dise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7279" y="1910517"/>
            <a:ext cx="4320467" cy="432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High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2526" y="1910517"/>
            <a:ext cx="5643154" cy="432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4668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759B6B-5AF5-4D82-B2E1-C3611E57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46" y="864067"/>
            <a:ext cx="10058400" cy="906850"/>
          </a:xfrm>
        </p:spPr>
        <p:txBody>
          <a:bodyPr/>
          <a:lstStyle/>
          <a:p>
            <a:r>
              <a:rPr lang="en-US" dirty="0"/>
              <a:t>Correlation </a:t>
            </a:r>
            <a:r>
              <a:rPr lang="en-US" dirty="0" smtClean="0"/>
              <a:t>Plots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36C2FC9-08BA-4587-8179-015E6BA1E97E}"/>
              </a:ext>
            </a:extLst>
          </p:cNvPr>
          <p:cNvSpPr/>
          <p:nvPr/>
        </p:nvSpPr>
        <p:spPr>
          <a:xfrm>
            <a:off x="7788130" y="2055303"/>
            <a:ext cx="3929257" cy="1109587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A983B81-46CA-4815-9662-95AA887BD028}"/>
              </a:ext>
            </a:extLst>
          </p:cNvPr>
          <p:cNvSpPr/>
          <p:nvPr/>
        </p:nvSpPr>
        <p:spPr>
          <a:xfrm>
            <a:off x="7779742" y="2049021"/>
            <a:ext cx="3648724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Columns having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correlation with the target variable:</a:t>
            </a:r>
          </a:p>
          <a:p>
            <a:pPr algn="ctr"/>
            <a:r>
              <a:rPr lang="en-US" sz="14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sz="14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HighBp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2. </a:t>
            </a:r>
            <a:r>
              <a:rPr lang="en-US" sz="14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HighChol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3. Stroke 4. Smoker 5. Diabetes 6. </a:t>
            </a:r>
            <a:r>
              <a:rPr lang="en-US" sz="14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DiffWalk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7. </a:t>
            </a:r>
            <a:r>
              <a:rPr lang="en-US" sz="14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GenHlth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8. </a:t>
            </a:r>
            <a:r>
              <a:rPr lang="en-US" sz="14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PhysHlth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D424FD3-35B2-4BFC-AD15-683D36BFE3C9}"/>
              </a:ext>
            </a:extLst>
          </p:cNvPr>
          <p:cNvSpPr/>
          <p:nvPr/>
        </p:nvSpPr>
        <p:spPr>
          <a:xfrm>
            <a:off x="7788130" y="3384786"/>
            <a:ext cx="3929259" cy="111778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B3F6C24-79C0-408B-8854-AB5DC421F8C3}"/>
              </a:ext>
            </a:extLst>
          </p:cNvPr>
          <p:cNvSpPr/>
          <p:nvPr/>
        </p:nvSpPr>
        <p:spPr>
          <a:xfrm>
            <a:off x="7788128" y="3328506"/>
            <a:ext cx="3816719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79400" marR="2794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Columns</a:t>
            </a:r>
            <a:r>
              <a:rPr lang="en-US" sz="14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 </a:t>
            </a:r>
            <a:r>
              <a:rPr lang="en-US" sz="14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showing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       correlation but contains significant values:</a:t>
            </a:r>
          </a:p>
          <a:p>
            <a:pPr marL="279400" marR="279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Sex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Income 3. Education 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sz="14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MenHlth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5. BMI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306F7FF-900C-43CD-BF46-F7976E7FB436}"/>
              </a:ext>
            </a:extLst>
          </p:cNvPr>
          <p:cNvSpPr/>
          <p:nvPr/>
        </p:nvSpPr>
        <p:spPr>
          <a:xfrm>
            <a:off x="7788128" y="4744037"/>
            <a:ext cx="3929259" cy="125283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96BBCEE-57F7-47FA-A5A9-DB557140726F}"/>
              </a:ext>
            </a:extLst>
          </p:cNvPr>
          <p:cNvSpPr/>
          <p:nvPr/>
        </p:nvSpPr>
        <p:spPr>
          <a:xfrm>
            <a:off x="7788130" y="4756036"/>
            <a:ext cx="322259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ound to have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no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significant correlation with target variable: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1DC7EB4-F498-435B-B8CF-640277FA97D1}"/>
              </a:ext>
            </a:extLst>
          </p:cNvPr>
          <p:cNvSpPr/>
          <p:nvPr/>
        </p:nvSpPr>
        <p:spPr>
          <a:xfrm>
            <a:off x="7657630" y="5297871"/>
            <a:ext cx="45338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79400" marR="279400" rtl="0" fontAlgn="base">
              <a:spcBef>
                <a:spcPts val="2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CholCheck</a:t>
            </a:r>
            <a:r>
              <a:rPr lang="en-US" sz="1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en-US" sz="16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PhysActivity</a:t>
            </a:r>
            <a:r>
              <a:rPr lang="en-US" sz="1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NoDocbcCost</a:t>
            </a:r>
            <a:r>
              <a:rPr lang="en-US" sz="1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sz="1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Veggies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902" y="2018153"/>
            <a:ext cx="7552166" cy="4258490"/>
          </a:xfrm>
        </p:spPr>
      </p:pic>
    </p:spTree>
    <p:extLst>
      <p:ext uri="{BB962C8B-B14F-4D97-AF65-F5344CB8AC3E}">
        <p14:creationId xmlns:p14="http://schemas.microsoft.com/office/powerpoint/2010/main" xmlns="" val="208874105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71af3243-3dd4-4a8d-8c0d-dd76da1f02a5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{28DCFF94-6B2B-4B35-B8EA-75EA8EB7E78E}tf22712842_win32</Template>
  <TotalTime>2710</TotalTime>
  <Words>410</Words>
  <Application>Microsoft Office PowerPoint</Application>
  <PresentationFormat>Custom</PresentationFormat>
  <Paragraphs>97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1_RetrospectVTI</vt:lpstr>
      <vt:lpstr>Heart Disease or Attack Prediction ___________ BY GROUP 1</vt:lpstr>
      <vt:lpstr>TEAM MEMBERS</vt:lpstr>
      <vt:lpstr>MOTIVATION   SOLUTION</vt:lpstr>
      <vt:lpstr>AIM</vt:lpstr>
      <vt:lpstr>WORKFLOW</vt:lpstr>
      <vt:lpstr> WORKFLOW IN DETAIL…</vt:lpstr>
      <vt:lpstr>Data Analysis</vt:lpstr>
      <vt:lpstr>Some graphical representation of the data</vt:lpstr>
      <vt:lpstr>Correlation Plots</vt:lpstr>
      <vt:lpstr>Data Processing</vt:lpstr>
      <vt:lpstr>Further Steps</vt:lpstr>
      <vt:lpstr>Model Evaluation</vt:lpstr>
      <vt:lpstr>Slide 13</vt:lpstr>
      <vt:lpstr>Conclusion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Kalejaiye Sharafa-Deen</dc:creator>
  <cp:lastModifiedBy>USER</cp:lastModifiedBy>
  <cp:revision>54</cp:revision>
  <dcterms:created xsi:type="dcterms:W3CDTF">2021-09-14T17:35:44Z</dcterms:created>
  <dcterms:modified xsi:type="dcterms:W3CDTF">2022-08-13T16:19:35Z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