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66" r:id="rId2"/>
    <p:sldId id="267" r:id="rId3"/>
    <p:sldId id="268" r:id="rId4"/>
    <p:sldId id="274" r:id="rId5"/>
    <p:sldId id="259" r:id="rId6"/>
    <p:sldId id="275" r:id="rId7"/>
    <p:sldId id="270" r:id="rId8"/>
    <p:sldId id="269" r:id="rId9"/>
    <p:sldId id="271" r:id="rId10"/>
    <p:sldId id="272" r:id="rId11"/>
    <p:sldId id="273" r:id="rId12"/>
    <p:sldId id="258" r:id="rId13"/>
    <p:sldId id="278" r:id="rId14"/>
    <p:sldId id="263" r:id="rId15"/>
    <p:sldId id="276" r:id="rId16"/>
    <p:sldId id="280" r:id="rId17"/>
    <p:sldId id="281" r:id="rId18"/>
    <p:sldId id="289" r:id="rId19"/>
    <p:sldId id="277" r:id="rId20"/>
    <p:sldId id="290" r:id="rId21"/>
    <p:sldId id="282" r:id="rId22"/>
    <p:sldId id="283" r:id="rId23"/>
    <p:sldId id="286" r:id="rId24"/>
    <p:sldId id="287" r:id="rId25"/>
    <p:sldId id="284" r:id="rId26"/>
    <p:sldId id="285" r:id="rId27"/>
    <p:sldId id="279" r:id="rId28"/>
    <p:sldId id="288" r:id="rId29"/>
    <p:sldId id="291" r:id="rId30"/>
    <p:sldId id="292" r:id="rId31"/>
    <p:sldId id="257" r:id="rId32"/>
  </p:sldIdLst>
  <p:sldSz cx="9144000" cy="5143500" type="screen16x9"/>
  <p:notesSz cx="6858000" cy="9144000"/>
  <p:embeddedFontLst>
    <p:embeddedFont>
      <p:font typeface="Arial Narrow" panose="020B0606020202030204" pitchFamily="34" charset="0"/>
      <p:regular r:id="rId34"/>
      <p:bold r:id="rId35"/>
      <p:italic r:id="rId36"/>
      <p:boldItalic r:id="rId37"/>
    </p:embeddedFont>
    <p:embeddedFont>
      <p:font typeface="Old Standard TT" panose="020B0604020202020204" charset="0"/>
      <p:regular r:id="rId38"/>
      <p:bold r:id="rId39"/>
      <p: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293852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D4555-120D-4043-BC89-10F01FC4E9E7}" type="slidenum">
              <a:rPr lang="en-US"/>
              <a:pPr/>
              <a:t>22</a:t>
            </a:fld>
            <a:endParaRPr lang="en-US"/>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39" name="Rectangle 3"/>
          <p:cNvSpPr>
            <a:spLocks noGrp="1" noChangeArrowheads="1"/>
          </p:cNvSpPr>
          <p:nvPr>
            <p:ph type="body" idx="1"/>
          </p:nvPr>
        </p:nvSpPr>
        <p:spPr/>
        <p:txBody>
          <a:bodyPr/>
          <a:lstStyle/>
          <a:p>
            <a:r>
              <a:rPr lang="en-US"/>
              <a:t>As this table shows, on average, Eve will measure 75% of the bits correct.</a:t>
            </a:r>
          </a:p>
        </p:txBody>
      </p:sp>
    </p:spTree>
    <p:extLst>
      <p:ext uri="{BB962C8B-B14F-4D97-AF65-F5344CB8AC3E}">
        <p14:creationId xmlns:p14="http://schemas.microsoft.com/office/powerpoint/2010/main" val="65209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0257B-2D40-4F78-8CC3-86D71F4FCC60}" type="slidenum">
              <a:rPr lang="en-US"/>
              <a:pPr/>
              <a:t>23</a:t>
            </a:fld>
            <a:endParaRPr lang="en-US"/>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r>
              <a:rPr lang="en-US"/>
              <a:t>Even though Alice and Bob has used the same basis when measuring the photons in the resulting key, there might be differences in the key due to various reasons. Noise is one of them.</a:t>
            </a:r>
          </a:p>
          <a:p>
            <a:r>
              <a:rPr lang="en-US"/>
              <a:t>A detector used for measuring the polarized photons might detect a photon even though there are no photons.</a:t>
            </a:r>
          </a:p>
          <a:p>
            <a:r>
              <a:rPr lang="en-US"/>
              <a:t>One solution to this is to send the photons according to a predefined time schedule.</a:t>
            </a:r>
          </a:p>
          <a:p>
            <a:r>
              <a:rPr lang="en-US"/>
              <a:t>Then Bob knows when to expect a photon to arrive, and can discard those photons that doesn't fit into the scheme's time window.</a:t>
            </a:r>
          </a:p>
          <a:p>
            <a:r>
              <a:rPr lang="en-US"/>
              <a:t>There also has to be some kind of error correction in the over all process.</a:t>
            </a:r>
          </a:p>
        </p:txBody>
      </p:sp>
    </p:spTree>
    <p:extLst>
      <p:ext uri="{BB962C8B-B14F-4D97-AF65-F5344CB8AC3E}">
        <p14:creationId xmlns:p14="http://schemas.microsoft.com/office/powerpoint/2010/main" val="61764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3B1E8-71E5-462A-8CB2-9A7896D659E9}" type="slidenum">
              <a:rPr lang="en-US"/>
              <a:pPr/>
              <a:t>24</a:t>
            </a:fld>
            <a:endParaRPr lang="en-US"/>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p:txBody>
          <a:bodyPr/>
          <a:lstStyle/>
          <a:p>
            <a:r>
              <a:rPr lang="en-US"/>
              <a:t>The theory for quantum cryptography is well developed and has the potential to bring cryptographers victory in the ongoing battle against cryptoanalysists. </a:t>
            </a:r>
          </a:p>
          <a:p>
            <a:r>
              <a:rPr lang="en-US"/>
              <a:t>The problem is that that the ability to construct a machine that can take advantage of the quantum cryptography is difficult. Any influence on a photon will change its polarization, which makes it vulnerable to noise.</a:t>
            </a:r>
          </a:p>
          <a:p>
            <a:r>
              <a:rPr lang="en-US"/>
              <a:t>Another major problem with quantum cryptography is that photons cannot travel long distances without being absorbed. The longest distance researchers has managed to transmit a single photon is about 100 km. However, research on transmitting many photons together, to extend the distance and enhance speed, is going on.</a:t>
            </a:r>
          </a:p>
          <a:p>
            <a:r>
              <a:rPr lang="en-US"/>
              <a:t>There are also two companies with plans to release commercial products for quantum cryptograpy during 2004 </a:t>
            </a:r>
          </a:p>
        </p:txBody>
      </p:sp>
    </p:spTree>
    <p:extLst>
      <p:ext uri="{BB962C8B-B14F-4D97-AF65-F5344CB8AC3E}">
        <p14:creationId xmlns:p14="http://schemas.microsoft.com/office/powerpoint/2010/main" val="318082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E385B-9DFF-436E-AE7F-E0E24425BA05}" type="slidenum">
              <a:rPr lang="en-US"/>
              <a:pPr/>
              <a:t>25</a:t>
            </a:fld>
            <a:endParaRPr lang="en-US"/>
          </a:p>
        </p:txBody>
      </p:sp>
      <p:sp>
        <p:nvSpPr>
          <p:cNvPr id="68610" name="Rectangle 2"/>
          <p:cNvSpPr>
            <a:spLocks noGrp="1" noRot="1" noChangeAspect="1" noChangeArrowheads="1" noTextEdit="1"/>
          </p:cNvSpPr>
          <p:nvPr>
            <p:ph type="sldImg"/>
          </p:nvPr>
        </p:nvSpPr>
        <p:spPr>
          <a:xfrm>
            <a:off x="381000" y="685800"/>
            <a:ext cx="6096000" cy="3429000"/>
          </a:xfrm>
          <a:ln/>
        </p:spPr>
      </p:sp>
      <p:sp>
        <p:nvSpPr>
          <p:cNvPr id="68611" name="Rectangle 3"/>
          <p:cNvSpPr>
            <a:spLocks noGrp="1" noChangeArrowheads="1"/>
          </p:cNvSpPr>
          <p:nvPr>
            <p:ph type="body" idx="1"/>
          </p:nvPr>
        </p:nvSpPr>
        <p:spPr/>
        <p:txBody>
          <a:bodyPr/>
          <a:lstStyle/>
          <a:p>
            <a:r>
              <a:rPr lang="en-US"/>
              <a:t>Eve then has to re-send all the photons to Bob. </a:t>
            </a:r>
          </a:p>
          <a:p>
            <a:r>
              <a:rPr lang="en-US"/>
              <a:t>By doing so she will introduce an error, since Eve don't know the correct basis used by Alice, and has to pick her basis randomly. </a:t>
            </a:r>
          </a:p>
          <a:p>
            <a:r>
              <a:rPr lang="en-US"/>
              <a:t>This error will show up as an increased error which can easily be detected by Bob. </a:t>
            </a:r>
          </a:p>
          <a:p>
            <a:r>
              <a:rPr lang="en-US"/>
              <a:t>Needless to say, the possibility to detect eavesdropping, is one of the major advantages with quantum cryptography over conventional cryptography. </a:t>
            </a:r>
          </a:p>
          <a:p>
            <a:r>
              <a:rPr lang="en-US"/>
              <a:t>It is still possible for Eve to eavesdrop just a few photons, and hope that this will not increase the error to an alarming rate. If so, Eve would have at least partial knowledge of the key. </a:t>
            </a:r>
          </a:p>
          <a:p>
            <a:r>
              <a:rPr lang="en-US"/>
              <a:t>Counter-actions against this kind of attack is described below.</a:t>
            </a:r>
          </a:p>
          <a:p>
            <a:endParaRPr lang="en-US"/>
          </a:p>
        </p:txBody>
      </p:sp>
    </p:spTree>
    <p:extLst>
      <p:ext uri="{BB962C8B-B14F-4D97-AF65-F5344CB8AC3E}">
        <p14:creationId xmlns:p14="http://schemas.microsoft.com/office/powerpoint/2010/main" val="253712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6ED6C-8C16-44EF-91E9-C3228916FCA7}" type="slidenum">
              <a:rPr lang="en-US"/>
              <a:pPr/>
              <a:t>26</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When Alice and Bob has agreed on the key to use they need to test for eavesdropping. </a:t>
            </a:r>
          </a:p>
          <a:p>
            <a:r>
              <a:rPr lang="en-US"/>
              <a:t>This is done by randomly selecting a specific number (n) of bits from the key and compute its error rate. I.e. Alice and Bob compare the n bits over an, possible, open channel and then discard these bits. If the error rate is below a tolerable error rate E</a:t>
            </a:r>
            <a:r>
              <a:rPr lang="en-US" baseline="-25000"/>
              <a:t>max</a:t>
            </a:r>
            <a:r>
              <a:rPr lang="en-US"/>
              <a:t>, they can assume no eavesdropping has been done. </a:t>
            </a:r>
          </a:p>
          <a:p>
            <a:r>
              <a:rPr lang="en-US"/>
              <a:t>On the other hand, if the error rate is larger than E</a:t>
            </a:r>
            <a:r>
              <a:rPr lang="en-US" baseline="-25000"/>
              <a:t>max</a:t>
            </a:r>
            <a:r>
              <a:rPr lang="en-US"/>
              <a:t>, someone has monitored their communication or the channel is unexpectedly noisy. </a:t>
            </a:r>
          </a:p>
          <a:p>
            <a:r>
              <a:rPr lang="en-US"/>
              <a:t>Alice and Bob should then discard the whole key and start over. </a:t>
            </a:r>
          </a:p>
        </p:txBody>
      </p:sp>
    </p:spTree>
    <p:extLst>
      <p:ext uri="{BB962C8B-B14F-4D97-AF65-F5344CB8AC3E}">
        <p14:creationId xmlns:p14="http://schemas.microsoft.com/office/powerpoint/2010/main" val="51420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C3193-4FC0-4834-8D6E-B1348D266506}" type="slidenum">
              <a:rPr lang="en-US"/>
              <a:pPr/>
              <a:t>27</a:t>
            </a:fld>
            <a:endParaRPr lang="en-US"/>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842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74C41E-E383-4800-B6FB-31F600BAF146}" type="slidenum">
              <a:rPr lang="en-US"/>
              <a:pPr/>
              <a:t>28</a:t>
            </a:fld>
            <a:endParaRPr lang="en-US"/>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959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D077F-AD18-4123-A365-2FC2ED217795}" type="slidenum">
              <a:rPr lang="en-US"/>
              <a:pPr/>
              <a:t>13</a:t>
            </a:fld>
            <a:endParaRPr lang="en-US"/>
          </a:p>
        </p:txBody>
      </p:sp>
      <p:sp>
        <p:nvSpPr>
          <p:cNvPr id="129026" name="Rectangle 2"/>
          <p:cNvSpPr>
            <a:spLocks noGrp="1" noRot="1" noChangeAspect="1" noChangeArrowheads="1" noTextEdit="1"/>
          </p:cNvSpPr>
          <p:nvPr>
            <p:ph type="sldImg"/>
          </p:nvPr>
        </p:nvSpPr>
        <p:spPr>
          <a:xfrm>
            <a:off x="381000" y="685800"/>
            <a:ext cx="6096000" cy="3429000"/>
          </a:xfrm>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918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9FB65-5826-4F85-8334-BD0233A33877}" type="slidenum">
              <a:rPr lang="en-US"/>
              <a:pPr/>
              <a:t>15</a:t>
            </a:fld>
            <a:endParaRPr lang="en-US"/>
          </a:p>
        </p:txBody>
      </p:sp>
      <p:sp>
        <p:nvSpPr>
          <p:cNvPr id="126978" name="Rectangle 2"/>
          <p:cNvSpPr>
            <a:spLocks noGrp="1" noRot="1" noChangeAspect="1" noChangeArrowheads="1" noTextEdit="1"/>
          </p:cNvSpPr>
          <p:nvPr>
            <p:ph type="sldImg"/>
          </p:nvPr>
        </p:nvSpPr>
        <p:spPr>
          <a:xfrm>
            <a:off x="381000" y="685800"/>
            <a:ext cx="6096000" cy="3429000"/>
          </a:xfrm>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359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BCF38-E7C2-4B1C-AC35-4696FFD235DC}" type="slidenum">
              <a:rPr lang="en-US"/>
              <a:pPr/>
              <a:t>16</a:t>
            </a:fld>
            <a:endParaRPr lang="en-US"/>
          </a:p>
        </p:txBody>
      </p:sp>
      <p:sp>
        <p:nvSpPr>
          <p:cNvPr id="59394" name="Rectangle 2"/>
          <p:cNvSpPr>
            <a:spLocks noGrp="1" noRot="1" noChangeAspect="1" noChangeArrowheads="1" noTextEdit="1"/>
          </p:cNvSpPr>
          <p:nvPr>
            <p:ph type="sldImg"/>
          </p:nvPr>
        </p:nvSpPr>
        <p:spPr>
          <a:xfrm>
            <a:off x="381000" y="685800"/>
            <a:ext cx="6096000" cy="3429000"/>
          </a:xfrm>
          <a:ln/>
        </p:spPr>
      </p:sp>
      <p:sp>
        <p:nvSpPr>
          <p:cNvPr id="59395" name="Rectangle 3"/>
          <p:cNvSpPr>
            <a:spLocks noGrp="1" noChangeArrowheads="1"/>
          </p:cNvSpPr>
          <p:nvPr>
            <p:ph type="body" idx="1"/>
          </p:nvPr>
        </p:nvSpPr>
        <p:spPr/>
        <p:txBody>
          <a:bodyPr/>
          <a:lstStyle/>
          <a:p>
            <a:r>
              <a:rPr lang="en-US"/>
              <a:t>The key distrubution protocol presented here was developed by Bennet and Brassard in 1984, hence the name BB84. In its simplest form it is described as follows: </a:t>
            </a:r>
          </a:p>
          <a:p>
            <a:endParaRPr lang="en-US"/>
          </a:p>
        </p:txBody>
      </p:sp>
    </p:spTree>
    <p:extLst>
      <p:ext uri="{BB962C8B-B14F-4D97-AF65-F5344CB8AC3E}">
        <p14:creationId xmlns:p14="http://schemas.microsoft.com/office/powerpoint/2010/main" val="180178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D90ED-029A-43CE-873D-B6F18212C74E}" type="slidenum">
              <a:rPr lang="en-US"/>
              <a:pPr/>
              <a:t>17</a:t>
            </a:fld>
            <a:endParaRPr lang="en-US"/>
          </a:p>
        </p:txBody>
      </p:sp>
      <p:sp>
        <p:nvSpPr>
          <p:cNvPr id="61442" name="Rectangle 2"/>
          <p:cNvSpPr>
            <a:spLocks noGrp="1" noRot="1" noChangeAspect="1" noChangeArrowheads="1" noTextEdit="1"/>
          </p:cNvSpPr>
          <p:nvPr>
            <p:ph type="sldImg"/>
          </p:nvPr>
        </p:nvSpPr>
        <p:spPr>
          <a:xfrm>
            <a:off x="381000" y="685800"/>
            <a:ext cx="6096000" cy="3429000"/>
          </a:xfrm>
          <a:ln/>
        </p:spPr>
      </p:sp>
      <p:sp>
        <p:nvSpPr>
          <p:cNvPr id="61443" name="Rectangle 3"/>
          <p:cNvSpPr>
            <a:spLocks noGrp="1" noChangeArrowheads="1"/>
          </p:cNvSpPr>
          <p:nvPr>
            <p:ph type="body" idx="1"/>
          </p:nvPr>
        </p:nvSpPr>
        <p:spPr/>
        <p:txBody>
          <a:bodyPr/>
          <a:lstStyle/>
          <a:p>
            <a:r>
              <a:rPr lang="en-US" dirty="0"/>
              <a:t>Since where their basis agree Bob has measured the bits correctly, they both share the same sequence of 1s and 0s (at this moment I ignore errors due to eavesdropping or noise). </a:t>
            </a:r>
          </a:p>
          <a:p>
            <a:r>
              <a:rPr lang="en-US" dirty="0"/>
              <a:t>Note that this scheme, on average, will discard 50% of the bits sent. </a:t>
            </a:r>
          </a:p>
          <a:p>
            <a:r>
              <a:rPr lang="en-US" dirty="0"/>
              <a:t>The remaining bits could be used as key for encryption, although I'll show that there are more work to be done with the key to make it secure in practice.</a:t>
            </a:r>
          </a:p>
        </p:txBody>
      </p:sp>
    </p:spTree>
    <p:extLst>
      <p:ext uri="{BB962C8B-B14F-4D97-AF65-F5344CB8AC3E}">
        <p14:creationId xmlns:p14="http://schemas.microsoft.com/office/powerpoint/2010/main" val="144594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C90D2-6AD0-4450-B424-8A08452E731F}" type="slidenum">
              <a:rPr lang="en-US"/>
              <a:pPr/>
              <a:t>19</a:t>
            </a:fld>
            <a:endParaRPr lang="en-US"/>
          </a:p>
        </p:txBody>
      </p:sp>
      <p:sp>
        <p:nvSpPr>
          <p:cNvPr id="107522" name="Rectangle 2"/>
          <p:cNvSpPr>
            <a:spLocks noGrp="1" noRot="1" noChangeAspect="1" noChangeArrowheads="1" noTextEdit="1"/>
          </p:cNvSpPr>
          <p:nvPr>
            <p:ph type="sldImg"/>
          </p:nvPr>
        </p:nvSpPr>
        <p:spPr>
          <a:xfrm>
            <a:off x="381000" y="685800"/>
            <a:ext cx="6096000" cy="3429000"/>
          </a:xfrm>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7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6B192-9388-4A2C-8EFD-1CE41ADDE54F}" type="slidenum">
              <a:rPr lang="en-US"/>
              <a:pPr/>
              <a:t>21</a:t>
            </a:fld>
            <a:endParaRPr lang="en-US"/>
          </a:p>
        </p:txBody>
      </p:sp>
      <p:sp>
        <p:nvSpPr>
          <p:cNvPr id="63490" name="Rectangle 2"/>
          <p:cNvSpPr>
            <a:spLocks noGrp="1" noRot="1" noChangeAspect="1" noChangeArrowheads="1" noTextEdit="1"/>
          </p:cNvSpPr>
          <p:nvPr>
            <p:ph type="sldImg"/>
          </p:nvPr>
        </p:nvSpPr>
        <p:spPr>
          <a:xfrm>
            <a:off x="381000" y="685800"/>
            <a:ext cx="6096000" cy="3429000"/>
          </a:xfrm>
          <a:ln/>
        </p:spPr>
      </p:sp>
      <p:sp>
        <p:nvSpPr>
          <p:cNvPr id="63491" name="Rectangle 3"/>
          <p:cNvSpPr>
            <a:spLocks noGrp="1" noChangeArrowheads="1"/>
          </p:cNvSpPr>
          <p:nvPr>
            <p:ph type="body" idx="1"/>
          </p:nvPr>
        </p:nvSpPr>
        <p:spPr/>
        <p:txBody>
          <a:bodyPr/>
          <a:lstStyle/>
          <a:p>
            <a:r>
              <a:rPr lang="en-US"/>
              <a:t>What happens if Eve is hooked up on the quantum channel and measures the photons sent by Alice?</a:t>
            </a:r>
          </a:p>
          <a:p>
            <a:r>
              <a:rPr lang="en-US"/>
              <a:t>Eve has to randomly select basis for her measurement, since she don't know which of the two Alice used at transmission. Her basis will be wrong in 50% of the time.</a:t>
            </a:r>
          </a:p>
          <a:p>
            <a:r>
              <a:rPr lang="en-US"/>
              <a:t>Whatever basis she chose she will measure 1 or 0. However, even in those cases when Eve picks the wrong basis, there is 50% chance that she'll measure the right value of the bit. E.g. Alice sends a photon with state corresponding to 1 in the {</a:t>
            </a:r>
            <a:r>
              <a:rPr lang="en-US">
                <a:sym typeface="Wingdings 3" pitchFamily="18" charset="2"/>
              </a:rPr>
              <a:t>,}</a:t>
            </a:r>
            <a:r>
              <a:rPr lang="en-US"/>
              <a:t> basis. Eve picks the {</a:t>
            </a:r>
            <a:r>
              <a:rPr lang="en-US">
                <a:sym typeface="Wingdings 3" pitchFamily="18" charset="2"/>
              </a:rPr>
              <a:t>, </a:t>
            </a:r>
            <a:r>
              <a:rPr lang="en-US"/>
              <a:t>} basis for her measurement which this time happens to give a 1 as result, which is correct. </a:t>
            </a:r>
          </a:p>
        </p:txBody>
      </p:sp>
    </p:spTree>
    <p:extLst>
      <p:ext uri="{BB962C8B-B14F-4D97-AF65-F5344CB8AC3E}">
        <p14:creationId xmlns:p14="http://schemas.microsoft.com/office/powerpoint/2010/main" val="223401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accent1"/>
              </a:buClr>
              <a:buSzPts val="4200"/>
              <a:buFont typeface="Old Standard TT"/>
              <a:buNone/>
              <a:defRPr sz="4200" b="0" i="0" u="none" strike="noStrike" cap="none">
                <a:solidFill>
                  <a:schemeClr val="accent1"/>
                </a:solidFill>
                <a:latin typeface="Old Standard TT"/>
                <a:ea typeface="Old Standard TT"/>
                <a:cs typeface="Old Standard TT"/>
                <a:sym typeface="Old Standard TT"/>
              </a:defRPr>
            </a:lvl9pPr>
          </a:lstStyle>
          <a:p>
            <a:endParaRPr/>
          </a:p>
        </p:txBody>
      </p:sp>
      <p:sp>
        <p:nvSpPr>
          <p:cNvPr id="13" name="Shape 1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accent2"/>
              </a:buClr>
              <a:buSzPts val="2400"/>
              <a:buFont typeface="Old Standard TT"/>
              <a:buNone/>
              <a:defRPr sz="2400" b="0" i="0" u="none" strike="noStrike" cap="none">
                <a:solidFill>
                  <a:schemeClr val="accent2"/>
                </a:solidFill>
                <a:latin typeface="Old Standard TT"/>
                <a:ea typeface="Old Standard TT"/>
                <a:cs typeface="Old Standard TT"/>
                <a:sym typeface="Old Standard TT"/>
              </a:defRPr>
            </a:lvl9pPr>
          </a:lstStyle>
          <a:p>
            <a:endParaRPr/>
          </a:p>
        </p:txBody>
      </p:sp>
      <p:sp>
        <p:nvSpPr>
          <p:cNvPr id="14" name="Shape 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9C842B-6ECD-4B77-ABAC-712B9F30E7AD}" type="slidenum">
              <a:rPr lang="en-US"/>
              <a:pPr/>
              <a:t>‹#›</a:t>
            </a:fld>
            <a:endParaRPr lang="en-US"/>
          </a:p>
        </p:txBody>
      </p:sp>
    </p:spTree>
    <p:extLst>
      <p:ext uri="{BB962C8B-B14F-4D97-AF65-F5344CB8AC3E}">
        <p14:creationId xmlns:p14="http://schemas.microsoft.com/office/powerpoint/2010/main" val="16438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1028700"/>
          </a:xfrm>
        </p:spPr>
        <p:txBody>
          <a:bodyPr/>
          <a:lstStyle/>
          <a:p>
            <a:r>
              <a:rPr lang="en-US"/>
              <a:t>Click to edit Master title style</a:t>
            </a:r>
          </a:p>
        </p:txBody>
      </p:sp>
      <p:sp>
        <p:nvSpPr>
          <p:cNvPr id="3" name="Table Placeholder 2"/>
          <p:cNvSpPr>
            <a:spLocks noGrp="1"/>
          </p:cNvSpPr>
          <p:nvPr>
            <p:ph type="tbl" idx="1"/>
          </p:nvPr>
        </p:nvSpPr>
        <p:spPr>
          <a:xfrm>
            <a:off x="457200" y="1485900"/>
            <a:ext cx="8229600" cy="3086100"/>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endParaRPr lang="en-US"/>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243FA5F6-A907-4B24-B9CD-AEC85EB1C8E8}" type="slidenum">
              <a:rPr lang="en-US"/>
              <a:pPr/>
              <a:t>‹#›</a:t>
            </a:fld>
            <a:endParaRPr lang="en-US"/>
          </a:p>
        </p:txBody>
      </p:sp>
    </p:spTree>
    <p:extLst>
      <p:ext uri="{BB962C8B-B14F-4D97-AF65-F5344CB8AC3E}">
        <p14:creationId xmlns:p14="http://schemas.microsoft.com/office/powerpoint/2010/main" val="410718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9pPr>
          </a:lstStyle>
          <a:p>
            <a:endParaRPr/>
          </a:p>
        </p:txBody>
      </p:sp>
      <p:sp>
        <p:nvSpPr>
          <p:cNvPr id="17" name="Shape 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cxnSp>
        <p:nvCxnSpPr>
          <p:cNvPr id="19" name="Shape 19"/>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20" name="Shape 20"/>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accent1"/>
              </a:buClr>
              <a:buSzPts val="6000"/>
              <a:buFont typeface="Old Standard TT"/>
              <a:buNone/>
              <a:defRPr sz="6000" b="0" i="0" u="none" strike="noStrike" cap="none">
                <a:solidFill>
                  <a:schemeClr val="accent1"/>
                </a:solidFill>
                <a:latin typeface="Old Standard TT"/>
                <a:ea typeface="Old Standard TT"/>
                <a:cs typeface="Old Standard TT"/>
                <a:sym typeface="Old Standard TT"/>
              </a:defRPr>
            </a:lvl9pPr>
          </a:lstStyle>
          <a:p>
            <a:endParaRPr/>
          </a:p>
        </p:txBody>
      </p:sp>
      <p:sp>
        <p:nvSpPr>
          <p:cNvPr id="21" name="Shape 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
        <p:cNvGrpSpPr/>
        <p:nvPr/>
      </p:nvGrpSpPr>
      <p:grpSpPr>
        <a:xfrm>
          <a:off x="0" y="0"/>
          <a:ext cx="0" cy="0"/>
          <a:chOff x="0" y="0"/>
          <a:chExt cx="0" cy="0"/>
        </a:xfrm>
      </p:grpSpPr>
      <p:sp>
        <p:nvSpPr>
          <p:cNvPr id="23" name="Shape 23"/>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 name="Shape 24"/>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25" name="Shape 25"/>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1pPr>
            <a:lvl2pPr marR="0" lvl="1"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2pPr>
            <a:lvl3pPr marR="0" lvl="2"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3pPr>
            <a:lvl4pPr marR="0" lvl="3"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4pPr>
            <a:lvl5pPr marR="0" lvl="4"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5pPr>
            <a:lvl6pPr marR="0" lvl="5"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6pPr>
            <a:lvl7pPr marR="0" lvl="6"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7pPr>
            <a:lvl8pPr marR="0" lvl="7"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8pPr>
            <a:lvl9pPr marR="0" lvl="8" algn="ctr" rtl="0">
              <a:lnSpc>
                <a:spcPct val="100000"/>
              </a:lnSpc>
              <a:spcBef>
                <a:spcPts val="0"/>
              </a:spcBef>
              <a:spcAft>
                <a:spcPts val="0"/>
              </a:spcAft>
              <a:buClr>
                <a:schemeClr val="lt2"/>
              </a:buClr>
              <a:buSzPts val="4200"/>
              <a:buFont typeface="Old Standard TT"/>
              <a:buNone/>
              <a:defRPr sz="4200" b="0" i="0" u="none" strike="noStrike" cap="none">
                <a:solidFill>
                  <a:schemeClr val="lt2"/>
                </a:solidFill>
                <a:latin typeface="Old Standard TT"/>
                <a:ea typeface="Old Standard TT"/>
                <a:cs typeface="Old Standard TT"/>
                <a:sym typeface="Old Standard TT"/>
              </a:defRPr>
            </a:lvl9pPr>
          </a:lstStyle>
          <a:p>
            <a:endParaRPr/>
          </a:p>
        </p:txBody>
      </p:sp>
      <p:sp>
        <p:nvSpPr>
          <p:cNvPr id="26" name="Shape 26"/>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1pPr>
            <a:lvl2pPr marR="0" lvl="1"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2pPr>
            <a:lvl3pPr marR="0" lvl="2"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3pPr>
            <a:lvl4pPr marR="0" lvl="3"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4pPr>
            <a:lvl5pPr marR="0" lvl="4"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5pPr>
            <a:lvl6pPr marR="0" lvl="5"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6pPr>
            <a:lvl7pPr marR="0" lvl="6"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7pPr>
            <a:lvl8pPr marR="0" lvl="7"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8pPr>
            <a:lvl9pPr marR="0" lvl="8" algn="ctr" rtl="0">
              <a:lnSpc>
                <a:spcPct val="100000"/>
              </a:lnSpc>
              <a:spcBef>
                <a:spcPts val="0"/>
              </a:spcBef>
              <a:spcAft>
                <a:spcPts val="0"/>
              </a:spcAft>
              <a:buClr>
                <a:schemeClr val="dk1"/>
              </a:buClr>
              <a:buSzPts val="2100"/>
              <a:buFont typeface="Old Standard TT"/>
              <a:buNone/>
              <a:defRPr sz="2100" b="0" i="0" u="none" strike="noStrike" cap="none">
                <a:solidFill>
                  <a:schemeClr val="dk1"/>
                </a:solidFill>
                <a:latin typeface="Old Standard TT"/>
                <a:ea typeface="Old Standard TT"/>
                <a:cs typeface="Old Standard TT"/>
                <a:sym typeface="Old Standard TT"/>
              </a:defRPr>
            </a:lvl9pPr>
          </a:lstStyle>
          <a:p>
            <a:endParaRPr/>
          </a:p>
        </p:txBody>
      </p:sp>
      <p:sp>
        <p:nvSpPr>
          <p:cNvPr id="27" name="Shape 2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accent1"/>
              </a:buClr>
              <a:buSzPts val="1800"/>
              <a:buFont typeface="Old Standard TT"/>
              <a:buChar char="●"/>
              <a:defRPr sz="1800" b="0" i="0" u="none" strike="noStrike" cap="none">
                <a:solidFill>
                  <a:schemeClr val="accent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accent1"/>
              </a:buClr>
              <a:buSzPts val="1400"/>
              <a:buFont typeface="Old Standard TT"/>
              <a:buChar char="■"/>
              <a:defRPr sz="1400" b="0" i="0" u="none" strike="noStrike" cap="none">
                <a:solidFill>
                  <a:schemeClr val="accent1"/>
                </a:solidFill>
                <a:latin typeface="Old Standard TT"/>
                <a:ea typeface="Old Standard TT"/>
                <a:cs typeface="Old Standard TT"/>
                <a:sym typeface="Old Standard TT"/>
              </a:defRPr>
            </a:lvl9pPr>
          </a:lstStyle>
          <a:p>
            <a:endParaRPr/>
          </a:p>
        </p:txBody>
      </p:sp>
      <p:sp>
        <p:nvSpPr>
          <p:cNvPr id="28" name="Shape 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31" name="Shape 31"/>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1pPr>
            <a:lvl2pPr marL="914400" marR="0" lvl="1"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1371600" marR="0" lvl="2"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1828800" marR="0" lvl="3"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2286000" marR="0" lvl="4"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2743200" marR="0" lvl="5"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3200400" marR="0" lvl="6"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3657600" marR="0" lvl="7"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4114800" marR="0" lvl="8" indent="-304800" algn="l" rtl="0">
              <a:lnSpc>
                <a:spcPct val="115000"/>
              </a:lnSpc>
              <a:spcBef>
                <a:spcPts val="1600"/>
              </a:spcBef>
              <a:spcAft>
                <a:spcPts val="160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32" name="Shape 32"/>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1pPr>
            <a:lvl2pPr marL="914400" marR="0" lvl="1"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1371600" marR="0" lvl="2"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1828800" marR="0" lvl="3"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2286000" marR="0" lvl="4"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2743200" marR="0" lvl="5"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3200400" marR="0" lvl="6"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3657600" marR="0" lvl="7"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4114800" marR="0" lvl="8" indent="-304800" algn="l" rtl="0">
              <a:lnSpc>
                <a:spcPct val="115000"/>
              </a:lnSpc>
              <a:spcBef>
                <a:spcPts val="1600"/>
              </a:spcBef>
              <a:spcAft>
                <a:spcPts val="160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33" name="Shape 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40" name="Shape 4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41" name="Shape 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44" name="Shape 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2400"/>
              <a:buFont typeface="Old Standard TT"/>
              <a:buNone/>
              <a:defRPr sz="2400" b="0" i="0" u="none" strike="noStrike" cap="none">
                <a:solidFill>
                  <a:schemeClr val="dk1"/>
                </a:solidFill>
                <a:latin typeface="Old Standard TT"/>
                <a:ea typeface="Old Standard TT"/>
                <a:cs typeface="Old Standard TT"/>
                <a:sym typeface="Old Standard TT"/>
              </a:defRPr>
            </a:lvl9pPr>
          </a:lstStyle>
          <a:p>
            <a:endParaRPr/>
          </a:p>
        </p:txBody>
      </p:sp>
      <p:sp>
        <p:nvSpPr>
          <p:cNvPr id="47" name="Shape 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1pPr>
            <a:lvl2pPr marL="914400" marR="0" lvl="1"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2pPr>
            <a:lvl3pPr marL="1371600" marR="0" lvl="2"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3pPr>
            <a:lvl4pPr marL="1828800" marR="0" lvl="3"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4pPr>
            <a:lvl5pPr marL="2286000" marR="0" lvl="4"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5pPr>
            <a:lvl6pPr marL="2743200" marR="0" lvl="5"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6pPr>
            <a:lvl7pPr marL="3200400" marR="0" lvl="6"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7pPr>
            <a:lvl8pPr marL="3657600" marR="0" lvl="7" indent="-304800" algn="l" rtl="0">
              <a:lnSpc>
                <a:spcPct val="115000"/>
              </a:lnSpc>
              <a:spcBef>
                <a:spcPts val="1600"/>
              </a:spcBef>
              <a:spcAft>
                <a:spcPts val="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8pPr>
            <a:lvl9pPr marL="4114800" marR="0" lvl="8" indent="-304800" algn="l" rtl="0">
              <a:lnSpc>
                <a:spcPct val="115000"/>
              </a:lnSpc>
              <a:spcBef>
                <a:spcPts val="1600"/>
              </a:spcBef>
              <a:spcAft>
                <a:spcPts val="1600"/>
              </a:spcAft>
              <a:buClr>
                <a:schemeClr val="dk1"/>
              </a:buClr>
              <a:buSzPts val="1200"/>
              <a:buFont typeface="Old Standard TT"/>
              <a:buChar char="■"/>
              <a:defRPr sz="1200" b="0" i="0" u="none" strike="noStrike" cap="none">
                <a:solidFill>
                  <a:schemeClr val="dk1"/>
                </a:solidFill>
                <a:latin typeface="Old Standard TT"/>
                <a:ea typeface="Old Standard TT"/>
                <a:cs typeface="Old Standard TT"/>
                <a:sym typeface="Old Standard TT"/>
              </a:defRPr>
            </a:lvl9pPr>
          </a:lstStyle>
          <a:p>
            <a:endParaRPr/>
          </a:p>
        </p:txBody>
      </p:sp>
      <p:sp>
        <p:nvSpPr>
          <p:cNvPr id="48" name="Shape 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1pPr>
            <a:lvl2pPr marR="0" lvl="1"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2pPr>
            <a:lvl3pPr marR="0" lvl="2"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3pPr>
            <a:lvl4pPr marR="0" lvl="3"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4pPr>
            <a:lvl5pPr marR="0" lvl="4"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5pPr>
            <a:lvl6pPr marR="0" lvl="5"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6pPr>
            <a:lvl7pPr marR="0" lvl="6"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7pPr>
            <a:lvl8pPr marR="0" lvl="7"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8pPr>
            <a:lvl9pPr marR="0" lvl="8" algn="ctr" rtl="0">
              <a:lnSpc>
                <a:spcPct val="100000"/>
              </a:lnSpc>
              <a:spcBef>
                <a:spcPts val="0"/>
              </a:spcBef>
              <a:spcAft>
                <a:spcPts val="0"/>
              </a:spcAft>
              <a:buClr>
                <a:schemeClr val="dk1"/>
              </a:buClr>
              <a:buSzPts val="14000"/>
              <a:buFont typeface="Old Standard TT"/>
              <a:buNone/>
              <a:defRPr sz="14000" b="1" i="0" u="none" strike="noStrike" cap="none">
                <a:solidFill>
                  <a:schemeClr val="dk1"/>
                </a:solidFill>
                <a:latin typeface="Old Standard TT"/>
                <a:ea typeface="Old Standard TT"/>
                <a:cs typeface="Old Standard TT"/>
                <a:sym typeface="Old Standard TT"/>
              </a:defRPr>
            </a:lvl9pPr>
          </a:lstStyle>
          <a:p>
            <a:endParaRPr/>
          </a:p>
        </p:txBody>
      </p:sp>
      <p:sp>
        <p:nvSpPr>
          <p:cNvPr id="51" name="Shape 5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ctr"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ctr"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52" name="Shape 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0.jpeg"/><Relationship Id="rId4" Type="http://schemas.openxmlformats.org/officeDocument/2006/relationships/tags" Target="../tags/tag4.xml"/><Relationship Id="rId9"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2.jpeg"/><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Quantum Cryptography</a:t>
            </a:r>
          </a:p>
        </p:txBody>
      </p:sp>
      <p:sp>
        <p:nvSpPr>
          <p:cNvPr id="3" name="Subtitle 2"/>
          <p:cNvSpPr>
            <a:spLocks noGrp="1"/>
          </p:cNvSpPr>
          <p:nvPr>
            <p:ph type="subTitle" idx="1"/>
          </p:nvPr>
        </p:nvSpPr>
        <p:spPr/>
        <p:txBody>
          <a:bodyPr/>
          <a:lstStyle/>
          <a:p>
            <a:r>
              <a:rPr lang="en-US" dirty="0"/>
              <a:t>Presented by :- Yamoksh  Verma </a:t>
            </a:r>
          </a:p>
          <a:p>
            <a:r>
              <a:rPr lang="en-US" dirty="0"/>
              <a:t>				(14/270)</a:t>
            </a:r>
          </a:p>
        </p:txBody>
      </p:sp>
    </p:spTree>
    <p:extLst>
      <p:ext uri="{BB962C8B-B14F-4D97-AF65-F5344CB8AC3E}">
        <p14:creationId xmlns:p14="http://schemas.microsoft.com/office/powerpoint/2010/main" val="1855571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4077"/>
            <a:ext cx="8520600" cy="613200"/>
          </a:xfrm>
        </p:spPr>
        <p:txBody>
          <a:bodyPr/>
          <a:lstStyle/>
          <a:p>
            <a:pPr algn="ctr"/>
            <a:r>
              <a:rPr lang="en-US" sz="3600" dirty="0">
                <a:solidFill>
                  <a:schemeClr val="tx2"/>
                </a:solidFill>
              </a:rPr>
              <a:t>A Polarization Filter </a:t>
            </a:r>
            <a:endParaRPr lang="en-US" sz="3200" dirty="0">
              <a:solidFill>
                <a:schemeClr val="tx2"/>
              </a:solidFill>
            </a:endParaRPr>
          </a:p>
        </p:txBody>
      </p:sp>
      <p:sp>
        <p:nvSpPr>
          <p:cNvPr id="3" name="Title 1"/>
          <p:cNvSpPr txBox="1">
            <a:spLocks/>
          </p:cNvSpPr>
          <p:nvPr/>
        </p:nvSpPr>
        <p:spPr>
          <a:xfrm>
            <a:off x="311700" y="950713"/>
            <a:ext cx="7699691" cy="1636623"/>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Arial" panose="020B0604020202020204" pitchFamily="34" charset="0"/>
              <a:buChar char="•"/>
            </a:pPr>
            <a:r>
              <a:rPr lang="en-US" sz="1800" dirty="0"/>
              <a:t>Unpolarized light enters a vertically aligned filter, some light is absorbed and the remainder is polarized in the vertical direction. </a:t>
            </a:r>
          </a:p>
          <a:p>
            <a:pPr marL="285750" indent="-285750" algn="just">
              <a:buSzPct val="100000"/>
              <a:buFont typeface="Arial" panose="020B0604020202020204" pitchFamily="34" charset="0"/>
              <a:buChar char="•"/>
            </a:pPr>
            <a:endParaRPr lang="en-US" sz="1800" dirty="0"/>
          </a:p>
          <a:p>
            <a:pPr marL="285750" indent="-285750" algn="just">
              <a:buSzPct val="100000"/>
              <a:buFont typeface="Arial" panose="020B0604020202020204" pitchFamily="34" charset="0"/>
              <a:buChar char="•"/>
            </a:pPr>
            <a:r>
              <a:rPr lang="en-US" sz="1800" dirty="0"/>
              <a:t>A second filter tilted at some angle </a:t>
            </a:r>
            <a:r>
              <a:rPr lang="en-US" sz="1800" i="1" dirty="0"/>
              <a:t>q</a:t>
            </a:r>
            <a:r>
              <a:rPr lang="en-US" sz="1800" dirty="0"/>
              <a:t> absorbs some of the polarized light and transmits the rest, giving it a new polarization. </a:t>
            </a:r>
          </a:p>
          <a:p>
            <a:pPr algn="just">
              <a:buSzPct val="100000"/>
            </a:pPr>
            <a:r>
              <a:rPr lang="en-US" sz="1800" dirty="0">
                <a:solidFill>
                  <a:schemeClr val="tx1"/>
                </a:solidFill>
              </a:rPr>
              <a:t>	</a:t>
            </a:r>
          </a:p>
          <a:p>
            <a:pPr algn="just"/>
            <a:r>
              <a:rPr lang="en-US" sz="1800" dirty="0">
                <a:solidFill>
                  <a:schemeClr val="tx1"/>
                </a:solidFill>
              </a:rPr>
              <a:t>	</a:t>
            </a:r>
          </a:p>
          <a:p>
            <a:pPr algn="just"/>
            <a:r>
              <a:rPr lang="en-US" sz="1800" dirty="0">
                <a:solidFill>
                  <a:schemeClr val="tx1"/>
                </a:solidFill>
              </a:rPr>
              <a:t>	</a:t>
            </a:r>
          </a:p>
        </p:txBody>
      </p:sp>
      <p:grpSp>
        <p:nvGrpSpPr>
          <p:cNvPr id="21" name="Group 20"/>
          <p:cNvGrpSpPr>
            <a:grpSpLocks/>
          </p:cNvGrpSpPr>
          <p:nvPr/>
        </p:nvGrpSpPr>
        <p:grpSpPr bwMode="auto">
          <a:xfrm>
            <a:off x="790488" y="2770772"/>
            <a:ext cx="6742113" cy="1943100"/>
            <a:chOff x="637" y="2838"/>
            <a:chExt cx="4247" cy="1224"/>
          </a:xfrm>
        </p:grpSpPr>
        <p:sp>
          <p:nvSpPr>
            <p:cNvPr id="22" name="Rectangle 21"/>
            <p:cNvSpPr>
              <a:spLocks noChangeArrowheads="1"/>
            </p:cNvSpPr>
            <p:nvPr/>
          </p:nvSpPr>
          <p:spPr bwMode="auto">
            <a:xfrm>
              <a:off x="2293" y="2838"/>
              <a:ext cx="216"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dirty="0">
                <a:latin typeface="Arial" charset="0"/>
              </a:endParaRPr>
            </a:p>
            <a:p>
              <a:pPr eaLnBrk="1" hangingPunct="1"/>
              <a:endParaRPr lang="en-US" sz="1200" dirty="0">
                <a:latin typeface="Arial" charset="0"/>
              </a:endParaRPr>
            </a:p>
            <a:p>
              <a:pPr eaLnBrk="1" hangingPunct="1"/>
              <a:endParaRPr lang="en-US" sz="1200" dirty="0">
                <a:latin typeface="Arial" charset="0"/>
              </a:endParaRPr>
            </a:p>
            <a:p>
              <a:pPr algn="ctr" eaLnBrk="1" hangingPunct="1"/>
              <a:r>
                <a:rPr lang="en-US" sz="2600" dirty="0">
                  <a:latin typeface="Arial" charset="0"/>
                  <a:sym typeface="Wingdings 3" pitchFamily="18" charset="2"/>
                </a:rPr>
                <a:t></a:t>
              </a:r>
              <a:endParaRPr lang="en-US" sz="2600" dirty="0">
                <a:latin typeface="Arial" charset="0"/>
              </a:endParaRPr>
            </a:p>
            <a:p>
              <a:pPr eaLnBrk="1" hangingPunct="1"/>
              <a:endParaRPr lang="en-US" dirty="0">
                <a:latin typeface="Arial" charset="0"/>
              </a:endParaRPr>
            </a:p>
          </p:txBody>
        </p:sp>
        <p:sp>
          <p:nvSpPr>
            <p:cNvPr id="23" name="Freeform 22"/>
            <p:cNvSpPr>
              <a:spLocks/>
            </p:cNvSpPr>
            <p:nvPr/>
          </p:nvSpPr>
          <p:spPr bwMode="auto">
            <a:xfrm>
              <a:off x="1429" y="3249"/>
              <a:ext cx="864" cy="144"/>
            </a:xfrm>
            <a:custGeom>
              <a:avLst/>
              <a:gdLst>
                <a:gd name="T0" fmla="*/ 0 w 1440"/>
                <a:gd name="T1" fmla="*/ 540 h 900"/>
                <a:gd name="T2" fmla="*/ 1440 w 1440"/>
                <a:gd name="T3" fmla="*/ 0 h 900"/>
                <a:gd name="T4" fmla="*/ 1440 w 1440"/>
                <a:gd name="T5" fmla="*/ 900 h 900"/>
                <a:gd name="T6" fmla="*/ 0 w 1440"/>
                <a:gd name="T7" fmla="*/ 540 h 900"/>
              </a:gdLst>
              <a:ahLst/>
              <a:cxnLst>
                <a:cxn ang="0">
                  <a:pos x="T0" y="T1"/>
                </a:cxn>
                <a:cxn ang="0">
                  <a:pos x="T2" y="T3"/>
                </a:cxn>
                <a:cxn ang="0">
                  <a:pos x="T4" y="T5"/>
                </a:cxn>
                <a:cxn ang="0">
                  <a:pos x="T6" y="T7"/>
                </a:cxn>
              </a:cxnLst>
              <a:rect l="0" t="0" r="r" b="b"/>
              <a:pathLst>
                <a:path w="1440" h="900">
                  <a:moveTo>
                    <a:pt x="0" y="540"/>
                  </a:moveTo>
                  <a:lnTo>
                    <a:pt x="1440" y="0"/>
                  </a:lnTo>
                  <a:lnTo>
                    <a:pt x="1440" y="900"/>
                  </a:lnTo>
                  <a:lnTo>
                    <a:pt x="0" y="540"/>
                  </a:lnTo>
                  <a:close/>
                </a:path>
              </a:pathLst>
            </a:custGeom>
            <a:solidFill>
              <a:srgbClr val="9933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24" name="Freeform 23"/>
            <p:cNvSpPr>
              <a:spLocks/>
            </p:cNvSpPr>
            <p:nvPr/>
          </p:nvSpPr>
          <p:spPr bwMode="auto">
            <a:xfrm>
              <a:off x="2509" y="3152"/>
              <a:ext cx="570" cy="275"/>
            </a:xfrm>
            <a:custGeom>
              <a:avLst/>
              <a:gdLst>
                <a:gd name="T0" fmla="*/ 0 w 1426"/>
                <a:gd name="T1" fmla="*/ 140 h 687"/>
                <a:gd name="T2" fmla="*/ 1426 w 1426"/>
                <a:gd name="T3" fmla="*/ 0 h 687"/>
                <a:gd name="T4" fmla="*/ 1426 w 1426"/>
                <a:gd name="T5" fmla="*/ 687 h 687"/>
                <a:gd name="T6" fmla="*/ 0 w 1426"/>
                <a:gd name="T7" fmla="*/ 603 h 687"/>
                <a:gd name="T8" fmla="*/ 0 w 1426"/>
                <a:gd name="T9" fmla="*/ 140 h 687"/>
              </a:gdLst>
              <a:ahLst/>
              <a:cxnLst>
                <a:cxn ang="0">
                  <a:pos x="T0" y="T1"/>
                </a:cxn>
                <a:cxn ang="0">
                  <a:pos x="T2" y="T3"/>
                </a:cxn>
                <a:cxn ang="0">
                  <a:pos x="T4" y="T5"/>
                </a:cxn>
                <a:cxn ang="0">
                  <a:pos x="T6" y="T7"/>
                </a:cxn>
                <a:cxn ang="0">
                  <a:pos x="T8" y="T9"/>
                </a:cxn>
              </a:cxnLst>
              <a:rect l="0" t="0" r="r" b="b"/>
              <a:pathLst>
                <a:path w="1426" h="687">
                  <a:moveTo>
                    <a:pt x="0" y="140"/>
                  </a:moveTo>
                  <a:lnTo>
                    <a:pt x="1426" y="0"/>
                  </a:lnTo>
                  <a:lnTo>
                    <a:pt x="1426" y="687"/>
                  </a:lnTo>
                  <a:lnTo>
                    <a:pt x="0" y="603"/>
                  </a:lnTo>
                  <a:lnTo>
                    <a:pt x="0" y="140"/>
                  </a:lnTo>
                  <a:close/>
                </a:path>
              </a:pathLst>
            </a:custGeom>
            <a:solidFill>
              <a:srgbClr val="FF99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pic>
          <p:nvPicPr>
            <p:cNvPr id="25" name="Picture 24" descr="Lasgun_Large"/>
            <p:cNvPicPr>
              <a:picLocks noChangeAspect="1" noChangeArrowheads="1"/>
            </p:cNvPicPr>
            <p:nvPr/>
          </p:nvPicPr>
          <p:blipFill>
            <a:blip r:embed="rId2">
              <a:clrChange>
                <a:clrFrom>
                  <a:srgbClr val="F0F7F0"/>
                </a:clrFrom>
                <a:clrTo>
                  <a:srgbClr val="F0F7F0">
                    <a:alpha val="0"/>
                  </a:srgbClr>
                </a:clrTo>
              </a:clrChange>
              <a:extLst>
                <a:ext uri="{28A0092B-C50C-407E-A947-70E740481C1C}">
                  <a14:useLocalDpi xmlns:a14="http://schemas.microsoft.com/office/drawing/2010/main" val="0"/>
                </a:ext>
              </a:extLst>
            </a:blip>
            <a:srcRect/>
            <a:stretch>
              <a:fillRect/>
            </a:stretch>
          </p:blipFill>
          <p:spPr bwMode="auto">
            <a:xfrm>
              <a:off x="637" y="3080"/>
              <a:ext cx="792"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2"/>
            <p:cNvSpPr txBox="1">
              <a:spLocks noChangeArrowheads="1"/>
            </p:cNvSpPr>
            <p:nvPr/>
          </p:nvSpPr>
          <p:spPr bwMode="auto">
            <a:xfrm>
              <a:off x="1522" y="3846"/>
              <a:ext cx="64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27" name="Rectangle 26"/>
            <p:cNvSpPr>
              <a:spLocks noChangeArrowheads="1"/>
            </p:cNvSpPr>
            <p:nvPr/>
          </p:nvSpPr>
          <p:spPr bwMode="auto">
            <a:xfrm>
              <a:off x="3948" y="2838"/>
              <a:ext cx="216"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a:latin typeface="Arial" charset="0"/>
              </a:endParaRPr>
            </a:p>
            <a:p>
              <a:pPr eaLnBrk="1" hangingPunct="1"/>
              <a:endParaRPr lang="en-US" sz="1200">
                <a:latin typeface="Arial" charset="0"/>
              </a:endParaRPr>
            </a:p>
            <a:p>
              <a:pPr eaLnBrk="1" hangingPunct="1"/>
              <a:endParaRPr lang="en-US" sz="1200">
                <a:latin typeface="Arial" charset="0"/>
              </a:endParaRPr>
            </a:p>
            <a:p>
              <a:pPr eaLnBrk="1" hangingPunct="1"/>
              <a:r>
                <a:rPr lang="en-US" sz="2600">
                  <a:latin typeface="Arial" charset="0"/>
                </a:rPr>
                <a:t> </a:t>
              </a:r>
              <a:r>
                <a:rPr lang="en-US" sz="2600">
                  <a:latin typeface="Arial" charset="0"/>
                  <a:sym typeface="Wingdings 3" pitchFamily="18" charset="2"/>
                </a:rPr>
                <a:t></a:t>
              </a:r>
              <a:endParaRPr lang="en-US">
                <a:latin typeface="Arial" charset="0"/>
              </a:endParaRPr>
            </a:p>
          </p:txBody>
        </p:sp>
        <p:sp>
          <p:nvSpPr>
            <p:cNvPr id="28" name="Text Box 24"/>
            <p:cNvSpPr txBox="1">
              <a:spLocks noChangeArrowheads="1"/>
            </p:cNvSpPr>
            <p:nvPr/>
          </p:nvSpPr>
          <p:spPr bwMode="auto">
            <a:xfrm>
              <a:off x="4452"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29" name="Rectangle 28"/>
            <p:cNvSpPr>
              <a:spLocks noChangeArrowheads="1"/>
            </p:cNvSpPr>
            <p:nvPr/>
          </p:nvSpPr>
          <p:spPr bwMode="auto">
            <a:xfrm>
              <a:off x="3085" y="2838"/>
              <a:ext cx="215"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a:latin typeface="Arial" charset="0"/>
              </a:endParaRPr>
            </a:p>
            <a:p>
              <a:pPr eaLnBrk="1" hangingPunct="1"/>
              <a:endParaRPr lang="en-US" sz="1200">
                <a:latin typeface="Arial" charset="0"/>
              </a:endParaRPr>
            </a:p>
            <a:p>
              <a:pPr eaLnBrk="1" hangingPunct="1"/>
              <a:endParaRPr lang="en-US" sz="1200">
                <a:latin typeface="Arial" charset="0"/>
              </a:endParaRPr>
            </a:p>
            <a:p>
              <a:pPr eaLnBrk="1" hangingPunct="1"/>
              <a:r>
                <a:rPr lang="en-US" sz="2600">
                  <a:latin typeface="Arial" charset="0"/>
                  <a:sym typeface="Wingdings 3" pitchFamily="18" charset="2"/>
                </a:rPr>
                <a:t></a:t>
              </a:r>
              <a:endParaRPr lang="en-US">
                <a:latin typeface="Arial" charset="0"/>
              </a:endParaRPr>
            </a:p>
          </p:txBody>
        </p:sp>
        <p:sp>
          <p:nvSpPr>
            <p:cNvPr id="30" name="Freeform 29"/>
            <p:cNvSpPr>
              <a:spLocks/>
            </p:cNvSpPr>
            <p:nvPr/>
          </p:nvSpPr>
          <p:spPr bwMode="auto">
            <a:xfrm>
              <a:off x="3300" y="3054"/>
              <a:ext cx="648" cy="432"/>
            </a:xfrm>
            <a:custGeom>
              <a:avLst/>
              <a:gdLst>
                <a:gd name="T0" fmla="*/ 0 w 1620"/>
                <a:gd name="T1" fmla="*/ 180 h 1080"/>
                <a:gd name="T2" fmla="*/ 1620 w 1620"/>
                <a:gd name="T3" fmla="*/ 0 h 1080"/>
                <a:gd name="T4" fmla="*/ 1620 w 1620"/>
                <a:gd name="T5" fmla="*/ 1080 h 1080"/>
                <a:gd name="T6" fmla="*/ 0 w 1620"/>
                <a:gd name="T7" fmla="*/ 959 h 1080"/>
                <a:gd name="T8" fmla="*/ 0 w 1620"/>
                <a:gd name="T9" fmla="*/ 180 h 1080"/>
              </a:gdLst>
              <a:ahLst/>
              <a:cxnLst>
                <a:cxn ang="0">
                  <a:pos x="T0" y="T1"/>
                </a:cxn>
                <a:cxn ang="0">
                  <a:pos x="T2" y="T3"/>
                </a:cxn>
                <a:cxn ang="0">
                  <a:pos x="T4" y="T5"/>
                </a:cxn>
                <a:cxn ang="0">
                  <a:pos x="T6" y="T7"/>
                </a:cxn>
                <a:cxn ang="0">
                  <a:pos x="T8" y="T9"/>
                </a:cxn>
              </a:cxnLst>
              <a:rect l="0" t="0" r="r" b="b"/>
              <a:pathLst>
                <a:path w="1620" h="1080">
                  <a:moveTo>
                    <a:pt x="0" y="180"/>
                  </a:moveTo>
                  <a:lnTo>
                    <a:pt x="1620" y="0"/>
                  </a:lnTo>
                  <a:lnTo>
                    <a:pt x="1620" y="1080"/>
                  </a:lnTo>
                  <a:lnTo>
                    <a:pt x="0" y="959"/>
                  </a:lnTo>
                  <a:lnTo>
                    <a:pt x="0" y="180"/>
                  </a:lnTo>
                  <a:close/>
                </a:path>
              </a:pathLst>
            </a:custGeom>
            <a:solidFill>
              <a:srgbClr val="FFCC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31" name="Freeform 30"/>
            <p:cNvSpPr>
              <a:spLocks/>
            </p:cNvSpPr>
            <p:nvPr/>
          </p:nvSpPr>
          <p:spPr bwMode="auto">
            <a:xfrm>
              <a:off x="4162" y="2982"/>
              <a:ext cx="722" cy="567"/>
            </a:xfrm>
            <a:custGeom>
              <a:avLst/>
              <a:gdLst>
                <a:gd name="T0" fmla="*/ 6 w 1806"/>
                <a:gd name="T1" fmla="*/ 180 h 1417"/>
                <a:gd name="T2" fmla="*/ 1806 w 1806"/>
                <a:gd name="T3" fmla="*/ 0 h 1417"/>
                <a:gd name="T4" fmla="*/ 1797 w 1806"/>
                <a:gd name="T5" fmla="*/ 1417 h 1417"/>
                <a:gd name="T6" fmla="*/ 0 w 1806"/>
                <a:gd name="T7" fmla="*/ 1285 h 1417"/>
                <a:gd name="T8" fmla="*/ 6 w 1806"/>
                <a:gd name="T9" fmla="*/ 180 h 1417"/>
              </a:gdLst>
              <a:ahLst/>
              <a:cxnLst>
                <a:cxn ang="0">
                  <a:pos x="T0" y="T1"/>
                </a:cxn>
                <a:cxn ang="0">
                  <a:pos x="T2" y="T3"/>
                </a:cxn>
                <a:cxn ang="0">
                  <a:pos x="T4" y="T5"/>
                </a:cxn>
                <a:cxn ang="0">
                  <a:pos x="T6" y="T7"/>
                </a:cxn>
                <a:cxn ang="0">
                  <a:pos x="T8" y="T9"/>
                </a:cxn>
              </a:cxnLst>
              <a:rect l="0" t="0" r="r" b="b"/>
              <a:pathLst>
                <a:path w="1806" h="1417">
                  <a:moveTo>
                    <a:pt x="6" y="180"/>
                  </a:moveTo>
                  <a:lnTo>
                    <a:pt x="1806" y="0"/>
                  </a:lnTo>
                  <a:lnTo>
                    <a:pt x="1797" y="1417"/>
                  </a:lnTo>
                  <a:lnTo>
                    <a:pt x="0" y="1285"/>
                  </a:lnTo>
                  <a:lnTo>
                    <a:pt x="6" y="180"/>
                  </a:lnTo>
                  <a:close/>
                </a:path>
              </a:pathLst>
            </a:custGeom>
            <a:solidFill>
              <a:srgbClr val="FFFF99"/>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32" name="Text Box 28"/>
            <p:cNvSpPr txBox="1">
              <a:spLocks noChangeArrowheads="1"/>
            </p:cNvSpPr>
            <p:nvPr/>
          </p:nvSpPr>
          <p:spPr bwMode="auto">
            <a:xfrm>
              <a:off x="3588"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33" name="Text Box 29"/>
            <p:cNvSpPr txBox="1">
              <a:spLocks noChangeArrowheads="1"/>
            </p:cNvSpPr>
            <p:nvPr/>
          </p:nvSpPr>
          <p:spPr bwMode="auto">
            <a:xfrm>
              <a:off x="2714"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grpSp>
      <p:grpSp>
        <p:nvGrpSpPr>
          <p:cNvPr id="17" name="Group 16"/>
          <p:cNvGrpSpPr>
            <a:grpSpLocks/>
          </p:cNvGrpSpPr>
          <p:nvPr/>
        </p:nvGrpSpPr>
        <p:grpSpPr bwMode="auto">
          <a:xfrm>
            <a:off x="676564" y="2743199"/>
            <a:ext cx="7667336" cy="2109353"/>
            <a:chOff x="567" y="1616"/>
            <a:chExt cx="4672" cy="1855"/>
          </a:xfrm>
        </p:grpSpPr>
        <p:pic>
          <p:nvPicPr>
            <p:cNvPr id="18" name="Picture 17"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1616"/>
              <a:ext cx="4400" cy="15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
            <p:cNvSpPr txBox="1">
              <a:spLocks noChangeArrowheads="1"/>
            </p:cNvSpPr>
            <p:nvPr/>
          </p:nvSpPr>
          <p:spPr bwMode="auto">
            <a:xfrm>
              <a:off x="1111" y="1706"/>
              <a:ext cx="862" cy="4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spcBef>
                  <a:spcPct val="50000"/>
                </a:spcBef>
              </a:pPr>
              <a:r>
                <a:rPr lang="en-US" dirty="0">
                  <a:solidFill>
                    <a:schemeClr val="bg1"/>
                  </a:solidFill>
                </a:rPr>
                <a:t>Unpolarized light</a:t>
              </a:r>
            </a:p>
          </p:txBody>
        </p:sp>
        <p:sp>
          <p:nvSpPr>
            <p:cNvPr id="20" name="Text Box 7"/>
            <p:cNvSpPr txBox="1">
              <a:spLocks noChangeArrowheads="1"/>
            </p:cNvSpPr>
            <p:nvPr/>
          </p:nvSpPr>
          <p:spPr bwMode="auto">
            <a:xfrm>
              <a:off x="1927" y="3067"/>
              <a:ext cx="998" cy="4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spcBef>
                  <a:spcPct val="50000"/>
                </a:spcBef>
              </a:pPr>
              <a:r>
                <a:rPr lang="en-US">
                  <a:solidFill>
                    <a:schemeClr val="bg1"/>
                  </a:solidFill>
                </a:rPr>
                <a:t>Vertical aligned filter</a:t>
              </a:r>
            </a:p>
          </p:txBody>
        </p:sp>
        <p:sp>
          <p:nvSpPr>
            <p:cNvPr id="34" name="Text Box 9"/>
            <p:cNvSpPr txBox="1">
              <a:spLocks noChangeArrowheads="1"/>
            </p:cNvSpPr>
            <p:nvPr/>
          </p:nvSpPr>
          <p:spPr bwMode="auto">
            <a:xfrm>
              <a:off x="2562" y="1620"/>
              <a:ext cx="1089" cy="4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spcBef>
                  <a:spcPct val="50000"/>
                </a:spcBef>
              </a:pPr>
              <a:r>
                <a:rPr lang="en-US" dirty="0">
                  <a:solidFill>
                    <a:schemeClr val="bg1"/>
                  </a:solidFill>
                </a:rPr>
                <a:t>Vertically polarized light</a:t>
              </a:r>
            </a:p>
          </p:txBody>
        </p:sp>
        <p:sp>
          <p:nvSpPr>
            <p:cNvPr id="35" name="Text Box 10"/>
            <p:cNvSpPr txBox="1">
              <a:spLocks noChangeArrowheads="1"/>
            </p:cNvSpPr>
            <p:nvPr/>
          </p:nvSpPr>
          <p:spPr bwMode="auto">
            <a:xfrm>
              <a:off x="4241" y="1797"/>
              <a:ext cx="998" cy="4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spcBef>
                  <a:spcPct val="50000"/>
                </a:spcBef>
              </a:pPr>
              <a:r>
                <a:rPr lang="en-US">
                  <a:solidFill>
                    <a:schemeClr val="bg1"/>
                  </a:solidFill>
                </a:rPr>
                <a:t>Filter tilted at angle </a:t>
              </a:r>
              <a:r>
                <a:rPr lang="en-US" i="1">
                  <a:solidFill>
                    <a:schemeClr val="bg1"/>
                  </a:solidFill>
                </a:rPr>
                <a:t>q</a:t>
              </a:r>
            </a:p>
          </p:txBody>
        </p:sp>
      </p:grpSp>
    </p:spTree>
    <p:extLst>
      <p:ext uri="{BB962C8B-B14F-4D97-AF65-F5344CB8AC3E}">
        <p14:creationId xmlns:p14="http://schemas.microsoft.com/office/powerpoint/2010/main" val="205543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2122"/>
            <a:ext cx="8520600" cy="613200"/>
          </a:xfrm>
        </p:spPr>
        <p:txBody>
          <a:bodyPr/>
          <a:lstStyle/>
          <a:p>
            <a:r>
              <a:rPr lang="en-US" sz="3200" dirty="0">
                <a:solidFill>
                  <a:schemeClr val="tx2"/>
                </a:solidFill>
              </a:rPr>
              <a:t>Polarization by a Filter</a:t>
            </a:r>
            <a:endParaRPr lang="en-US" dirty="0">
              <a:solidFill>
                <a:schemeClr val="tx2"/>
              </a:solidFill>
            </a:endParaRPr>
          </a:p>
        </p:txBody>
      </p:sp>
      <p:sp>
        <p:nvSpPr>
          <p:cNvPr id="3" name="Text Placeholder 2"/>
          <p:cNvSpPr>
            <a:spLocks noGrp="1"/>
          </p:cNvSpPr>
          <p:nvPr>
            <p:ph type="body" idx="1"/>
          </p:nvPr>
        </p:nvSpPr>
        <p:spPr>
          <a:xfrm>
            <a:off x="311700" y="715322"/>
            <a:ext cx="8520600" cy="823455"/>
          </a:xfrm>
        </p:spPr>
        <p:txBody>
          <a:bodyPr/>
          <a:lstStyle/>
          <a:p>
            <a:pPr marL="114300" indent="0">
              <a:buNone/>
            </a:pPr>
            <a:r>
              <a:rPr lang="en-US" dirty="0">
                <a:solidFill>
                  <a:schemeClr val="folHlink"/>
                </a:solidFill>
              </a:rPr>
              <a:t>Transmitting light polarization</a:t>
            </a:r>
            <a:r>
              <a:rPr lang="en-US" dirty="0"/>
              <a:t> and </a:t>
            </a:r>
            <a:r>
              <a:rPr lang="en-US" dirty="0">
                <a:solidFill>
                  <a:schemeClr val="folHlink"/>
                </a:solidFill>
              </a:rPr>
              <a:t>measurements</a:t>
            </a:r>
            <a:r>
              <a:rPr lang="en-US" dirty="0"/>
              <a:t> determine the polarization of the outgoing light.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4516434"/>
              </p:ext>
            </p:extLst>
          </p:nvPr>
        </p:nvGraphicFramePr>
        <p:xfrm>
          <a:off x="623455" y="1570085"/>
          <a:ext cx="8125257" cy="3383280"/>
        </p:xfrm>
        <a:graphic>
          <a:graphicData uri="http://schemas.openxmlformats.org/drawingml/2006/table">
            <a:tbl>
              <a:tblPr/>
              <a:tblGrid>
                <a:gridCol w="2012012">
                  <a:extLst>
                    <a:ext uri="{9D8B030D-6E8A-4147-A177-3AD203B41FA5}">
                      <a16:colId xmlns:a16="http://schemas.microsoft.com/office/drawing/2014/main" val="20000"/>
                    </a:ext>
                  </a:extLst>
                </a:gridCol>
                <a:gridCol w="2821142">
                  <a:extLst>
                    <a:ext uri="{9D8B030D-6E8A-4147-A177-3AD203B41FA5}">
                      <a16:colId xmlns:a16="http://schemas.microsoft.com/office/drawing/2014/main" val="20001"/>
                    </a:ext>
                  </a:extLst>
                </a:gridCol>
                <a:gridCol w="3292103">
                  <a:extLst>
                    <a:ext uri="{9D8B030D-6E8A-4147-A177-3AD203B41FA5}">
                      <a16:colId xmlns:a16="http://schemas.microsoft.com/office/drawing/2014/main" val="20002"/>
                    </a:ext>
                  </a:extLst>
                </a:gridCol>
              </a:tblGrid>
              <a:tr h="3070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Transmitting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Measurement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Outgoing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0"/>
                  </a:ext>
                </a:extLst>
              </a:tr>
              <a:tr h="506711">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Alice transmits 1</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(+45 degree)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Bob Measures with -45 degree filter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3366"/>
                            </a:outerShdw>
                          </a:effectLst>
                          <a:latin typeface="Arial Narrow" panose="020B0606020202030204" pitchFamily="34" charset="0"/>
                          <a:cs typeface="Arial" panose="020B0604020202020204" pitchFamily="34" charset="0"/>
                        </a:rPr>
                        <a:t>Photos are always blocked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1"/>
                  </a:ext>
                </a:extLst>
              </a:tr>
              <a:tr h="307097">
                <a:tc v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Bob Measures with 90 degree filter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50% photons blocked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2"/>
                  </a:ext>
                </a:extLst>
              </a:tr>
              <a:tr h="307097">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50% photons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3"/>
                  </a:ext>
                </a:extLst>
              </a:tr>
              <a:tr h="307097">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Bob transmit 0</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(0 degree)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Bob Measures with -45 degree filter</a:t>
                      </a:r>
                      <a:endParaRPr kumimoji="0" lang="en-US" sz="2800" b="0" i="0" u="none" strike="noStrike" cap="none" normalizeH="0" baseline="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50% photons blocked</a:t>
                      </a:r>
                      <a:endParaRPr kumimoji="0" lang="en-US" sz="28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4"/>
                  </a:ext>
                </a:extLst>
              </a:tr>
              <a:tr h="307097">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50% photons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5"/>
                  </a:ext>
                </a:extLst>
              </a:tr>
              <a:tr h="5433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a:ln>
                            <a:noFill/>
                          </a:ln>
                          <a:solidFill>
                            <a:schemeClr val="bg1"/>
                          </a:solidFill>
                          <a:effectLst>
                            <a:outerShdw blurRad="38100" dist="38100" dir="2700000" algn="tl">
                              <a:srgbClr val="000000"/>
                            </a:outerShdw>
                          </a:effectLst>
                          <a:latin typeface="Arial Narrow" panose="020B0606020202030204" pitchFamily="34" charset="0"/>
                          <a:cs typeface="Arial" panose="020B0604020202020204" pitchFamily="34" charset="0"/>
                        </a:rPr>
                        <a:t>Bob Measures with 90 degree filter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a:ln>
                            <a:noFill/>
                          </a:ln>
                          <a:solidFill>
                            <a:schemeClr val="bg1"/>
                          </a:solidFill>
                          <a:effectLst>
                            <a:outerShdw blurRad="38100" dist="38100" dir="2700000" algn="tl">
                              <a:srgbClr val="003366"/>
                            </a:outerShdw>
                          </a:effectLst>
                          <a:latin typeface="Arial Narrow" panose="020B0606020202030204" pitchFamily="34" charset="0"/>
                          <a:cs typeface="Arial" panose="020B0604020202020204" pitchFamily="34" charset="0"/>
                        </a:rPr>
                        <a:t>Photos are always blocked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213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27" y="1893300"/>
            <a:ext cx="8458199" cy="1522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6000"/>
              <a:buFont typeface="Old Standard TT"/>
              <a:buNone/>
            </a:pPr>
            <a:r>
              <a:rPr lang="en" sz="4800" b="0" i="0" u="none" strike="noStrike" cap="none" dirty="0">
                <a:solidFill>
                  <a:schemeClr val="accent1"/>
                </a:solidFill>
                <a:latin typeface="Old Standard TT"/>
                <a:ea typeface="Old Standard TT"/>
                <a:cs typeface="Old Standard TT"/>
                <a:sym typeface="Old Standard TT"/>
              </a:rPr>
              <a:t>Quantum Cryptography(</a:t>
            </a:r>
            <a:r>
              <a:rPr lang="en" sz="3600" b="0" i="0" u="none" strike="noStrike" cap="none" dirty="0">
                <a:solidFill>
                  <a:schemeClr val="accent1"/>
                </a:solidFill>
                <a:latin typeface="Old Standard TT"/>
                <a:ea typeface="Old Standard TT"/>
                <a:cs typeface="Old Standard TT"/>
                <a:sym typeface="Old Standard TT"/>
              </a:rPr>
              <a:t>BB84</a:t>
            </a:r>
            <a:r>
              <a:rPr lang="en" sz="4800" b="0" i="0" u="none" strike="noStrike" cap="none" dirty="0">
                <a:solidFill>
                  <a:schemeClr val="accent1"/>
                </a:solidFill>
                <a:latin typeface="Old Standard TT"/>
                <a:ea typeface="Old Standard TT"/>
                <a:cs typeface="Old Standard TT"/>
                <a:sym typeface="Old Standard TT"/>
              </a:rPr>
              <a:t>)</a:t>
            </a:r>
            <a:endParaRPr sz="4800" b="0" i="0" u="none" strike="noStrike" cap="none" dirty="0">
              <a:solidFill>
                <a:schemeClr val="accent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custDataLst>
              <p:tags r:id="rId1"/>
            </p:custDataLst>
          </p:nvPr>
        </p:nvSpPr>
        <p:spPr/>
        <p:txBody>
          <a:bodyPr/>
          <a:lstStyle/>
          <a:p>
            <a:r>
              <a:rPr lang="en-US" dirty="0">
                <a:solidFill>
                  <a:schemeClr val="tx2"/>
                </a:solidFill>
              </a:rPr>
              <a:t>BB84 QKD protocol</a:t>
            </a:r>
          </a:p>
        </p:txBody>
      </p:sp>
      <p:sp>
        <p:nvSpPr>
          <p:cNvPr id="128003" name="Rectangle 3"/>
          <p:cNvSpPr>
            <a:spLocks noGrp="1" noChangeArrowheads="1"/>
          </p:cNvSpPr>
          <p:nvPr>
            <p:ph type="body" idx="1"/>
            <p:custDataLst>
              <p:tags r:id="rId2"/>
            </p:custDataLst>
          </p:nvPr>
        </p:nvSpPr>
        <p:spPr/>
        <p:txBody>
          <a:bodyPr/>
          <a:lstStyle/>
          <a:p>
            <a:pPr>
              <a:lnSpc>
                <a:spcPct val="80000"/>
              </a:lnSpc>
            </a:pPr>
            <a:r>
              <a:rPr lang="en-US" sz="2100" dirty="0"/>
              <a:t>Brassard: “Uses polarization of photons to encode the bits of information –  relies on “</a:t>
            </a:r>
            <a:r>
              <a:rPr lang="en-US" sz="2100" dirty="0">
                <a:solidFill>
                  <a:schemeClr val="folHlink"/>
                </a:solidFill>
              </a:rPr>
              <a:t>uncertainty</a:t>
            </a:r>
            <a:r>
              <a:rPr lang="en-US" sz="2100" dirty="0"/>
              <a:t>” to keep Eve from learning the secret key”.</a:t>
            </a:r>
          </a:p>
          <a:p>
            <a:pPr>
              <a:lnSpc>
                <a:spcPct val="80000"/>
              </a:lnSpc>
            </a:pPr>
            <a:r>
              <a:rPr lang="en-US" sz="2100" dirty="0"/>
              <a:t>Bennett: “</a:t>
            </a:r>
            <a:r>
              <a:rPr lang="en-US" sz="2100" dirty="0">
                <a:solidFill>
                  <a:schemeClr val="folHlink"/>
                </a:solidFill>
              </a:rPr>
              <a:t>Quantum cryptography using any two non-orthogonal </a:t>
            </a:r>
            <a:r>
              <a:rPr lang="en-US" sz="2100">
                <a:solidFill>
                  <a:schemeClr val="folHlink"/>
                </a:solidFill>
              </a:rPr>
              <a:t>states</a:t>
            </a:r>
            <a:r>
              <a:rPr lang="en-US" sz="2100"/>
              <a:t>”.</a:t>
            </a:r>
            <a:endParaRPr lang="en-US" sz="2100" dirty="0"/>
          </a:p>
        </p:txBody>
      </p:sp>
      <p:pic>
        <p:nvPicPr>
          <p:cNvPr id="128004" name="Picture 4" descr="CHBPUB8"/>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2736057" y="3003948"/>
            <a:ext cx="1431131" cy="1840706"/>
          </a:xfrm>
          <a:prstGeom prst="rect">
            <a:avLst/>
          </a:prstGeom>
          <a:noFill/>
          <a:extLst>
            <a:ext uri="{909E8E84-426E-40DD-AFC4-6F175D3DCCD1}">
              <a14:hiddenFill xmlns:a14="http://schemas.microsoft.com/office/drawing/2010/main">
                <a:solidFill>
                  <a:srgbClr val="FFFFFF"/>
                </a:solidFill>
              </a14:hiddenFill>
            </a:ext>
          </a:extLst>
        </p:spPr>
      </p:pic>
      <p:sp>
        <p:nvSpPr>
          <p:cNvPr id="128006" name="Text Box 6"/>
          <p:cNvSpPr txBox="1">
            <a:spLocks noChangeArrowheads="1"/>
          </p:cNvSpPr>
          <p:nvPr>
            <p:custDataLst>
              <p:tags r:id="rId4"/>
            </p:custDataLst>
          </p:nvPr>
        </p:nvSpPr>
        <p:spPr bwMode="auto">
          <a:xfrm>
            <a:off x="1277542" y="3381375"/>
            <a:ext cx="1458515" cy="65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50">
                <a:solidFill>
                  <a:schemeClr val="folHlink"/>
                </a:solidFill>
              </a:rPr>
              <a:t>Charles H. Bennett</a:t>
            </a:r>
          </a:p>
          <a:p>
            <a:pPr>
              <a:spcBef>
                <a:spcPct val="50000"/>
              </a:spcBef>
            </a:pPr>
            <a:r>
              <a:rPr lang="en-US" sz="1050"/>
              <a:t>an IBM Fellow at IBM Research</a:t>
            </a:r>
          </a:p>
        </p:txBody>
      </p:sp>
      <p:pic>
        <p:nvPicPr>
          <p:cNvPr id="128007" name="Picture 7" descr="macgregor01"/>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4950619" y="3003947"/>
            <a:ext cx="1320404" cy="1841897"/>
          </a:xfrm>
          <a:prstGeom prst="rect">
            <a:avLst/>
          </a:prstGeom>
          <a:noFill/>
          <a:extLst>
            <a:ext uri="{909E8E84-426E-40DD-AFC4-6F175D3DCCD1}">
              <a14:hiddenFill xmlns:a14="http://schemas.microsoft.com/office/drawing/2010/main">
                <a:solidFill>
                  <a:srgbClr val="FFFFFF"/>
                </a:solidFill>
              </a14:hiddenFill>
            </a:ext>
          </a:extLst>
        </p:spPr>
      </p:pic>
      <p:sp>
        <p:nvSpPr>
          <p:cNvPr id="128008" name="Text Box 8"/>
          <p:cNvSpPr txBox="1">
            <a:spLocks noChangeArrowheads="1"/>
          </p:cNvSpPr>
          <p:nvPr>
            <p:custDataLst>
              <p:tags r:id="rId6"/>
            </p:custDataLst>
          </p:nvPr>
        </p:nvSpPr>
        <p:spPr bwMode="auto">
          <a:xfrm>
            <a:off x="6407944" y="3381375"/>
            <a:ext cx="1593056" cy="81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50">
                <a:solidFill>
                  <a:schemeClr val="folHlink"/>
                </a:solidFill>
              </a:rPr>
              <a:t>Gilles Brassard</a:t>
            </a:r>
          </a:p>
          <a:p>
            <a:pPr>
              <a:spcBef>
                <a:spcPct val="50000"/>
              </a:spcBef>
            </a:pPr>
            <a:r>
              <a:rPr lang="en-US" sz="1050"/>
              <a:t>Canada Research Chair in Quantum Information processing</a:t>
            </a:r>
          </a:p>
        </p:txBody>
      </p:sp>
    </p:spTree>
    <p:extLst>
      <p:ext uri="{BB962C8B-B14F-4D97-AF65-F5344CB8AC3E}">
        <p14:creationId xmlns:p14="http://schemas.microsoft.com/office/powerpoint/2010/main" val="40964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Shape 103"/>
          <p:cNvSpPr txBox="1">
            <a:spLocks noGrp="1"/>
          </p:cNvSpPr>
          <p:nvPr>
            <p:ph type="title"/>
          </p:nvPr>
        </p:nvSpPr>
        <p:spPr>
          <a:xfrm>
            <a:off x="311700" y="434634"/>
            <a:ext cx="8520600" cy="613200"/>
          </a:xfrm>
          <a:prstGeom prst="rect">
            <a:avLst/>
          </a:prstGeom>
          <a:noFill/>
          <a:ln>
            <a:noFill/>
          </a:ln>
        </p:spPr>
        <p:txBody>
          <a:bodyPr spcFirstLastPara="1" wrap="square" lIns="91425" tIns="91425" rIns="91425" bIns="91425" anchor="t" anchorCtr="0">
            <a:noAutofit/>
          </a:bodyPr>
          <a:lstStyle/>
          <a:p>
            <a:pPr lvl="0"/>
            <a:r>
              <a:rPr lang="en-US" dirty="0">
                <a:solidFill>
                  <a:schemeClr val="tx2"/>
                </a:solidFill>
              </a:rPr>
              <a:t>Quantum Cryptography</a:t>
            </a:r>
            <a:endParaRPr sz="3000" b="0" i="0" u="none" strike="noStrike" cap="none" dirty="0">
              <a:solidFill>
                <a:schemeClr val="tx2"/>
              </a:solidFill>
              <a:sym typeface="Old Standard TT"/>
            </a:endParaRPr>
          </a:p>
        </p:txBody>
      </p:sp>
      <p:sp>
        <p:nvSpPr>
          <p:cNvPr id="101" name="Shape 10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r>
              <a:rPr lang="en-US" sz="2000" dirty="0">
                <a:latin typeface="Old Standard TT" panose="020B0604020202020204" charset="0"/>
              </a:rPr>
              <a:t>Better Name – </a:t>
            </a:r>
            <a:r>
              <a:rPr lang="en-US" sz="2000" dirty="0">
                <a:solidFill>
                  <a:schemeClr val="folHlink"/>
                </a:solidFill>
                <a:latin typeface="Old Standard TT" panose="020B0604020202020204" charset="0"/>
              </a:rPr>
              <a:t>Quantum Key Distribution</a:t>
            </a:r>
            <a:r>
              <a:rPr lang="en-US" sz="2000" dirty="0">
                <a:latin typeface="Old Standard TT" panose="020B0604020202020204" charset="0"/>
              </a:rPr>
              <a:t> (QKD) – It’s NOT a new crypto algorithm.</a:t>
            </a:r>
          </a:p>
          <a:p>
            <a:pPr marL="139700" indent="0">
              <a:buNone/>
            </a:pPr>
            <a:endParaRPr lang="en-US" sz="2000" dirty="0">
              <a:latin typeface="Old Standard TT" panose="020B0604020202020204" charset="0"/>
            </a:endParaRPr>
          </a:p>
          <a:p>
            <a:r>
              <a:rPr lang="en-US" sz="2000" dirty="0"/>
              <a:t>Allows them to verify that the key has not been intercepted. </a:t>
            </a:r>
          </a:p>
          <a:p>
            <a:endParaRPr lang="en-US" sz="2000" dirty="0"/>
          </a:p>
          <a:p>
            <a:pPr lvl="0"/>
            <a:r>
              <a:rPr lang="en-US" sz="2000" dirty="0"/>
              <a:t>Observing, or </a:t>
            </a:r>
            <a:r>
              <a:rPr lang="en-US" sz="2000" b="1" dirty="0"/>
              <a:t>measuring, </a:t>
            </a:r>
            <a:r>
              <a:rPr lang="en-US" sz="2000" dirty="0"/>
              <a:t>a quantum system will alter its state.</a:t>
            </a:r>
          </a:p>
          <a:p>
            <a:pPr lvl="0"/>
            <a:endParaRPr lang="en-US" sz="2000" dirty="0"/>
          </a:p>
          <a:p>
            <a:pPr lvl="0"/>
            <a:r>
              <a:rPr lang="en-US" sz="2000" dirty="0"/>
              <a:t>Example: the </a:t>
            </a:r>
            <a:r>
              <a:rPr lang="en-US" sz="2000" b="1" dirty="0"/>
              <a:t>Qubit</a:t>
            </a:r>
            <a:endParaRPr lang="en-US" sz="2000" dirty="0"/>
          </a:p>
          <a:p>
            <a:endParaRPr lang="en-US" sz="2000" dirty="0"/>
          </a:p>
          <a:p>
            <a:endParaRPr lang="en-US" sz="2000" dirty="0">
              <a:latin typeface="Old Standard TT"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custDataLst>
              <p:tags r:id="rId1"/>
            </p:custDataLst>
          </p:nvPr>
        </p:nvSpPr>
        <p:spPr>
          <a:xfrm>
            <a:off x="311700" y="185250"/>
            <a:ext cx="8520600" cy="613200"/>
          </a:xfrm>
        </p:spPr>
        <p:txBody>
          <a:bodyPr/>
          <a:lstStyle/>
          <a:p>
            <a:r>
              <a:rPr lang="en-US" dirty="0">
                <a:solidFill>
                  <a:schemeClr val="tx2"/>
                </a:solidFill>
              </a:rPr>
              <a:t>Quantum Key Distribution </a:t>
            </a:r>
          </a:p>
        </p:txBody>
      </p:sp>
      <p:sp>
        <p:nvSpPr>
          <p:cNvPr id="125955" name="Rectangle 3"/>
          <p:cNvSpPr>
            <a:spLocks noGrp="1" noChangeArrowheads="1"/>
          </p:cNvSpPr>
          <p:nvPr>
            <p:ph type="body" idx="1"/>
            <p:custDataLst>
              <p:tags r:id="rId2"/>
            </p:custDataLst>
          </p:nvPr>
        </p:nvSpPr>
        <p:spPr>
          <a:xfrm>
            <a:off x="311700" y="828697"/>
            <a:ext cx="8520600" cy="3397200"/>
          </a:xfrm>
        </p:spPr>
        <p:txBody>
          <a:bodyPr/>
          <a:lstStyle/>
          <a:p>
            <a:pPr>
              <a:lnSpc>
                <a:spcPct val="90000"/>
              </a:lnSpc>
            </a:pPr>
            <a:r>
              <a:rPr lang="en-US" sz="2000" dirty="0"/>
              <a:t>Requires two channels</a:t>
            </a:r>
          </a:p>
          <a:p>
            <a:pPr lvl="1">
              <a:lnSpc>
                <a:spcPct val="90000"/>
              </a:lnSpc>
            </a:pPr>
            <a:r>
              <a:rPr lang="en-US" sz="1800" dirty="0"/>
              <a:t>one quantum channel (subject to adversary and/or noises)</a:t>
            </a:r>
          </a:p>
          <a:p>
            <a:pPr lvl="1">
              <a:lnSpc>
                <a:spcPct val="90000"/>
              </a:lnSpc>
            </a:pPr>
            <a:r>
              <a:rPr lang="en-US" sz="1800" dirty="0"/>
              <a:t>one public channel (authentic, unjammable, subject to eavesdropping)</a:t>
            </a:r>
          </a:p>
        </p:txBody>
      </p:sp>
      <p:pic>
        <p:nvPicPr>
          <p:cNvPr id="125956" name="Picture 4"/>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l="-200" t="3635" b="10406"/>
          <a:stretch>
            <a:fillRect/>
          </a:stretch>
        </p:blipFill>
        <p:spPr bwMode="auto">
          <a:xfrm>
            <a:off x="1370520" y="2217704"/>
            <a:ext cx="6442362" cy="267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05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r>
              <a:rPr lang="en-US" dirty="0">
                <a:solidFill>
                  <a:schemeClr val="tx2"/>
                </a:solidFill>
              </a:rPr>
              <a:t>Key distribution</a:t>
            </a:r>
          </a:p>
        </p:txBody>
      </p:sp>
      <p:sp>
        <p:nvSpPr>
          <p:cNvPr id="58371" name="Rectangle 3"/>
          <p:cNvSpPr>
            <a:spLocks noGrp="1" noChangeArrowheads="1"/>
          </p:cNvSpPr>
          <p:nvPr>
            <p:ph type="body" idx="1"/>
            <p:custDataLst>
              <p:tags r:id="rId2"/>
            </p:custDataLst>
          </p:nvPr>
        </p:nvSpPr>
        <p:spPr/>
        <p:txBody>
          <a:bodyPr/>
          <a:lstStyle/>
          <a:p>
            <a:pPr>
              <a:lnSpc>
                <a:spcPct val="90000"/>
              </a:lnSpc>
            </a:pPr>
            <a:r>
              <a:rPr lang="en-US" sz="2000" dirty="0"/>
              <a:t>Alice and Bob first agree on two representations for ones and zeroes </a:t>
            </a:r>
          </a:p>
          <a:p>
            <a:pPr>
              <a:lnSpc>
                <a:spcPct val="90000"/>
              </a:lnSpc>
            </a:pPr>
            <a:endParaRPr lang="en-US" sz="2000" dirty="0"/>
          </a:p>
          <a:p>
            <a:pPr>
              <a:lnSpc>
                <a:spcPct val="90000"/>
              </a:lnSpc>
            </a:pPr>
            <a:r>
              <a:rPr lang="en-US" sz="2000" dirty="0"/>
              <a:t>One for each basis used, {</a:t>
            </a:r>
            <a:r>
              <a:rPr lang="en-US" sz="2000" dirty="0">
                <a:sym typeface="Wingdings 3" pitchFamily="18" charset="2"/>
              </a:rPr>
              <a:t>,}</a:t>
            </a:r>
            <a:r>
              <a:rPr lang="en-US" sz="2000" dirty="0"/>
              <a:t> </a:t>
            </a:r>
            <a:br>
              <a:rPr lang="en-US" sz="2000" dirty="0"/>
            </a:br>
            <a:r>
              <a:rPr lang="en-US" sz="2000" dirty="0"/>
              <a:t>and {</a:t>
            </a:r>
            <a:r>
              <a:rPr lang="en-US" sz="2000" dirty="0">
                <a:sym typeface="Wingdings 3" pitchFamily="18" charset="2"/>
              </a:rPr>
              <a:t>, </a:t>
            </a:r>
            <a:r>
              <a:rPr lang="en-US" sz="2000" dirty="0"/>
              <a:t>}.</a:t>
            </a:r>
          </a:p>
          <a:p>
            <a:pPr marL="114300" indent="0">
              <a:lnSpc>
                <a:spcPct val="90000"/>
              </a:lnSpc>
              <a:buNone/>
            </a:pPr>
            <a:r>
              <a:rPr lang="en-US" sz="2000" dirty="0"/>
              <a:t> </a:t>
            </a:r>
          </a:p>
          <a:p>
            <a:pPr>
              <a:lnSpc>
                <a:spcPct val="90000"/>
              </a:lnSpc>
            </a:pPr>
            <a:r>
              <a:rPr lang="en-US" sz="2000" dirty="0"/>
              <a:t>This agreement can be done in public</a:t>
            </a:r>
          </a:p>
          <a:p>
            <a:pPr marL="114300" indent="0">
              <a:lnSpc>
                <a:spcPct val="90000"/>
              </a:lnSpc>
              <a:buNone/>
            </a:pPr>
            <a:endParaRPr lang="en-US" sz="2000" dirty="0"/>
          </a:p>
          <a:p>
            <a:pPr>
              <a:lnSpc>
                <a:spcPct val="90000"/>
              </a:lnSpc>
            </a:pPr>
            <a:r>
              <a:rPr lang="en-US" sz="2000" dirty="0"/>
              <a:t>Define</a:t>
            </a:r>
            <a:br>
              <a:rPr lang="en-US" sz="2000" dirty="0"/>
            </a:br>
            <a:r>
              <a:rPr lang="en-US" sz="2000" dirty="0">
                <a:sym typeface="Wingdings 3" pitchFamily="18" charset="2"/>
              </a:rPr>
              <a:t>1 = 	0 = </a:t>
            </a:r>
            <a:br>
              <a:rPr lang="en-US" sz="2000" dirty="0">
                <a:sym typeface="Wingdings 3" pitchFamily="18" charset="2"/>
              </a:rPr>
            </a:br>
            <a:r>
              <a:rPr lang="en-US" sz="2000" dirty="0">
                <a:sym typeface="Wingdings 3" pitchFamily="18" charset="2"/>
              </a:rPr>
              <a:t>1 =  	0 = </a:t>
            </a:r>
          </a:p>
        </p:txBody>
      </p:sp>
    </p:spTree>
    <p:extLst>
      <p:ext uri="{BB962C8B-B14F-4D97-AF65-F5344CB8AC3E}">
        <p14:creationId xmlns:p14="http://schemas.microsoft.com/office/powerpoint/2010/main" val="2734645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custDataLst>
              <p:tags r:id="rId1"/>
            </p:custDataLst>
          </p:nvPr>
        </p:nvSpPr>
        <p:spPr/>
        <p:txBody>
          <a:bodyPr/>
          <a:lstStyle/>
          <a:p>
            <a:r>
              <a:rPr lang="en-US" dirty="0">
                <a:solidFill>
                  <a:schemeClr val="tx2"/>
                </a:solidFill>
              </a:rPr>
              <a:t>Key distribution - BB84</a:t>
            </a:r>
          </a:p>
        </p:txBody>
      </p:sp>
      <p:sp>
        <p:nvSpPr>
          <p:cNvPr id="60419" name="Rectangle 3"/>
          <p:cNvSpPr>
            <a:spLocks noGrp="1" noChangeArrowheads="1"/>
          </p:cNvSpPr>
          <p:nvPr>
            <p:ph type="body" idx="1"/>
            <p:custDataLst>
              <p:tags r:id="rId2"/>
            </p:custDataLst>
          </p:nvPr>
        </p:nvSpPr>
        <p:spPr/>
        <p:txBody>
          <a:bodyPr/>
          <a:lstStyle/>
          <a:p>
            <a:pPr marL="342900" algn="just">
              <a:lnSpc>
                <a:spcPct val="90000"/>
              </a:lnSpc>
              <a:buFontTx/>
              <a:buAutoNum type="arabicPeriod"/>
            </a:pPr>
            <a:r>
              <a:rPr lang="en-US" sz="2000" dirty="0"/>
              <a:t>Alice sends a sequence of photons to Bob. Each photon in a state with polarization corresponding to 1 or 0, but with randomly chosen basis. </a:t>
            </a:r>
          </a:p>
          <a:p>
            <a:pPr marL="342900" algn="just">
              <a:lnSpc>
                <a:spcPct val="90000"/>
              </a:lnSpc>
              <a:buFontTx/>
              <a:buAutoNum type="arabicPeriod"/>
            </a:pPr>
            <a:endParaRPr lang="en-US" sz="2000" dirty="0"/>
          </a:p>
          <a:p>
            <a:pPr marL="342900" algn="just">
              <a:lnSpc>
                <a:spcPct val="90000"/>
              </a:lnSpc>
              <a:buFontTx/>
              <a:buAutoNum type="arabicPeriod"/>
            </a:pPr>
            <a:r>
              <a:rPr lang="en-US" sz="2000" dirty="0"/>
              <a:t>Bob measures the state of the photons he receives, with each state measured with respect to randomly chosen basis. </a:t>
            </a:r>
          </a:p>
          <a:p>
            <a:pPr marL="342900" algn="just">
              <a:lnSpc>
                <a:spcPct val="90000"/>
              </a:lnSpc>
              <a:buFontTx/>
              <a:buAutoNum type="arabicPeriod"/>
            </a:pPr>
            <a:endParaRPr lang="en-US" sz="2000" dirty="0"/>
          </a:p>
          <a:p>
            <a:pPr marL="342900" algn="just">
              <a:lnSpc>
                <a:spcPct val="90000"/>
              </a:lnSpc>
              <a:buFontTx/>
              <a:buAutoNum type="arabicPeriod"/>
            </a:pPr>
            <a:r>
              <a:rPr lang="en-US" sz="2000" dirty="0"/>
              <a:t>Alice and Bob communicates via an open channel. For each photon, they reveal which basis was used for encoding and decoding respectively. All photons which has been encoded and decoded with the same basis are kept, while all those where the basis don't agree are discarded. </a:t>
            </a:r>
          </a:p>
        </p:txBody>
      </p:sp>
    </p:spTree>
    <p:extLst>
      <p:ext uri="{BB962C8B-B14F-4D97-AF65-F5344CB8AC3E}">
        <p14:creationId xmlns:p14="http://schemas.microsoft.com/office/powerpoint/2010/main" val="296217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solidFill>
                  <a:schemeClr val="tx2"/>
                </a:solidFill>
              </a:rPr>
              <a:t>BB84</a:t>
            </a:r>
          </a:p>
        </p:txBody>
      </p:sp>
      <p:sp>
        <p:nvSpPr>
          <p:cNvPr id="231427" name="Rectangle 3"/>
          <p:cNvSpPr>
            <a:spLocks noGrp="1" noChangeArrowheads="1"/>
          </p:cNvSpPr>
          <p:nvPr>
            <p:ph type="body" idx="1"/>
          </p:nvPr>
        </p:nvSpPr>
        <p:spPr/>
        <p:txBody>
          <a:bodyPr/>
          <a:lstStyle/>
          <a:p>
            <a:r>
              <a:rPr lang="en-US" sz="2000" dirty="0"/>
              <a:t>representing the types of photon measurements:</a:t>
            </a:r>
          </a:p>
          <a:p>
            <a:pPr>
              <a:buFontTx/>
              <a:buNone/>
            </a:pPr>
            <a:r>
              <a:rPr lang="en-US" sz="2000" dirty="0"/>
              <a:t>		+ rectilinear </a:t>
            </a:r>
          </a:p>
          <a:p>
            <a:pPr>
              <a:buFontTx/>
              <a:buNone/>
            </a:pPr>
            <a:r>
              <a:rPr lang="en-US" sz="2000" dirty="0"/>
              <a:t>		O/X circular </a:t>
            </a:r>
          </a:p>
          <a:p>
            <a:r>
              <a:rPr lang="en-US" sz="2000" dirty="0"/>
              <a:t>representing the polarizations themselves:</a:t>
            </a:r>
          </a:p>
          <a:p>
            <a:pPr>
              <a:buFontTx/>
              <a:buNone/>
            </a:pPr>
            <a:r>
              <a:rPr lang="en-US" sz="2000" dirty="0"/>
              <a:t>		&lt; left-circular</a:t>
            </a:r>
          </a:p>
          <a:p>
            <a:pPr>
              <a:buFontTx/>
              <a:buNone/>
            </a:pPr>
            <a:r>
              <a:rPr lang="en-US" sz="2000" dirty="0"/>
              <a:t>		&gt; right-circular</a:t>
            </a:r>
          </a:p>
          <a:p>
            <a:pPr>
              <a:buFontTx/>
              <a:buNone/>
            </a:pPr>
            <a:r>
              <a:rPr lang="en-US" sz="2000" dirty="0"/>
              <a:t>		| vertical</a:t>
            </a:r>
          </a:p>
          <a:p>
            <a:pPr>
              <a:buFontTx/>
              <a:buNone/>
            </a:pPr>
            <a:r>
              <a:rPr lang="en-US" sz="2000" dirty="0"/>
              <a:t>		− horizontal</a:t>
            </a:r>
          </a:p>
          <a:p>
            <a:r>
              <a:rPr lang="en-US" sz="2000" dirty="0"/>
              <a:t>Probability that Bob's detector fails to detect the photon at all = 0.5.</a:t>
            </a:r>
          </a:p>
        </p:txBody>
      </p:sp>
    </p:spTree>
    <p:extLst>
      <p:ext uri="{BB962C8B-B14F-4D97-AF65-F5344CB8AC3E}">
        <p14:creationId xmlns:p14="http://schemas.microsoft.com/office/powerpoint/2010/main" val="884271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311700" y="195641"/>
            <a:ext cx="8520600" cy="613200"/>
          </a:xfrm>
        </p:spPr>
        <p:txBody>
          <a:bodyPr/>
          <a:lstStyle/>
          <a:p>
            <a:r>
              <a:rPr lang="en-US" dirty="0">
                <a:solidFill>
                  <a:schemeClr val="tx2"/>
                </a:solidFill>
              </a:rPr>
              <a:t>Properties of Quantum Information</a:t>
            </a:r>
          </a:p>
        </p:txBody>
      </p:sp>
      <p:pic>
        <p:nvPicPr>
          <p:cNvPr id="106500" name="Picture 4" descr="PWkey4_03-07"/>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r="15347" b="42639"/>
          <a:stretch>
            <a:fillRect/>
          </a:stretch>
        </p:blipFill>
        <p:spPr bwMode="auto">
          <a:xfrm>
            <a:off x="940377" y="987136"/>
            <a:ext cx="7263246" cy="384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68" y="0"/>
            <a:ext cx="5604000" cy="606259"/>
          </a:xfrm>
        </p:spPr>
        <p:txBody>
          <a:bodyPr/>
          <a:lstStyle/>
          <a:p>
            <a:pPr algn="ctr"/>
            <a:r>
              <a:rPr lang="en-US" sz="3200" u="sng" dirty="0"/>
              <a:t>Overview</a:t>
            </a:r>
          </a:p>
        </p:txBody>
      </p:sp>
      <p:sp>
        <p:nvSpPr>
          <p:cNvPr id="3" name="Title 1"/>
          <p:cNvSpPr txBox="1">
            <a:spLocks/>
          </p:cNvSpPr>
          <p:nvPr/>
        </p:nvSpPr>
        <p:spPr>
          <a:xfrm>
            <a:off x="340438" y="737755"/>
            <a:ext cx="8605259" cy="417714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accent1"/>
              </a:buClr>
              <a:buSzPts val="5400"/>
              <a:buFont typeface="Old Standard TT"/>
              <a:buNone/>
              <a:defRPr sz="5400" b="0" i="0" u="none" strike="noStrike" cap="none">
                <a:solidFill>
                  <a:schemeClr val="accent1"/>
                </a:solidFill>
                <a:latin typeface="Old Standard TT"/>
                <a:ea typeface="Old Standard TT"/>
                <a:cs typeface="Old Standard TT"/>
                <a:sym typeface="Old Standard TT"/>
              </a:defRPr>
            </a:lvl9pPr>
          </a:lstStyle>
          <a:p>
            <a:pPr marL="342900" indent="-342900" algn="just">
              <a:buSzPct val="100000"/>
              <a:buFont typeface="Arial" panose="020B0604020202020204" pitchFamily="34" charset="0"/>
              <a:buChar char="•"/>
            </a:pPr>
            <a:r>
              <a:rPr lang="en-US" sz="2400" dirty="0">
                <a:solidFill>
                  <a:schemeClr val="bg1"/>
                </a:solidFill>
              </a:rPr>
              <a:t>Introduction</a:t>
            </a:r>
          </a:p>
          <a:p>
            <a:pPr marL="342900" indent="-342900" algn="just">
              <a:buSzPct val="100000"/>
              <a:buFont typeface="Arial" panose="020B0604020202020204" pitchFamily="34" charset="0"/>
              <a:buChar char="•"/>
            </a:pPr>
            <a:r>
              <a:rPr lang="en-US" sz="2400" dirty="0">
                <a:solidFill>
                  <a:schemeClr val="bg1"/>
                </a:solidFill>
              </a:rPr>
              <a:t>Basic idea in cryptography</a:t>
            </a:r>
          </a:p>
          <a:p>
            <a:pPr marL="342900" indent="-342900" algn="just">
              <a:buSzPct val="100000"/>
              <a:buFont typeface="Arial" panose="020B0604020202020204" pitchFamily="34" charset="0"/>
              <a:buChar char="•"/>
            </a:pPr>
            <a:r>
              <a:rPr lang="en-US" sz="2400" dirty="0">
                <a:solidFill>
                  <a:schemeClr val="bg1"/>
                </a:solidFill>
              </a:rPr>
              <a:t>Need of quantum cryptography</a:t>
            </a:r>
          </a:p>
          <a:p>
            <a:pPr marL="342900" indent="-342900" algn="just">
              <a:buSzPct val="100000"/>
              <a:buFont typeface="Arial" panose="020B0604020202020204" pitchFamily="34" charset="0"/>
              <a:buChar char="•"/>
            </a:pPr>
            <a:r>
              <a:rPr lang="en-US" sz="2400" dirty="0">
                <a:solidFill>
                  <a:schemeClr val="bg1"/>
                </a:solidFill>
              </a:rPr>
              <a:t>Properties of Quantum Information</a:t>
            </a:r>
          </a:p>
          <a:p>
            <a:pPr marL="342900" indent="-342900" algn="just">
              <a:buSzPct val="100000"/>
              <a:buFont typeface="Arial" panose="020B0604020202020204" pitchFamily="34" charset="0"/>
              <a:buChar char="•"/>
            </a:pPr>
            <a:r>
              <a:rPr lang="en-US" sz="2400" dirty="0">
                <a:solidFill>
                  <a:schemeClr val="bg1"/>
                </a:solidFill>
              </a:rPr>
              <a:t>Quantum key distribution</a:t>
            </a:r>
          </a:p>
          <a:p>
            <a:pPr marL="342900" indent="-342900" algn="just">
              <a:buSzPct val="100000"/>
              <a:buFont typeface="Arial" panose="020B0604020202020204" pitchFamily="34" charset="0"/>
              <a:buChar char="•"/>
            </a:pPr>
            <a:r>
              <a:rPr lang="en-US" sz="2400" dirty="0">
                <a:solidFill>
                  <a:schemeClr val="bg1"/>
                </a:solidFill>
              </a:rPr>
              <a:t>QKD protocols</a:t>
            </a:r>
          </a:p>
          <a:p>
            <a:pPr marL="342900" indent="-342900" algn="just">
              <a:buSzPct val="100000"/>
              <a:buFont typeface="Arial" panose="020B0604020202020204" pitchFamily="34" charset="0"/>
              <a:buChar char="•"/>
            </a:pPr>
            <a:r>
              <a:rPr lang="en-US" sz="2400" dirty="0">
                <a:solidFill>
                  <a:schemeClr val="bg1"/>
                </a:solidFill>
              </a:rPr>
              <a:t>BB84 without eavesdropping</a:t>
            </a:r>
          </a:p>
          <a:p>
            <a:pPr marL="342900" indent="-342900" algn="just">
              <a:buSzPct val="100000"/>
              <a:buFont typeface="Arial" panose="020B0604020202020204" pitchFamily="34" charset="0"/>
              <a:buChar char="•"/>
            </a:pPr>
            <a:r>
              <a:rPr lang="en-US" sz="2400" dirty="0">
                <a:solidFill>
                  <a:schemeClr val="bg1"/>
                </a:solidFill>
              </a:rPr>
              <a:t>BB84 with eavesdropping</a:t>
            </a:r>
          </a:p>
          <a:p>
            <a:pPr marL="342900" indent="-342900" algn="just">
              <a:buSzPct val="100000"/>
              <a:buFont typeface="Arial" panose="020B0604020202020204" pitchFamily="34" charset="0"/>
              <a:buChar char="•"/>
            </a:pPr>
            <a:r>
              <a:rPr lang="en-US" sz="2400" dirty="0">
                <a:solidFill>
                  <a:schemeClr val="bg1"/>
                </a:solidFill>
              </a:rPr>
              <a:t>Working prototypes</a:t>
            </a:r>
          </a:p>
          <a:p>
            <a:pPr marL="342900" indent="-342900" algn="just">
              <a:buSzPct val="100000"/>
              <a:buFont typeface="Arial" panose="020B0604020202020204" pitchFamily="34" charset="0"/>
              <a:buChar char="•"/>
            </a:pPr>
            <a:r>
              <a:rPr lang="en-US" sz="2400" dirty="0">
                <a:solidFill>
                  <a:schemeClr val="bg1"/>
                </a:solidFill>
              </a:rPr>
              <a:t>conclusions</a:t>
            </a:r>
          </a:p>
        </p:txBody>
      </p:sp>
    </p:spTree>
    <p:extLst>
      <p:ext uri="{BB962C8B-B14F-4D97-AF65-F5344CB8AC3E}">
        <p14:creationId xmlns:p14="http://schemas.microsoft.com/office/powerpoint/2010/main" val="2599388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11700" y="122904"/>
            <a:ext cx="8520600" cy="613200"/>
          </a:xfrm>
        </p:spPr>
        <p:txBody>
          <a:bodyPr/>
          <a:lstStyle/>
          <a:p>
            <a:r>
              <a:rPr lang="en-US" dirty="0">
                <a:solidFill>
                  <a:schemeClr val="tx2"/>
                </a:solidFill>
              </a:rPr>
              <a:t>BB84 – No Eavesdropping</a:t>
            </a:r>
          </a:p>
        </p:txBody>
      </p:sp>
      <p:sp>
        <p:nvSpPr>
          <p:cNvPr id="233475" name="Rectangle 3"/>
          <p:cNvSpPr>
            <a:spLocks noGrp="1" noChangeArrowheads="1"/>
          </p:cNvSpPr>
          <p:nvPr>
            <p:ph type="body" idx="1"/>
          </p:nvPr>
        </p:nvSpPr>
        <p:spPr>
          <a:xfrm>
            <a:off x="311700" y="797524"/>
            <a:ext cx="8520600" cy="3397200"/>
          </a:xfrm>
        </p:spPr>
        <p:txBody>
          <a:bodyPr/>
          <a:lstStyle/>
          <a:p>
            <a:r>
              <a:rPr lang="en-US" sz="2000" dirty="0">
                <a:solidFill>
                  <a:srgbClr val="A50021"/>
                </a:solidFill>
              </a:rPr>
              <a:t>A </a:t>
            </a:r>
            <a:r>
              <a:rPr lang="en-US" sz="2000" dirty="0">
                <a:solidFill>
                  <a:srgbClr val="A50021"/>
                </a:solidFill>
                <a:sym typeface="Wingdings" pitchFamily="2" charset="2"/>
              </a:rPr>
              <a:t> B</a:t>
            </a:r>
            <a:r>
              <a:rPr lang="en-US" sz="2000" dirty="0">
                <a:solidFill>
                  <a:srgbClr val="A50021"/>
                </a:solidFill>
              </a:rPr>
              <a:t>:	</a:t>
            </a:r>
            <a:r>
              <a:rPr lang="en-US" sz="2000" b="1" dirty="0">
                <a:latin typeface="Courier New" pitchFamily="49" charset="0"/>
              </a:rPr>
              <a:t>|&lt;</a:t>
            </a:r>
            <a:r>
              <a:rPr lang="en-US" sz="2000" b="1" dirty="0">
                <a:solidFill>
                  <a:srgbClr val="00CC00"/>
                </a:solidFill>
                <a:latin typeface="Courier New" pitchFamily="49" charset="0"/>
              </a:rPr>
              <a:t>−</a:t>
            </a:r>
            <a:r>
              <a:rPr lang="en-US" sz="2000" b="1" dirty="0">
                <a:latin typeface="Courier New" pitchFamily="49" charset="0"/>
              </a:rPr>
              <a:t>−</a:t>
            </a:r>
            <a:r>
              <a:rPr lang="en-US" sz="2000" b="1" dirty="0">
                <a:solidFill>
                  <a:srgbClr val="00CC00"/>
                </a:solidFill>
                <a:latin typeface="Courier New" pitchFamily="49" charset="0"/>
              </a:rPr>
              <a:t>−&lt;</a:t>
            </a:r>
            <a:r>
              <a:rPr lang="en-US" sz="2000" b="1" dirty="0">
                <a:latin typeface="Courier New" pitchFamily="49" charset="0"/>
              </a:rPr>
              <a:t>&lt;</a:t>
            </a:r>
            <a:r>
              <a:rPr lang="en-US" sz="2000" b="1" dirty="0">
                <a:solidFill>
                  <a:srgbClr val="00CC00"/>
                </a:solidFill>
                <a:latin typeface="Courier New" pitchFamily="49" charset="0"/>
              </a:rPr>
              <a:t>−−&lt;</a:t>
            </a:r>
            <a:r>
              <a:rPr lang="en-US" sz="2000" b="1" dirty="0">
                <a:latin typeface="Courier New" pitchFamily="49" charset="0"/>
              </a:rPr>
              <a:t>&gt;&gt;−&lt;&gt;</a:t>
            </a:r>
            <a:r>
              <a:rPr lang="en-US" sz="2000" b="1" dirty="0">
                <a:solidFill>
                  <a:srgbClr val="00CC00"/>
                </a:solidFill>
                <a:latin typeface="Courier New" pitchFamily="49" charset="0"/>
              </a:rPr>
              <a:t>|</a:t>
            </a:r>
            <a:r>
              <a:rPr lang="en-US" sz="2000" b="1" dirty="0">
                <a:latin typeface="Courier New" pitchFamily="49" charset="0"/>
              </a:rPr>
              <a:t>|−−&lt;</a:t>
            </a:r>
            <a:r>
              <a:rPr lang="en-US" sz="2000" b="1" dirty="0">
                <a:solidFill>
                  <a:srgbClr val="A50021"/>
                </a:solidFill>
                <a:latin typeface="Courier New" pitchFamily="49" charset="0"/>
              </a:rPr>
              <a:t> </a:t>
            </a:r>
          </a:p>
          <a:p>
            <a:r>
              <a:rPr lang="en-US" sz="2000" dirty="0"/>
              <a:t>Bob randomly decides detector: </a:t>
            </a:r>
          </a:p>
          <a:p>
            <a:pPr>
              <a:buFontTx/>
              <a:buNone/>
            </a:pPr>
            <a:r>
              <a:rPr lang="en-US" sz="2000" dirty="0">
                <a:latin typeface="Courier New" pitchFamily="49" charset="0"/>
              </a:rPr>
              <a:t>         </a:t>
            </a:r>
            <a:r>
              <a:rPr lang="en-US" sz="2000" dirty="0">
                <a:solidFill>
                  <a:srgbClr val="6600CC"/>
                </a:solidFill>
                <a:latin typeface="Courier New" pitchFamily="49" charset="0"/>
              </a:rPr>
              <a:t>	</a:t>
            </a:r>
            <a:r>
              <a:rPr lang="en-US" sz="2000" b="1" dirty="0">
                <a:latin typeface="Courier New" pitchFamily="49" charset="0"/>
              </a:rPr>
              <a:t>++</a:t>
            </a:r>
            <a:r>
              <a:rPr lang="en-US" sz="2000" b="1" dirty="0">
                <a:solidFill>
                  <a:srgbClr val="00CC00"/>
                </a:solidFill>
                <a:latin typeface="Courier New" pitchFamily="49" charset="0"/>
              </a:rPr>
              <a:t>+</a:t>
            </a:r>
            <a:r>
              <a:rPr lang="en-US" sz="2000" b="1" dirty="0">
                <a:latin typeface="Courier New" pitchFamily="49" charset="0"/>
              </a:rPr>
              <a:t>+O+O</a:t>
            </a:r>
            <a:r>
              <a:rPr lang="en-US" sz="2000" b="1" dirty="0">
                <a:solidFill>
                  <a:srgbClr val="00CC00"/>
                </a:solidFill>
                <a:latin typeface="Courier New" pitchFamily="49" charset="0"/>
              </a:rPr>
              <a:t>+</a:t>
            </a:r>
            <a:r>
              <a:rPr lang="en-US" sz="2000" b="1" dirty="0">
                <a:latin typeface="Courier New" pitchFamily="49" charset="0"/>
              </a:rPr>
              <a:t>O</a:t>
            </a:r>
            <a:r>
              <a:rPr lang="en-US" sz="2000" b="1" dirty="0">
                <a:solidFill>
                  <a:srgbClr val="00CC00"/>
                </a:solidFill>
                <a:latin typeface="Courier New" pitchFamily="49" charset="0"/>
              </a:rPr>
              <a:t>O</a:t>
            </a:r>
            <a:r>
              <a:rPr lang="en-US" sz="2000" b="1" dirty="0">
                <a:latin typeface="Courier New" pitchFamily="49" charset="0"/>
              </a:rPr>
              <a:t>+O+++</a:t>
            </a:r>
            <a:r>
              <a:rPr lang="en-US" sz="2000" b="1" dirty="0">
                <a:solidFill>
                  <a:srgbClr val="00CC00"/>
                </a:solidFill>
                <a:latin typeface="Courier New" pitchFamily="49" charset="0"/>
              </a:rPr>
              <a:t>+</a:t>
            </a:r>
            <a:r>
              <a:rPr lang="en-US" sz="2000" b="1" dirty="0">
                <a:latin typeface="Courier New" pitchFamily="49" charset="0"/>
              </a:rPr>
              <a:t>+O+O</a:t>
            </a:r>
            <a:endParaRPr lang="en-US" sz="2000" b="1" dirty="0">
              <a:solidFill>
                <a:srgbClr val="00CC00"/>
              </a:solidFill>
              <a:latin typeface="Courier New" pitchFamily="49" charset="0"/>
            </a:endParaRPr>
          </a:p>
          <a:p>
            <a:r>
              <a:rPr lang="en-US" sz="2000" dirty="0"/>
              <a:t>For each measurement, P(failure to detect photon) = 0.5 </a:t>
            </a:r>
          </a:p>
          <a:p>
            <a:r>
              <a:rPr lang="en-US" sz="2000" dirty="0"/>
              <a:t>The results of Bob's measurements are: </a:t>
            </a:r>
          </a:p>
          <a:p>
            <a:pPr>
              <a:buFontTx/>
              <a:buNone/>
            </a:pPr>
            <a:r>
              <a:rPr lang="en-US" sz="2000" dirty="0">
                <a:latin typeface="Courier New" pitchFamily="49" charset="0"/>
              </a:rPr>
              <a:t>	  	</a:t>
            </a:r>
            <a:r>
              <a:rPr lang="en-US" sz="2000" b="1" dirty="0">
                <a:solidFill>
                  <a:srgbClr val="6600CC"/>
                </a:solidFill>
                <a:latin typeface="Courier New" pitchFamily="49" charset="0"/>
              </a:rPr>
              <a:t>	  </a:t>
            </a:r>
            <a:r>
              <a:rPr lang="en-US" sz="2000" b="1" dirty="0">
                <a:solidFill>
                  <a:srgbClr val="00CC00"/>
                </a:solidFill>
                <a:latin typeface="Courier New" pitchFamily="49" charset="0"/>
              </a:rPr>
              <a:t>−</a:t>
            </a:r>
            <a:r>
              <a:rPr lang="en-US" sz="2000" b="1" dirty="0">
                <a:solidFill>
                  <a:srgbClr val="6600CC"/>
                </a:solidFill>
                <a:latin typeface="Courier New" pitchFamily="49" charset="0"/>
              </a:rPr>
              <a:t> &gt;− </a:t>
            </a:r>
            <a:r>
              <a:rPr lang="en-US" sz="2000" b="1" dirty="0">
                <a:solidFill>
                  <a:srgbClr val="00CC00"/>
                </a:solidFill>
                <a:latin typeface="Courier New" pitchFamily="49" charset="0"/>
              </a:rPr>
              <a:t>−</a:t>
            </a:r>
            <a:r>
              <a:rPr lang="en-US" sz="2000" b="1" dirty="0">
                <a:solidFill>
                  <a:srgbClr val="6600CC"/>
                </a:solidFill>
                <a:latin typeface="Courier New" pitchFamily="49" charset="0"/>
              </a:rPr>
              <a:t>&lt;</a:t>
            </a:r>
            <a:r>
              <a:rPr lang="en-US" sz="2000" b="1" dirty="0">
                <a:solidFill>
                  <a:srgbClr val="00CC00"/>
                </a:solidFill>
                <a:latin typeface="Courier New" pitchFamily="49" charset="0"/>
              </a:rPr>
              <a:t>&lt;</a:t>
            </a:r>
            <a:r>
              <a:rPr lang="en-US" sz="2000" b="1" dirty="0">
                <a:solidFill>
                  <a:srgbClr val="6600CC"/>
                </a:solidFill>
                <a:latin typeface="Courier New" pitchFamily="49" charset="0"/>
              </a:rPr>
              <a:t>   ||</a:t>
            </a:r>
            <a:r>
              <a:rPr lang="en-US" sz="2000" b="1" dirty="0">
                <a:solidFill>
                  <a:srgbClr val="00CC00"/>
                </a:solidFill>
                <a:latin typeface="Courier New" pitchFamily="49" charset="0"/>
              </a:rPr>
              <a:t>|</a:t>
            </a:r>
            <a:r>
              <a:rPr lang="en-US" sz="2000" b="1" dirty="0">
                <a:solidFill>
                  <a:srgbClr val="6600CC"/>
                </a:solidFill>
                <a:latin typeface="Courier New" pitchFamily="49" charset="0"/>
              </a:rPr>
              <a:t> </a:t>
            </a:r>
          </a:p>
          <a:p>
            <a:r>
              <a:rPr lang="en-US" sz="2000" dirty="0">
                <a:solidFill>
                  <a:srgbClr val="A50021"/>
                </a:solidFill>
              </a:rPr>
              <a:t>B </a:t>
            </a:r>
            <a:r>
              <a:rPr lang="en-US" sz="2000" dirty="0">
                <a:solidFill>
                  <a:srgbClr val="A50021"/>
                </a:solidFill>
                <a:sym typeface="Wingdings" pitchFamily="2" charset="2"/>
              </a:rPr>
              <a:t> </a:t>
            </a:r>
            <a:r>
              <a:rPr lang="en-US" sz="2000" dirty="0">
                <a:solidFill>
                  <a:srgbClr val="A50021"/>
                </a:solidFill>
              </a:rPr>
              <a:t>A:</a:t>
            </a:r>
            <a:r>
              <a:rPr lang="en-US" sz="2000" dirty="0"/>
              <a:t> types of detectors used and successfully made (but not the measurements themselves): </a:t>
            </a:r>
          </a:p>
          <a:p>
            <a:pPr>
              <a:buFontTx/>
              <a:buNone/>
            </a:pPr>
            <a:r>
              <a:rPr lang="en-US" sz="2000" dirty="0">
                <a:latin typeface="Courier New" pitchFamily="49" charset="0"/>
              </a:rPr>
              <a:t>	 		</a:t>
            </a:r>
            <a:r>
              <a:rPr lang="en-US" sz="2000" dirty="0">
                <a:solidFill>
                  <a:srgbClr val="6600CC"/>
                </a:solidFill>
                <a:latin typeface="Courier New" pitchFamily="49" charset="0"/>
              </a:rPr>
              <a:t>  </a:t>
            </a:r>
            <a:r>
              <a:rPr lang="en-US" sz="2000" b="1" dirty="0">
                <a:solidFill>
                  <a:srgbClr val="00CC00"/>
                </a:solidFill>
                <a:latin typeface="Courier New" pitchFamily="49" charset="0"/>
              </a:rPr>
              <a:t>+</a:t>
            </a:r>
            <a:r>
              <a:rPr lang="en-US" sz="2000" b="1" dirty="0">
                <a:solidFill>
                  <a:srgbClr val="6600CC"/>
                </a:solidFill>
                <a:latin typeface="Courier New" pitchFamily="49" charset="0"/>
              </a:rPr>
              <a:t> O+ </a:t>
            </a:r>
            <a:r>
              <a:rPr lang="en-US" sz="2000" b="1" dirty="0">
                <a:solidFill>
                  <a:srgbClr val="00CC00"/>
                </a:solidFill>
                <a:latin typeface="Courier New" pitchFamily="49" charset="0"/>
              </a:rPr>
              <a:t>+</a:t>
            </a:r>
            <a:r>
              <a:rPr lang="en-US" sz="2000" b="1" dirty="0">
                <a:solidFill>
                  <a:srgbClr val="6600CC"/>
                </a:solidFill>
                <a:latin typeface="Courier New" pitchFamily="49" charset="0"/>
              </a:rPr>
              <a:t>O</a:t>
            </a:r>
            <a:r>
              <a:rPr lang="en-US" sz="2000" b="1" dirty="0">
                <a:solidFill>
                  <a:srgbClr val="00CC00"/>
                </a:solidFill>
                <a:latin typeface="Courier New" pitchFamily="49" charset="0"/>
              </a:rPr>
              <a:t>O</a:t>
            </a:r>
            <a:r>
              <a:rPr lang="en-US" sz="2000" b="1" dirty="0">
                <a:solidFill>
                  <a:srgbClr val="6600CC"/>
                </a:solidFill>
                <a:latin typeface="Courier New" pitchFamily="49" charset="0"/>
              </a:rPr>
              <a:t>   ++</a:t>
            </a:r>
            <a:r>
              <a:rPr lang="en-US" sz="2000" b="1" dirty="0">
                <a:solidFill>
                  <a:srgbClr val="00CC00"/>
                </a:solidFill>
                <a:latin typeface="Courier New" pitchFamily="49" charset="0"/>
              </a:rPr>
              <a:t>+</a:t>
            </a:r>
            <a:r>
              <a:rPr lang="en-US" sz="2000" b="1" dirty="0">
                <a:solidFill>
                  <a:srgbClr val="6600CC"/>
                </a:solidFill>
                <a:latin typeface="Courier New" pitchFamily="49" charset="0"/>
              </a:rPr>
              <a:t> </a:t>
            </a:r>
          </a:p>
          <a:p>
            <a:r>
              <a:rPr lang="en-US" sz="2000" dirty="0">
                <a:solidFill>
                  <a:srgbClr val="A50021"/>
                </a:solidFill>
              </a:rPr>
              <a:t>Alice tells Bob</a:t>
            </a:r>
            <a:r>
              <a:rPr lang="en-US" sz="2000" dirty="0"/>
              <a:t> which measurements were of the correct type:</a:t>
            </a:r>
          </a:p>
          <a:p>
            <a:pPr>
              <a:buFontTx/>
              <a:buNone/>
            </a:pPr>
            <a:r>
              <a:rPr lang="en-US" sz="2000" dirty="0">
                <a:latin typeface="Courier New" pitchFamily="49" charset="0"/>
              </a:rPr>
              <a:t>	 		</a:t>
            </a:r>
            <a:r>
              <a:rPr lang="en-US" sz="2000" dirty="0">
                <a:solidFill>
                  <a:srgbClr val="000000"/>
                </a:solidFill>
                <a:latin typeface="Courier New" pitchFamily="49" charset="0"/>
              </a:rPr>
              <a:t>  </a:t>
            </a:r>
            <a:r>
              <a:rPr lang="en-US" sz="2000" b="1" dirty="0">
                <a:solidFill>
                  <a:srgbClr val="00CC00"/>
                </a:solidFill>
                <a:latin typeface="Courier New" pitchFamily="49" charset="0"/>
              </a:rPr>
              <a:t>.    . .</a:t>
            </a:r>
            <a:r>
              <a:rPr lang="en-US" sz="2000" b="1" dirty="0">
                <a:solidFill>
                  <a:srgbClr val="000000"/>
                </a:solidFill>
                <a:latin typeface="Courier New" pitchFamily="49" charset="0"/>
              </a:rPr>
              <a:t>     </a:t>
            </a:r>
            <a:r>
              <a:rPr lang="en-US" sz="2000" b="1" dirty="0">
                <a:solidFill>
                  <a:srgbClr val="00CC00"/>
                </a:solidFill>
                <a:latin typeface="Courier New" pitchFamily="49" charset="0"/>
              </a:rPr>
              <a:t>.</a:t>
            </a:r>
            <a:r>
              <a:rPr lang="en-US" sz="2000" b="1" dirty="0">
                <a:solidFill>
                  <a:srgbClr val="000000"/>
                </a:solidFill>
                <a:latin typeface="Courier New" pitchFamily="49" charset="0"/>
              </a:rPr>
              <a:t>    (</a:t>
            </a:r>
            <a:r>
              <a:rPr lang="en-US" sz="2000" b="1" dirty="0">
                <a:solidFill>
                  <a:srgbClr val="000000"/>
                </a:solidFill>
              </a:rPr>
              <a:t>key =</a:t>
            </a:r>
            <a:r>
              <a:rPr lang="en-US" sz="2000" b="1" dirty="0">
                <a:solidFill>
                  <a:srgbClr val="000000"/>
                </a:solidFill>
                <a:latin typeface="Courier New" pitchFamily="49" charset="0"/>
              </a:rPr>
              <a:t> 0 0 0 1)</a:t>
            </a:r>
            <a:endParaRPr lang="en-US" sz="2000" b="1" dirty="0">
              <a:solidFill>
                <a:srgbClr val="00CC00"/>
              </a:solidFill>
              <a:latin typeface="Courier New" pitchFamily="49" charset="0"/>
            </a:endParaRPr>
          </a:p>
        </p:txBody>
      </p:sp>
    </p:spTree>
    <p:extLst>
      <p:ext uri="{BB962C8B-B14F-4D97-AF65-F5344CB8AC3E}">
        <p14:creationId xmlns:p14="http://schemas.microsoft.com/office/powerpoint/2010/main" val="189290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1"/>
            </p:custDataLst>
          </p:nvPr>
        </p:nvSpPr>
        <p:spPr/>
        <p:txBody>
          <a:bodyPr/>
          <a:lstStyle/>
          <a:p>
            <a:r>
              <a:rPr lang="en-US" dirty="0">
                <a:solidFill>
                  <a:schemeClr val="tx2"/>
                </a:solidFill>
              </a:rPr>
              <a:t>BB84 – Eavesdropping</a:t>
            </a:r>
          </a:p>
        </p:txBody>
      </p:sp>
      <p:sp>
        <p:nvSpPr>
          <p:cNvPr id="62467" name="Rectangle 3"/>
          <p:cNvSpPr>
            <a:spLocks noGrp="1" noChangeArrowheads="1"/>
          </p:cNvSpPr>
          <p:nvPr>
            <p:ph type="body" idx="1"/>
            <p:custDataLst>
              <p:tags r:id="rId2"/>
            </p:custDataLst>
          </p:nvPr>
        </p:nvSpPr>
        <p:spPr/>
        <p:txBody>
          <a:bodyPr/>
          <a:lstStyle/>
          <a:p>
            <a:pPr>
              <a:lnSpc>
                <a:spcPct val="90000"/>
              </a:lnSpc>
            </a:pPr>
            <a:r>
              <a:rPr lang="en-US" sz="2000" dirty="0"/>
              <a:t>Eve has to randomly select basis for her measurement</a:t>
            </a:r>
          </a:p>
          <a:p>
            <a:pPr>
              <a:lnSpc>
                <a:spcPct val="90000"/>
              </a:lnSpc>
            </a:pPr>
            <a:r>
              <a:rPr lang="en-US" sz="2000" dirty="0"/>
              <a:t>Her basis will be wrong in 50% of the time.</a:t>
            </a:r>
          </a:p>
          <a:p>
            <a:pPr marL="114300" indent="0">
              <a:lnSpc>
                <a:spcPct val="90000"/>
              </a:lnSpc>
              <a:buNone/>
            </a:pPr>
            <a:endParaRPr lang="en-US" sz="2000" dirty="0"/>
          </a:p>
          <a:p>
            <a:pPr>
              <a:lnSpc>
                <a:spcPct val="90000"/>
              </a:lnSpc>
            </a:pPr>
            <a:r>
              <a:rPr lang="en-US" sz="2000" dirty="0"/>
              <a:t>Whatever basis Eve chose she will measure 1 or 0</a:t>
            </a:r>
          </a:p>
          <a:p>
            <a:pPr>
              <a:lnSpc>
                <a:spcPct val="90000"/>
              </a:lnSpc>
            </a:pPr>
            <a:r>
              <a:rPr lang="en-US" sz="2000" dirty="0"/>
              <a:t>When Eve picks the wrong basis, there is 50% chance that she'll measure the right value of the bit</a:t>
            </a:r>
          </a:p>
          <a:p>
            <a:pPr marL="114300" indent="0">
              <a:lnSpc>
                <a:spcPct val="90000"/>
              </a:lnSpc>
              <a:buNone/>
            </a:pPr>
            <a:endParaRPr lang="en-US" sz="2000" dirty="0"/>
          </a:p>
          <a:p>
            <a:pPr>
              <a:lnSpc>
                <a:spcPct val="90000"/>
              </a:lnSpc>
            </a:pPr>
            <a:r>
              <a:rPr lang="en-US" sz="2000" dirty="0"/>
              <a:t>E.g. Alice sends a photon with state corresponding to 1 in the {</a:t>
            </a:r>
            <a:r>
              <a:rPr lang="en-US" sz="2000" dirty="0">
                <a:sym typeface="Wingdings 3" pitchFamily="18" charset="2"/>
              </a:rPr>
              <a:t>,}</a:t>
            </a:r>
            <a:r>
              <a:rPr lang="en-US" sz="2000" dirty="0"/>
              <a:t> basis. Eve picks the {</a:t>
            </a:r>
            <a:r>
              <a:rPr lang="en-US" sz="2000" dirty="0">
                <a:sym typeface="Wingdings 3" pitchFamily="18" charset="2"/>
              </a:rPr>
              <a:t>, </a:t>
            </a:r>
            <a:r>
              <a:rPr lang="en-US" sz="2000" dirty="0"/>
              <a:t>} basis for her measurement which this time happens to give a 1 as result, which is correct. </a:t>
            </a:r>
          </a:p>
          <a:p>
            <a:pPr>
              <a:lnSpc>
                <a:spcPct val="90000"/>
              </a:lnSpc>
            </a:pPr>
            <a:endParaRPr lang="en-US" dirty="0"/>
          </a:p>
        </p:txBody>
      </p:sp>
    </p:spTree>
    <p:extLst>
      <p:ext uri="{BB962C8B-B14F-4D97-AF65-F5344CB8AC3E}">
        <p14:creationId xmlns:p14="http://schemas.microsoft.com/office/powerpoint/2010/main" val="131475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p:txBody>
          <a:bodyPr/>
          <a:lstStyle/>
          <a:p>
            <a:r>
              <a:rPr lang="en-US" dirty="0">
                <a:solidFill>
                  <a:schemeClr val="tx2"/>
                </a:solidFill>
              </a:rPr>
              <a:t>Eavesdropping</a:t>
            </a:r>
          </a:p>
        </p:txBody>
      </p:sp>
      <p:graphicFrame>
        <p:nvGraphicFramePr>
          <p:cNvPr id="64897" name="Group 385"/>
          <p:cNvGraphicFramePr>
            <a:graphicFrameLocks noGrp="1"/>
          </p:cNvGraphicFramePr>
          <p:nvPr>
            <p:ph idx="1"/>
            <p:custDataLst>
              <p:tags r:id="rId2"/>
            </p:custDataLst>
            <p:extLst>
              <p:ext uri="{D42A27DB-BD31-4B8C-83A1-F6EECF244321}">
                <p14:modId xmlns:p14="http://schemas.microsoft.com/office/powerpoint/2010/main" val="2347442220"/>
              </p:ext>
            </p:extLst>
          </p:nvPr>
        </p:nvGraphicFramePr>
        <p:xfrm>
          <a:off x="1485900" y="1022855"/>
          <a:ext cx="6101397" cy="3878580"/>
        </p:xfrm>
        <a:graphic>
          <a:graphicData uri="http://schemas.openxmlformats.org/drawingml/2006/table">
            <a:tbl>
              <a:tblPr/>
              <a:tblGrid>
                <a:gridCol w="700722">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77152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71525">
                  <a:extLst>
                    <a:ext uri="{9D8B030D-6E8A-4147-A177-3AD203B41FA5}">
                      <a16:colId xmlns:a16="http://schemas.microsoft.com/office/drawing/2014/main" val="20006"/>
                    </a:ext>
                  </a:extLst>
                </a:gridCol>
                <a:gridCol w="771525">
                  <a:extLst>
                    <a:ext uri="{9D8B030D-6E8A-4147-A177-3AD203B41FA5}">
                      <a16:colId xmlns:a16="http://schemas.microsoft.com/office/drawing/2014/main" val="20007"/>
                    </a:ext>
                  </a:extLst>
                </a:gridCol>
              </a:tblGrid>
              <a:tr h="4800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Alice’s</a:t>
                      </a:r>
                      <a:br>
                        <a:rPr kumimoji="0" lang="en-US" sz="1400" b="0" i="0" u="none" strike="noStrike" cap="none" normalizeH="0" baseline="0" dirty="0">
                          <a:ln>
                            <a:noFill/>
                          </a:ln>
                          <a:solidFill>
                            <a:schemeClr val="tx1"/>
                          </a:solidFill>
                          <a:effectLst/>
                          <a:latin typeface="Arial Narrow" pitchFamily="34" charset="0"/>
                        </a:rPr>
                      </a:br>
                      <a:r>
                        <a:rPr kumimoji="0" lang="en-US" sz="1400" b="0" i="0" u="none" strike="noStrike" cap="none" normalizeH="0" baseline="0" dirty="0">
                          <a:ln>
                            <a:noFill/>
                          </a:ln>
                          <a:solidFill>
                            <a:schemeClr val="tx1"/>
                          </a:solidFill>
                          <a:effectLst/>
                          <a:latin typeface="Arial Narrow" pitchFamily="34" charset="0"/>
                        </a:rPr>
                        <a:t>basis </a:t>
                      </a:r>
                    </a:p>
                  </a:txBody>
                  <a:tcPr marL="68580" marR="68580" marT="34290" marB="34290"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Alice’s</a:t>
                      </a:r>
                      <a:br>
                        <a:rPr kumimoji="0" lang="en-US" sz="1400" b="0" i="0" u="none" strike="noStrike" cap="none" normalizeH="0" baseline="0">
                          <a:ln>
                            <a:noFill/>
                          </a:ln>
                          <a:solidFill>
                            <a:schemeClr val="tx1"/>
                          </a:solidFill>
                          <a:effectLst/>
                          <a:latin typeface="Arial Narrow" pitchFamily="34" charset="0"/>
                        </a:rPr>
                      </a:br>
                      <a:r>
                        <a:rPr kumimoji="0" lang="en-US" sz="1400" b="0" i="0" u="none" strike="noStrike" cap="none" normalizeH="0" baseline="0">
                          <a:ln>
                            <a:noFill/>
                          </a:ln>
                          <a:solidFill>
                            <a:schemeClr val="tx1"/>
                          </a:solidFill>
                          <a:effectLst/>
                          <a:latin typeface="Arial Narrow" pitchFamily="34" charset="0"/>
                        </a:rPr>
                        <a:t>bit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Alice’s</a:t>
                      </a:r>
                      <a:br>
                        <a:rPr kumimoji="0" lang="en-US" sz="1400" b="0" i="0" u="none" strike="noStrike" cap="none" normalizeH="0" baseline="0">
                          <a:ln>
                            <a:noFill/>
                          </a:ln>
                          <a:solidFill>
                            <a:schemeClr val="tx1"/>
                          </a:solidFill>
                          <a:effectLst/>
                          <a:latin typeface="Arial Narrow" pitchFamily="34" charset="0"/>
                        </a:rPr>
                      </a:br>
                      <a:r>
                        <a:rPr kumimoji="0" lang="en-US" sz="1400" b="0" i="0" u="none" strike="noStrike" cap="none" normalizeH="0" baseline="0">
                          <a:ln>
                            <a:noFill/>
                          </a:ln>
                          <a:solidFill>
                            <a:schemeClr val="tx1"/>
                          </a:solidFill>
                          <a:effectLst/>
                          <a:latin typeface="Arial Narrow" pitchFamily="34" charset="0"/>
                        </a:rPr>
                        <a:t>photon</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Eve’s</a:t>
                      </a:r>
                      <a:br>
                        <a:rPr kumimoji="0" lang="en-US" sz="1400" b="0" i="0" u="none" strike="noStrike" cap="none" normalizeH="0" baseline="0">
                          <a:ln>
                            <a:noFill/>
                          </a:ln>
                          <a:solidFill>
                            <a:schemeClr val="tx1"/>
                          </a:solidFill>
                          <a:effectLst/>
                          <a:latin typeface="Arial Narrow" pitchFamily="34" charset="0"/>
                        </a:rPr>
                      </a:br>
                      <a:r>
                        <a:rPr kumimoji="0" lang="en-US" sz="1400" b="0" i="0" u="none" strike="noStrike" cap="none" normalizeH="0" baseline="0">
                          <a:ln>
                            <a:noFill/>
                          </a:ln>
                          <a:solidFill>
                            <a:schemeClr val="tx1"/>
                          </a:solidFill>
                          <a:effectLst/>
                          <a:latin typeface="Arial Narrow" pitchFamily="34" charset="0"/>
                        </a:rPr>
                        <a:t>basis</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Correct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Eve’s</a:t>
                      </a:r>
                      <a:br>
                        <a:rPr kumimoji="0" lang="en-US" sz="1400" b="0" i="0" u="none" strike="noStrike" cap="none" normalizeH="0" baseline="0">
                          <a:ln>
                            <a:noFill/>
                          </a:ln>
                          <a:solidFill>
                            <a:schemeClr val="tx1"/>
                          </a:solidFill>
                          <a:effectLst/>
                          <a:latin typeface="Arial Narrow" pitchFamily="34" charset="0"/>
                        </a:rPr>
                      </a:br>
                      <a:r>
                        <a:rPr kumimoji="0" lang="en-US" sz="1400" b="0" i="0" u="none" strike="noStrike" cap="none" normalizeH="0" baseline="0">
                          <a:ln>
                            <a:noFill/>
                          </a:ln>
                          <a:solidFill>
                            <a:schemeClr val="tx1"/>
                          </a:solidFill>
                          <a:effectLst/>
                          <a:latin typeface="Arial Narrow" pitchFamily="34" charset="0"/>
                        </a:rPr>
                        <a:t>photon</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Eve’s</a:t>
                      </a:r>
                      <a:br>
                        <a:rPr kumimoji="0" lang="en-US" sz="1400" b="0" i="0" u="none" strike="noStrike" cap="none" normalizeH="0" baseline="0">
                          <a:ln>
                            <a:noFill/>
                          </a:ln>
                          <a:solidFill>
                            <a:schemeClr val="tx1"/>
                          </a:solidFill>
                          <a:effectLst/>
                          <a:latin typeface="Arial Narrow" pitchFamily="34" charset="0"/>
                        </a:rPr>
                      </a:br>
                      <a:r>
                        <a:rPr kumimoji="0" lang="en-US" sz="1400" b="0" i="0" u="none" strike="noStrike" cap="none" normalizeH="0" baseline="0">
                          <a:ln>
                            <a:noFill/>
                          </a:ln>
                          <a:solidFill>
                            <a:schemeClr val="tx1"/>
                          </a:solidFill>
                          <a:effectLst/>
                          <a:latin typeface="Arial Narrow" pitchFamily="34" charset="0"/>
                        </a:rPr>
                        <a:t>bit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Correct</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a:t>
                      </a: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endParaRPr kumimoji="0" lang="en-US" sz="1400" b="0" i="0" u="none" strike="noStrike" cap="none" normalizeH="0" baseline="0" dirty="0">
                        <a:ln>
                          <a:noFill/>
                        </a:ln>
                        <a:solidFill>
                          <a:schemeClr val="tx1"/>
                        </a:solidFill>
                        <a:effectLst/>
                        <a:latin typeface="Arial Narrow" pitchFamily="34" charset="0"/>
                      </a:endParaRPr>
                    </a:p>
                  </a:txBody>
                  <a:tcPr marL="68580" marR="68580" marT="34290" marB="34290"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a:t>
                      </a: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endParaRPr kumimoji="0" lang="en-US" sz="1400" b="0" i="0" u="none" strike="noStrike" cap="none" normalizeH="0" baseline="0" dirty="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 </a:t>
                      </a:r>
                      <a:r>
                        <a:rPr kumimoji="0" lang="en-US" sz="1400" b="0" i="0" u="none" strike="noStrike" cap="none" normalizeH="0" baseline="0">
                          <a:ln>
                            <a:noFill/>
                          </a:ln>
                          <a:solidFill>
                            <a:schemeClr val="tx1"/>
                          </a:solidFill>
                          <a:effectLst/>
                          <a:latin typeface="Arial Narrow" pitchFamily="34" charset="0"/>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vMerge="1">
                  <a:txBody>
                    <a:bodyPr/>
                    <a:lstStyle/>
                    <a:p>
                      <a:endParaRPr lang="en-US"/>
                    </a:p>
                  </a:txBody>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 </a:t>
                      </a:r>
                      <a:r>
                        <a:rPr kumimoji="0" lang="en-US" sz="1400" b="0" i="0" u="none" strike="noStrike" cap="none" normalizeH="0" baseline="0">
                          <a:ln>
                            <a:noFill/>
                          </a:ln>
                          <a:solidFill>
                            <a:schemeClr val="tx1"/>
                          </a:solidFill>
                          <a:effectLst/>
                          <a:latin typeface="Arial Narrow" pitchFamily="34" charset="0"/>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 </a:t>
                      </a:r>
                      <a:r>
                        <a:rPr kumimoji="0" lang="en-US" sz="1400" b="0" i="0" u="none" strike="noStrike" cap="none" normalizeH="0" baseline="0">
                          <a:ln>
                            <a:noFill/>
                          </a:ln>
                          <a:solidFill>
                            <a:schemeClr val="tx1"/>
                          </a:solidFill>
                          <a:effectLst/>
                          <a:latin typeface="Arial Narrow" pitchFamily="34" charset="0"/>
                        </a:rPr>
                        <a:t>}</a:t>
                      </a:r>
                    </a:p>
                  </a:txBody>
                  <a:tcPr marL="68580" marR="68580" marT="34290" marB="34290"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 </a:t>
                      </a:r>
                      <a:r>
                        <a:rPr kumimoji="0" lang="en-US" sz="1400" b="0" i="0" u="none" strike="noStrike" cap="none" normalizeH="0" baseline="0">
                          <a:ln>
                            <a:noFill/>
                          </a:ln>
                          <a:solidFill>
                            <a:schemeClr val="tx1"/>
                          </a:solidFill>
                          <a:effectLst/>
                          <a:latin typeface="Arial Narrow" pitchFamily="34" charset="0"/>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20">
                <a:tc vMerge="1">
                  <a:txBody>
                    <a:bodyPr/>
                    <a:lstStyle/>
                    <a:p>
                      <a:endParaRPr lang="en-US"/>
                    </a:p>
                  </a:txBody>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1</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No</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endParaRPr kumimoji="0" lang="en-US" sz="1400" b="0" i="0" u="none" strike="noStrike" cap="none" normalizeH="0" baseline="0">
                        <a:ln>
                          <a:noFill/>
                        </a:ln>
                        <a:solidFill>
                          <a:schemeClr val="tx1"/>
                        </a:solidFill>
                        <a:effectLst/>
                        <a:latin typeface="Arial Narrow" pitchFamily="34" charset="0"/>
                      </a:endParaRP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a:t>
                      </a:r>
                      <a:r>
                        <a:rPr kumimoji="0" lang="en-US" sz="1400" b="0" i="0" u="none" strike="noStrike" cap="none" normalizeH="0" baseline="0">
                          <a:ln>
                            <a:noFill/>
                          </a:ln>
                          <a:solidFill>
                            <a:schemeClr val="tx1"/>
                          </a:solidFill>
                          <a:effectLst/>
                          <a:latin typeface="Arial Narrow" pitchFamily="34" charset="0"/>
                          <a:sym typeface="Wingdings 3" pitchFamily="18" charset="2"/>
                        </a:rPr>
                        <a:t>, </a:t>
                      </a:r>
                      <a:r>
                        <a:rPr kumimoji="0" lang="en-US" sz="1400" b="0" i="0" u="none" strike="noStrike" cap="none" normalizeH="0" baseline="0">
                          <a:ln>
                            <a:noFill/>
                          </a:ln>
                          <a:solidFill>
                            <a:schemeClr val="tx1"/>
                          </a:solidFill>
                          <a:effectLst/>
                          <a:latin typeface="Arial Narrow" pitchFamily="34" charset="0"/>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sym typeface="Wingdings 3" pitchFamily="18" charset="2"/>
                        </a:rPr>
                        <a:t></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a:ln>
                            <a:noFill/>
                          </a:ln>
                          <a:solidFill>
                            <a:schemeClr val="tx1"/>
                          </a:solidFill>
                          <a:effectLst/>
                          <a:latin typeface="Arial Narrow" pitchFamily="34" charset="0"/>
                        </a:rPr>
                        <a:t>0</a:t>
                      </a:r>
                    </a:p>
                  </a:txBody>
                  <a:tcPr marL="68580" marR="68580" marT="34290" marB="34290"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a:ln>
                            <a:noFill/>
                          </a:ln>
                          <a:solidFill>
                            <a:schemeClr val="tx1"/>
                          </a:solidFill>
                          <a:effectLst/>
                          <a:latin typeface="Arial Narrow" pitchFamily="34" charset="0"/>
                        </a:rPr>
                        <a:t>Yes</a:t>
                      </a:r>
                    </a:p>
                  </a:txBody>
                  <a:tcPr marL="68580" marR="68580" marT="34290" marB="34290" horzOverflow="overflow">
                    <a:lnL w="12700"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557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custDataLst>
              <p:tags r:id="rId1"/>
            </p:custDataLst>
          </p:nvPr>
        </p:nvSpPr>
        <p:spPr>
          <a:xfrm>
            <a:off x="311700" y="434634"/>
            <a:ext cx="8520600" cy="613200"/>
          </a:xfrm>
        </p:spPr>
        <p:txBody>
          <a:bodyPr/>
          <a:lstStyle/>
          <a:p>
            <a:r>
              <a:rPr lang="en-US" dirty="0">
                <a:solidFill>
                  <a:schemeClr val="tx2"/>
                </a:solidFill>
              </a:rPr>
              <a:t>Noise</a:t>
            </a:r>
          </a:p>
        </p:txBody>
      </p:sp>
      <p:sp>
        <p:nvSpPr>
          <p:cNvPr id="71683" name="Rectangle 3"/>
          <p:cNvSpPr>
            <a:spLocks noGrp="1" noChangeArrowheads="1"/>
          </p:cNvSpPr>
          <p:nvPr>
            <p:ph type="body" idx="1"/>
            <p:custDataLst>
              <p:tags r:id="rId2"/>
            </p:custDataLst>
          </p:nvPr>
        </p:nvSpPr>
        <p:spPr>
          <a:xfrm>
            <a:off x="311700" y="1109254"/>
            <a:ext cx="8520600" cy="3397200"/>
          </a:xfrm>
        </p:spPr>
        <p:txBody>
          <a:bodyPr/>
          <a:lstStyle/>
          <a:p>
            <a:r>
              <a:rPr lang="en-US" sz="2100" dirty="0"/>
              <a:t>Noise might introduce errors</a:t>
            </a:r>
          </a:p>
          <a:p>
            <a:r>
              <a:rPr lang="en-US" sz="2100" dirty="0"/>
              <a:t>A detector might detect a photon even though there are no photons</a:t>
            </a:r>
          </a:p>
          <a:p>
            <a:r>
              <a:rPr lang="en-US" sz="2100" dirty="0"/>
              <a:t>Solution:</a:t>
            </a:r>
          </a:p>
          <a:p>
            <a:pPr lvl="1"/>
            <a:r>
              <a:rPr lang="en-US" sz="2000" dirty="0"/>
              <a:t>send the photons according to a time schedule.</a:t>
            </a:r>
          </a:p>
          <a:p>
            <a:pPr lvl="1"/>
            <a:r>
              <a:rPr lang="en-US" sz="2000" dirty="0"/>
              <a:t>then Bob knows when to expect a photon, and can discard those that doesn't fit into the scheme's time window.</a:t>
            </a:r>
          </a:p>
          <a:p>
            <a:r>
              <a:rPr lang="en-US" sz="2100" dirty="0"/>
              <a:t>There also has to be some kind of error correction in the over all process.</a:t>
            </a:r>
          </a:p>
          <a:p>
            <a:endParaRPr lang="en-US" sz="2100" dirty="0"/>
          </a:p>
        </p:txBody>
      </p:sp>
    </p:spTree>
    <p:extLst>
      <p:ext uri="{BB962C8B-B14F-4D97-AF65-F5344CB8AC3E}">
        <p14:creationId xmlns:p14="http://schemas.microsoft.com/office/powerpoint/2010/main" val="2415544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custDataLst>
              <p:tags r:id="rId1"/>
            </p:custDataLst>
          </p:nvPr>
        </p:nvSpPr>
        <p:spPr/>
        <p:txBody>
          <a:bodyPr/>
          <a:lstStyle/>
          <a:p>
            <a:r>
              <a:rPr lang="en-US" dirty="0">
                <a:solidFill>
                  <a:schemeClr val="tx2"/>
                </a:solidFill>
              </a:rPr>
              <a:t>What to come</a:t>
            </a:r>
          </a:p>
        </p:txBody>
      </p:sp>
      <p:sp>
        <p:nvSpPr>
          <p:cNvPr id="79875" name="Rectangle 3"/>
          <p:cNvSpPr>
            <a:spLocks noGrp="1" noChangeArrowheads="1"/>
          </p:cNvSpPr>
          <p:nvPr>
            <p:ph type="body" idx="1"/>
            <p:custDataLst>
              <p:tags r:id="rId2"/>
            </p:custDataLst>
          </p:nvPr>
        </p:nvSpPr>
        <p:spPr/>
        <p:txBody>
          <a:bodyPr/>
          <a:lstStyle/>
          <a:p>
            <a:r>
              <a:rPr lang="en-US" sz="2000" dirty="0"/>
              <a:t>Theory for quantum cryptography already well developed</a:t>
            </a:r>
          </a:p>
          <a:p>
            <a:pPr marL="114300" indent="0">
              <a:buNone/>
            </a:pPr>
            <a:endParaRPr lang="en-US" sz="2000" dirty="0"/>
          </a:p>
          <a:p>
            <a:r>
              <a:rPr lang="en-US" sz="2000" dirty="0"/>
              <a:t>Problems:</a:t>
            </a:r>
          </a:p>
          <a:p>
            <a:pPr lvl="1"/>
            <a:r>
              <a:rPr lang="en-US" sz="1800" dirty="0"/>
              <a:t>quantum cryptography machine vulnerable to noise</a:t>
            </a:r>
          </a:p>
          <a:p>
            <a:pPr lvl="1"/>
            <a:r>
              <a:rPr lang="en-US" sz="1800" dirty="0"/>
              <a:t>photons cannot travel long distances without being absorbed</a:t>
            </a:r>
          </a:p>
        </p:txBody>
      </p:sp>
    </p:spTree>
    <p:extLst>
      <p:ext uri="{BB962C8B-B14F-4D97-AF65-F5344CB8AC3E}">
        <p14:creationId xmlns:p14="http://schemas.microsoft.com/office/powerpoint/2010/main" val="218613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r>
              <a:rPr lang="en-US" dirty="0">
                <a:solidFill>
                  <a:schemeClr val="tx2"/>
                </a:solidFill>
              </a:rPr>
              <a:t>Eves problem</a:t>
            </a:r>
          </a:p>
        </p:txBody>
      </p:sp>
      <p:sp>
        <p:nvSpPr>
          <p:cNvPr id="67587" name="Rectangle 3"/>
          <p:cNvSpPr>
            <a:spLocks noGrp="1" noChangeArrowheads="1"/>
          </p:cNvSpPr>
          <p:nvPr>
            <p:ph type="body" idx="1"/>
            <p:custDataLst>
              <p:tags r:id="rId2"/>
            </p:custDataLst>
          </p:nvPr>
        </p:nvSpPr>
        <p:spPr/>
        <p:txBody>
          <a:bodyPr/>
          <a:lstStyle/>
          <a:p>
            <a:pPr>
              <a:lnSpc>
                <a:spcPct val="90000"/>
              </a:lnSpc>
            </a:pPr>
            <a:r>
              <a:rPr lang="en-US" sz="2200" dirty="0"/>
              <a:t>Eve has to re-send all the photons to Bob.</a:t>
            </a:r>
          </a:p>
          <a:p>
            <a:pPr marL="114300" indent="0">
              <a:lnSpc>
                <a:spcPct val="90000"/>
              </a:lnSpc>
              <a:buNone/>
            </a:pPr>
            <a:endParaRPr lang="en-US" sz="2200" dirty="0"/>
          </a:p>
          <a:p>
            <a:pPr>
              <a:lnSpc>
                <a:spcPct val="90000"/>
              </a:lnSpc>
            </a:pPr>
            <a:r>
              <a:rPr lang="en-US" sz="2200" dirty="0"/>
              <a:t>Will introduce an error, since Eve don't know the correct basis used by Alice. </a:t>
            </a:r>
          </a:p>
          <a:p>
            <a:pPr marL="114300" indent="0">
              <a:lnSpc>
                <a:spcPct val="90000"/>
              </a:lnSpc>
              <a:buNone/>
            </a:pPr>
            <a:endParaRPr lang="en-US" sz="2200" dirty="0"/>
          </a:p>
          <a:p>
            <a:pPr>
              <a:lnSpc>
                <a:spcPct val="90000"/>
              </a:lnSpc>
            </a:pPr>
            <a:r>
              <a:rPr lang="en-US" sz="2200" dirty="0"/>
              <a:t>Bob will detect an increased error rate.</a:t>
            </a:r>
          </a:p>
          <a:p>
            <a:pPr>
              <a:lnSpc>
                <a:spcPct val="90000"/>
              </a:lnSpc>
            </a:pPr>
            <a:endParaRPr lang="en-US" sz="2200" dirty="0"/>
          </a:p>
          <a:p>
            <a:pPr>
              <a:lnSpc>
                <a:spcPct val="90000"/>
              </a:lnSpc>
            </a:pPr>
            <a:r>
              <a:rPr lang="en-US" sz="2200" dirty="0"/>
              <a:t>Still possible for Eve to eavesdrop just a few photons, and hope that this will not increase the error to an alarming rate. If so, Eve would have at least partial knowledge of the key. </a:t>
            </a:r>
          </a:p>
          <a:p>
            <a:pPr>
              <a:lnSpc>
                <a:spcPct val="90000"/>
              </a:lnSpc>
            </a:pPr>
            <a:endParaRPr lang="en-US" dirty="0"/>
          </a:p>
        </p:txBody>
      </p:sp>
    </p:spTree>
    <p:extLst>
      <p:ext uri="{BB962C8B-B14F-4D97-AF65-F5344CB8AC3E}">
        <p14:creationId xmlns:p14="http://schemas.microsoft.com/office/powerpoint/2010/main" val="57238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custDataLst>
              <p:tags r:id="rId1"/>
            </p:custDataLst>
          </p:nvPr>
        </p:nvSpPr>
        <p:spPr/>
        <p:txBody>
          <a:bodyPr/>
          <a:lstStyle/>
          <a:p>
            <a:r>
              <a:rPr lang="en-US" dirty="0">
                <a:solidFill>
                  <a:schemeClr val="tx2"/>
                </a:solidFill>
              </a:rPr>
              <a:t>Detecting</a:t>
            </a:r>
            <a:r>
              <a:rPr lang="en-US" dirty="0"/>
              <a:t> </a:t>
            </a:r>
            <a:r>
              <a:rPr lang="en-US" dirty="0">
                <a:solidFill>
                  <a:schemeClr val="tx2"/>
                </a:solidFill>
              </a:rPr>
              <a:t>eavesdropping</a:t>
            </a:r>
          </a:p>
        </p:txBody>
      </p:sp>
      <p:sp>
        <p:nvSpPr>
          <p:cNvPr id="69635" name="Rectangle 3"/>
          <p:cNvSpPr>
            <a:spLocks noGrp="1" noChangeArrowheads="1"/>
          </p:cNvSpPr>
          <p:nvPr>
            <p:ph type="body" idx="1"/>
            <p:custDataLst>
              <p:tags r:id="rId2"/>
            </p:custDataLst>
          </p:nvPr>
        </p:nvSpPr>
        <p:spPr/>
        <p:txBody>
          <a:bodyPr/>
          <a:lstStyle/>
          <a:p>
            <a:r>
              <a:rPr lang="en-US" sz="2100"/>
              <a:t>When Alice and Bob need to test for eavesdropping</a:t>
            </a:r>
          </a:p>
          <a:p>
            <a:r>
              <a:rPr lang="en-US" sz="2100"/>
              <a:t>By randomly selecting a number of bits from the key and compute its error rate</a:t>
            </a:r>
          </a:p>
          <a:p>
            <a:r>
              <a:rPr lang="en-US" sz="2100"/>
              <a:t>Error rate &lt; E</a:t>
            </a:r>
            <a:r>
              <a:rPr lang="en-US" sz="2100" baseline="-25000"/>
              <a:t>max </a:t>
            </a:r>
            <a:r>
              <a:rPr lang="en-US" sz="2100">
                <a:sym typeface="Symbol" pitchFamily="18" charset="2"/>
              </a:rPr>
              <a:t> </a:t>
            </a:r>
            <a:r>
              <a:rPr lang="en-US" sz="2100"/>
              <a:t>assume no eavesdropping</a:t>
            </a:r>
          </a:p>
          <a:p>
            <a:r>
              <a:rPr lang="en-US" sz="2100"/>
              <a:t>Error rate &gt; E</a:t>
            </a:r>
            <a:r>
              <a:rPr lang="en-US" sz="2100" baseline="-25000"/>
              <a:t>max </a:t>
            </a:r>
            <a:r>
              <a:rPr lang="en-US" sz="2100">
                <a:sym typeface="Symbol" pitchFamily="18" charset="2"/>
              </a:rPr>
              <a:t> </a:t>
            </a:r>
            <a:r>
              <a:rPr lang="en-US" sz="2100"/>
              <a:t>assume eavesdropping</a:t>
            </a:r>
            <a:br>
              <a:rPr lang="en-US" sz="2100"/>
            </a:br>
            <a:r>
              <a:rPr lang="en-US" sz="2100"/>
              <a:t>(or the channel is unexpectedly noisy)</a:t>
            </a:r>
            <a:br>
              <a:rPr lang="en-US" sz="2100"/>
            </a:br>
            <a:r>
              <a:rPr lang="en-US" sz="2100"/>
              <a:t>Alice and Bob should then discard the whole key and start over</a:t>
            </a:r>
          </a:p>
          <a:p>
            <a:endParaRPr lang="en-US" sz="2100"/>
          </a:p>
        </p:txBody>
      </p:sp>
    </p:spTree>
    <p:extLst>
      <p:ext uri="{BB962C8B-B14F-4D97-AF65-F5344CB8AC3E}">
        <p14:creationId xmlns:p14="http://schemas.microsoft.com/office/powerpoint/2010/main" val="19335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custDataLst>
              <p:tags r:id="rId1"/>
            </p:custDataLst>
          </p:nvPr>
        </p:nvSpPr>
        <p:spPr/>
        <p:txBody>
          <a:bodyPr/>
          <a:lstStyle/>
          <a:p>
            <a:r>
              <a:rPr lang="en-US" dirty="0">
                <a:solidFill>
                  <a:schemeClr val="tx2"/>
                </a:solidFill>
              </a:rPr>
              <a:t>Pros &amp; Cons</a:t>
            </a:r>
          </a:p>
        </p:txBody>
      </p:sp>
      <p:sp>
        <p:nvSpPr>
          <p:cNvPr id="140291" name="Rectangle 3"/>
          <p:cNvSpPr>
            <a:spLocks noGrp="1" noChangeArrowheads="1"/>
          </p:cNvSpPr>
          <p:nvPr>
            <p:ph type="body" idx="1"/>
            <p:custDataLst>
              <p:tags r:id="rId2"/>
            </p:custDataLst>
          </p:nvPr>
        </p:nvSpPr>
        <p:spPr/>
        <p:txBody>
          <a:bodyPr/>
          <a:lstStyle/>
          <a:p>
            <a:r>
              <a:rPr lang="en-US" dirty="0"/>
              <a:t>Nearly Impossible to steal</a:t>
            </a:r>
          </a:p>
          <a:p>
            <a:r>
              <a:rPr lang="en-US" dirty="0"/>
              <a:t>Detect if someone is listening</a:t>
            </a:r>
          </a:p>
          <a:p>
            <a:r>
              <a:rPr lang="en-US" dirty="0"/>
              <a:t>“Secure”</a:t>
            </a:r>
          </a:p>
          <a:p>
            <a:endParaRPr lang="en-US" dirty="0"/>
          </a:p>
          <a:p>
            <a:r>
              <a:rPr lang="en-US" dirty="0"/>
              <a:t>Distance Limitations </a:t>
            </a:r>
          </a:p>
          <a:p>
            <a:r>
              <a:rPr lang="en-US" dirty="0"/>
              <a:t>Availability</a:t>
            </a:r>
          </a:p>
          <a:p>
            <a:pPr lvl="1"/>
            <a:r>
              <a:rPr lang="en-US" sz="1800" dirty="0"/>
              <a:t>vulnerable to DOS</a:t>
            </a:r>
          </a:p>
          <a:p>
            <a:pPr lvl="1"/>
            <a:r>
              <a:rPr lang="en-US" sz="1800" dirty="0"/>
              <a:t>keys can’t keep up with plaintext</a:t>
            </a:r>
          </a:p>
        </p:txBody>
      </p:sp>
    </p:spTree>
    <p:extLst>
      <p:ext uri="{BB962C8B-B14F-4D97-AF65-F5344CB8AC3E}">
        <p14:creationId xmlns:p14="http://schemas.microsoft.com/office/powerpoint/2010/main" val="284683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custDataLst>
              <p:tags r:id="rId1"/>
            </p:custDataLst>
          </p:nvPr>
        </p:nvSpPr>
        <p:spPr/>
        <p:txBody>
          <a:bodyPr/>
          <a:lstStyle/>
          <a:p>
            <a:r>
              <a:rPr lang="en-US" dirty="0">
                <a:solidFill>
                  <a:schemeClr val="tx2"/>
                </a:solidFill>
              </a:rPr>
              <a:t>Summary</a:t>
            </a:r>
          </a:p>
        </p:txBody>
      </p:sp>
      <p:sp>
        <p:nvSpPr>
          <p:cNvPr id="81923" name="Rectangle 3"/>
          <p:cNvSpPr>
            <a:spLocks noGrp="1" noChangeArrowheads="1"/>
          </p:cNvSpPr>
          <p:nvPr>
            <p:ph type="body" idx="1"/>
            <p:custDataLst>
              <p:tags r:id="rId2"/>
            </p:custDataLst>
          </p:nvPr>
        </p:nvSpPr>
        <p:spPr/>
        <p:txBody>
          <a:bodyPr/>
          <a:lstStyle/>
          <a:p>
            <a:r>
              <a:rPr lang="en-US" sz="2000" dirty="0"/>
              <a:t>The ability to detect eavesdropping ensures secure exchange of the key</a:t>
            </a:r>
          </a:p>
          <a:p>
            <a:r>
              <a:rPr lang="en-US" sz="2000" dirty="0"/>
              <a:t>The use of one-time-pads ensures security</a:t>
            </a:r>
          </a:p>
          <a:p>
            <a:endParaRPr lang="en-US" sz="2000" dirty="0"/>
          </a:p>
          <a:p>
            <a:r>
              <a:rPr lang="en-US" sz="2000" dirty="0"/>
              <a:t>Equipment can only be used over short distances</a:t>
            </a:r>
          </a:p>
          <a:p>
            <a:r>
              <a:rPr lang="en-US" sz="2000" dirty="0"/>
              <a:t>Equipment is complex and expensive</a:t>
            </a:r>
          </a:p>
        </p:txBody>
      </p:sp>
    </p:spTree>
    <p:extLst>
      <p:ext uri="{BB962C8B-B14F-4D97-AF65-F5344CB8AC3E}">
        <p14:creationId xmlns:p14="http://schemas.microsoft.com/office/powerpoint/2010/main" val="146584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tx2"/>
                </a:solidFill>
              </a:rPr>
              <a:t>IBM Q Experience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7" y="1278082"/>
            <a:ext cx="8998525" cy="3034144"/>
          </a:xfrm>
          <a:prstGeom prst="rect">
            <a:avLst/>
          </a:prstGeom>
        </p:spPr>
      </p:pic>
    </p:spTree>
    <p:extLst>
      <p:ext uri="{BB962C8B-B14F-4D97-AF65-F5344CB8AC3E}">
        <p14:creationId xmlns:p14="http://schemas.microsoft.com/office/powerpoint/2010/main" val="142732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9776"/>
            <a:ext cx="8520600" cy="613200"/>
          </a:xfrm>
        </p:spPr>
        <p:txBody>
          <a:bodyPr/>
          <a:lstStyle/>
          <a:p>
            <a:pPr algn="ctr"/>
            <a:r>
              <a:rPr lang="en-US" dirty="0">
                <a:solidFill>
                  <a:schemeClr val="tx2"/>
                </a:solidFill>
              </a:rPr>
              <a:t>Introduction</a:t>
            </a:r>
          </a:p>
        </p:txBody>
      </p:sp>
      <p:sp>
        <p:nvSpPr>
          <p:cNvPr id="3" name="Title 1"/>
          <p:cNvSpPr txBox="1">
            <a:spLocks/>
          </p:cNvSpPr>
          <p:nvPr/>
        </p:nvSpPr>
        <p:spPr>
          <a:xfrm>
            <a:off x="311700" y="805239"/>
            <a:ext cx="6057927" cy="387066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342900" indent="-342900" algn="just">
              <a:buSzPct val="100000"/>
              <a:buFont typeface="Wingdings" panose="05000000000000000000" pitchFamily="2" charset="2"/>
              <a:buChar char="§"/>
            </a:pPr>
            <a:r>
              <a:rPr lang="en-US" sz="2000" dirty="0">
                <a:solidFill>
                  <a:schemeClr val="tx1"/>
                </a:solidFill>
              </a:rPr>
              <a:t>Quantum cryptography is the science of exploiting quantum mechanical properties to perform cryptographic tasks.</a:t>
            </a:r>
          </a:p>
          <a:p>
            <a:pPr marL="342900" indent="-342900" algn="just">
              <a:buSzPct val="100000"/>
              <a:buFont typeface="Wingdings" panose="05000000000000000000" pitchFamily="2" charset="2"/>
              <a:buChar char="§"/>
            </a:pPr>
            <a:endParaRPr lang="en-US" sz="2000" dirty="0">
              <a:solidFill>
                <a:schemeClr val="tx1"/>
              </a:solidFill>
            </a:endParaRPr>
          </a:p>
          <a:p>
            <a:pPr marL="342900" indent="-342900" algn="just">
              <a:buSzPct val="100000"/>
              <a:buFont typeface="Wingdings" panose="05000000000000000000" pitchFamily="2" charset="2"/>
              <a:buChar char="§"/>
            </a:pPr>
            <a:r>
              <a:rPr lang="sv-SE" sz="2000" dirty="0"/>
              <a:t>Light waves are propagated as discrete particles known as </a:t>
            </a:r>
            <a:r>
              <a:rPr lang="sv-SE" sz="2000" dirty="0">
                <a:solidFill>
                  <a:schemeClr val="folHlink"/>
                </a:solidFill>
              </a:rPr>
              <a:t>photons</a:t>
            </a:r>
            <a:r>
              <a:rPr lang="sv-SE" sz="2000" dirty="0"/>
              <a:t>. </a:t>
            </a:r>
          </a:p>
          <a:p>
            <a:pPr algn="just">
              <a:buSzPct val="100000"/>
            </a:pPr>
            <a:endParaRPr lang="sv-SE" sz="2000" dirty="0"/>
          </a:p>
          <a:p>
            <a:pPr marL="342900" indent="-342900" algn="just">
              <a:buSzPct val="100000"/>
              <a:buFont typeface="Wingdings" panose="05000000000000000000" pitchFamily="2" charset="2"/>
              <a:buChar char="§"/>
            </a:pPr>
            <a:r>
              <a:rPr lang="sv-SE" sz="2000" dirty="0">
                <a:solidFill>
                  <a:schemeClr val="folHlink"/>
                </a:solidFill>
              </a:rPr>
              <a:t>Polarization</a:t>
            </a:r>
            <a:r>
              <a:rPr lang="sv-SE" sz="2000" dirty="0"/>
              <a:t> of the light is carried by the direction of the angular momentum, or spin of the photons. </a:t>
            </a:r>
            <a:endParaRPr lang="en-US" sz="2000" dirty="0">
              <a:solidFill>
                <a:schemeClr val="tx1"/>
              </a:solidFill>
            </a:endParaRPr>
          </a:p>
          <a:p>
            <a:pPr marL="342900" indent="-342900" algn="just">
              <a:buSzPct val="100000"/>
              <a:buFont typeface="Wingdings" panose="05000000000000000000" pitchFamily="2" charset="2"/>
              <a:buChar char="§"/>
            </a:pPr>
            <a:endParaRPr lang="en-US" sz="2000" dirty="0">
              <a:solidFill>
                <a:schemeClr val="tx1"/>
              </a:solidFill>
            </a:endParaRPr>
          </a:p>
          <a:p>
            <a:pPr algn="just">
              <a:buSzPct val="100000"/>
            </a:pPr>
            <a:endParaRPr lang="en-US" sz="1800" dirty="0">
              <a:solidFill>
                <a:schemeClr val="tx1"/>
              </a:solidFill>
            </a:endParaRPr>
          </a:p>
          <a:p>
            <a:pPr algn="just"/>
            <a:r>
              <a:rPr lang="en-US" sz="1800" dirty="0">
                <a:solidFill>
                  <a:schemeClr val="tx1"/>
                </a:solidFill>
              </a:rPr>
              <a:t>	</a:t>
            </a:r>
          </a:p>
          <a:p>
            <a:pPr algn="just"/>
            <a:r>
              <a:rPr lang="en-US" sz="1800" dirty="0">
                <a:solidFill>
                  <a:schemeClr val="tx1"/>
                </a:solidFill>
              </a:rPr>
              <a:t>	</a:t>
            </a:r>
          </a:p>
        </p:txBody>
      </p:sp>
      <p:pic>
        <p:nvPicPr>
          <p:cNvPr id="4" name="Picture 3"/>
          <p:cNvPicPr/>
          <p:nvPr/>
        </p:nvPicPr>
        <p:blipFill>
          <a:blip r:embed="rId2"/>
          <a:stretch>
            <a:fillRect/>
          </a:stretch>
        </p:blipFill>
        <p:spPr>
          <a:xfrm>
            <a:off x="7055455" y="1336977"/>
            <a:ext cx="1776845" cy="3098141"/>
          </a:xfrm>
          <a:prstGeom prst="rect">
            <a:avLst/>
          </a:prstGeom>
        </p:spPr>
      </p:pic>
    </p:spTree>
    <p:extLst>
      <p:ext uri="{BB962C8B-B14F-4D97-AF65-F5344CB8AC3E}">
        <p14:creationId xmlns:p14="http://schemas.microsoft.com/office/powerpoint/2010/main" val="2710688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tx2"/>
                </a:solidFill>
              </a:rPr>
              <a:t>IBM Q Experience</a:t>
            </a:r>
            <a:endParaRPr lang="en-US" dirty="0"/>
          </a:p>
        </p:txBody>
      </p:sp>
      <p:sp>
        <p:nvSpPr>
          <p:cNvPr id="9" name="Text Placeholder 8"/>
          <p:cNvSpPr>
            <a:spLocks noGrp="1"/>
          </p:cNvSpPr>
          <p:nvPr>
            <p:ph type="body" idx="1"/>
          </p:nvPr>
        </p:nvSpPr>
        <p:spPr/>
        <p:txBody>
          <a:bodyPr/>
          <a:lstStyle/>
          <a:p>
            <a:endParaRPr lang="en-US"/>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1224" y="1196097"/>
            <a:ext cx="8521700" cy="3558783"/>
          </a:xfrm>
        </p:spPr>
      </p:pic>
    </p:spTree>
    <p:extLst>
      <p:ext uri="{BB962C8B-B14F-4D97-AF65-F5344CB8AC3E}">
        <p14:creationId xmlns:p14="http://schemas.microsoft.com/office/powerpoint/2010/main" val="31071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12700" y="1404923"/>
            <a:ext cx="8118600" cy="152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1"/>
              </a:buClr>
              <a:buSzPts val="5400"/>
              <a:buFont typeface="Old Standard TT"/>
              <a:buNone/>
            </a:pPr>
            <a:r>
              <a:rPr lang="en" sz="4400" b="0" i="0" u="none" strike="noStrike" cap="none" dirty="0">
                <a:solidFill>
                  <a:schemeClr val="accent1"/>
                </a:solidFill>
                <a:latin typeface="Old Standard TT"/>
                <a:ea typeface="Old Standard TT"/>
                <a:cs typeface="Old Standard TT"/>
                <a:sym typeface="Old Standard TT"/>
              </a:rPr>
              <a:t>Any code made by humans, can be broken by humans.</a:t>
            </a:r>
            <a:endParaRPr sz="4400" b="0" i="0" u="none" strike="noStrike" cap="none" dirty="0">
              <a:solidFill>
                <a:schemeClr val="accent1"/>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chemeClr val="accent1"/>
              </a:buClr>
              <a:buSzPts val="5400"/>
              <a:buFont typeface="Old Standard TT"/>
              <a:buNone/>
            </a:pPr>
            <a:r>
              <a:rPr lang="en" sz="4800" b="0" i="0" u="none" strike="noStrike" cap="none" dirty="0">
                <a:solidFill>
                  <a:schemeClr val="accent1"/>
                </a:solidFill>
                <a:latin typeface="Old Standard TT"/>
                <a:ea typeface="Old Standard TT"/>
                <a:cs typeface="Old Standard TT"/>
                <a:sym typeface="Old Standard TT"/>
              </a:rPr>
              <a:t>						</a:t>
            </a:r>
            <a:endParaRPr sz="2400" b="0" i="0" u="none" strike="noStrike" cap="none" dirty="0">
              <a:solidFill>
                <a:schemeClr val="accent1"/>
              </a:solidFill>
              <a:latin typeface="Old Standard TT"/>
              <a:ea typeface="Old Standard TT"/>
              <a:cs typeface="Old Standard TT"/>
              <a:sym typeface="Old Standard TT"/>
            </a:endParaRPr>
          </a:p>
        </p:txBody>
      </p:sp>
      <p:sp>
        <p:nvSpPr>
          <p:cNvPr id="2" name="Rectangle 1"/>
          <p:cNvSpPr/>
          <p:nvPr/>
        </p:nvSpPr>
        <p:spPr>
          <a:xfrm>
            <a:off x="5991301" y="3824585"/>
            <a:ext cx="1816524" cy="5847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b="1" cap="none" spc="0" dirty="0">
                <a:ln/>
                <a:solidFill>
                  <a:schemeClr val="bg1"/>
                </a:solidFill>
                <a:effectLst/>
                <a:latin typeface="Old Standard TT" panose="020B0604020202020204" charset="0"/>
              </a:rPr>
              <a:t>- Thanks</a:t>
            </a:r>
            <a:endParaRPr lang="en-US" sz="4800" b="1" cap="none" spc="0" dirty="0">
              <a:ln/>
              <a:solidFill>
                <a:schemeClr val="bg1"/>
              </a:solidFill>
              <a:effectLst/>
              <a:latin typeface="Old Standard TT"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Basic idea in Cryptography</a:t>
            </a:r>
          </a:p>
        </p:txBody>
      </p:sp>
      <p:sp>
        <p:nvSpPr>
          <p:cNvPr id="3" name="Text Placeholder 2"/>
          <p:cNvSpPr>
            <a:spLocks noGrp="1"/>
          </p:cNvSpPr>
          <p:nvPr>
            <p:ph type="body" idx="1"/>
          </p:nvPr>
        </p:nvSpPr>
        <p:spPr/>
        <p:txBody>
          <a:bodyPr/>
          <a:lstStyle/>
          <a:p>
            <a:pPr marL="139700" indent="0">
              <a:buNone/>
            </a:pPr>
            <a:r>
              <a:rPr lang="en-US" sz="2200" b="1" dirty="0"/>
              <a:t>Cryptography: </a:t>
            </a:r>
            <a:r>
              <a:rPr lang="en-US" sz="2200" dirty="0"/>
              <a:t>“the encoding</a:t>
            </a:r>
          </a:p>
          <a:p>
            <a:pPr marL="139700" indent="0">
              <a:buNone/>
            </a:pPr>
            <a:r>
              <a:rPr lang="en-US" sz="2200" dirty="0"/>
              <a:t>and decoding of secret</a:t>
            </a:r>
          </a:p>
          <a:p>
            <a:pPr marL="139700" indent="0">
              <a:buNone/>
            </a:pPr>
            <a:r>
              <a:rPr lang="en-US" sz="2200" dirty="0"/>
              <a:t>messages.”</a:t>
            </a:r>
          </a:p>
          <a:p>
            <a:pPr marL="139700" indent="0">
              <a:buNone/>
            </a:pPr>
            <a:r>
              <a:rPr lang="en-US" sz="2200" dirty="0"/>
              <a:t> The basic idea is to modify</a:t>
            </a:r>
          </a:p>
          <a:p>
            <a:pPr marL="139700" indent="0">
              <a:buNone/>
            </a:pPr>
            <a:r>
              <a:rPr lang="en-US" sz="2200" dirty="0"/>
              <a:t>a message so as to make it</a:t>
            </a:r>
          </a:p>
          <a:p>
            <a:pPr marL="139700" indent="0">
              <a:buNone/>
            </a:pPr>
            <a:r>
              <a:rPr lang="en-US" sz="2200" dirty="0"/>
              <a:t>unintelligible to anyone but</a:t>
            </a:r>
          </a:p>
          <a:p>
            <a:pPr marL="139700" indent="0">
              <a:buNone/>
            </a:pPr>
            <a:r>
              <a:rPr lang="en-US" sz="2200" dirty="0"/>
              <a:t>the intended recipient.</a:t>
            </a:r>
          </a:p>
        </p:txBody>
      </p:sp>
      <p:sp>
        <p:nvSpPr>
          <p:cNvPr id="4" name="Text Placeholder 3"/>
          <p:cNvSpPr>
            <a:spLocks noGrp="1"/>
          </p:cNvSpPr>
          <p:nvPr>
            <p:ph type="body" idx="2"/>
          </p:nvPr>
        </p:nvSpPr>
        <p:spPr/>
        <p:txBody>
          <a:bodyPr/>
          <a:lstStyle/>
          <a:p>
            <a:pPr marL="139700" indent="0">
              <a:buNone/>
            </a:pPr>
            <a:r>
              <a:rPr lang="en-US" sz="2200" b="1" dirty="0"/>
              <a:t>Types of Cryptography</a:t>
            </a:r>
          </a:p>
          <a:p>
            <a:pPr marL="596900" indent="-457200">
              <a:buSzPct val="100000"/>
              <a:buFont typeface="+mj-lt"/>
              <a:buAutoNum type="arabicPeriod"/>
            </a:pPr>
            <a:r>
              <a:rPr lang="en-US" sz="2000" dirty="0"/>
              <a:t>Symmetric Cryptography	(Ex. DES, AES, RC5)</a:t>
            </a:r>
          </a:p>
          <a:p>
            <a:pPr marL="596900" indent="-457200">
              <a:buSzPct val="100000"/>
              <a:buFont typeface="+mj-lt"/>
              <a:buAutoNum type="arabicPeriod"/>
            </a:pPr>
            <a:r>
              <a:rPr lang="en-US" sz="2000" dirty="0"/>
              <a:t>Asymmetric Cryptography  	(Ex. RSA, DSS, PGP)</a:t>
            </a:r>
          </a:p>
        </p:txBody>
      </p:sp>
    </p:spTree>
    <p:extLst>
      <p:ext uri="{BB962C8B-B14F-4D97-AF65-F5344CB8AC3E}">
        <p14:creationId xmlns:p14="http://schemas.microsoft.com/office/powerpoint/2010/main" val="143843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2"/>
              </a:buClr>
              <a:buSzPts val="4200"/>
              <a:buFont typeface="Old Standard TT"/>
              <a:buNone/>
            </a:pPr>
            <a:r>
              <a:rPr lang="en" sz="4200" b="0" i="0" u="none" strike="noStrike" cap="none" dirty="0">
                <a:solidFill>
                  <a:schemeClr val="lt2"/>
                </a:solidFill>
                <a:latin typeface="Old Standard TT"/>
                <a:ea typeface="Old Standard TT"/>
                <a:cs typeface="Old Standard TT"/>
                <a:sym typeface="Old Standard TT"/>
              </a:rPr>
              <a:t>Why Quantum Cryptography ?</a:t>
            </a:r>
            <a:endParaRPr sz="4200" b="0" i="0" u="none" strike="noStrike" cap="none" dirty="0">
              <a:solidFill>
                <a:schemeClr val="lt2"/>
              </a:solidFill>
              <a:latin typeface="Old Standard TT"/>
              <a:ea typeface="Old Standard TT"/>
              <a:cs typeface="Old Standard TT"/>
              <a:sym typeface="Old Standard TT"/>
            </a:endParaRPr>
          </a:p>
        </p:txBody>
      </p:sp>
      <p:sp>
        <p:nvSpPr>
          <p:cNvPr id="77" name="Shape 77"/>
          <p:cNvSpPr txBox="1">
            <a:spLocks noGrp="1"/>
          </p:cNvSpPr>
          <p:nvPr>
            <p:ph type="body" idx="2"/>
          </p:nvPr>
        </p:nvSpPr>
        <p:spPr>
          <a:xfrm>
            <a:off x="4939500" y="145473"/>
            <a:ext cx="3837000" cy="4273827"/>
          </a:xfrm>
          <a:prstGeom prst="rect">
            <a:avLst/>
          </a:prstGeom>
          <a:noFill/>
          <a:ln>
            <a:noFill/>
          </a:ln>
        </p:spPr>
        <p:txBody>
          <a:bodyPr spcFirstLastPara="1" wrap="square" lIns="91425" tIns="91425" rIns="91425" bIns="91425" anchor="ctr" anchorCtr="0">
            <a:noAutofit/>
          </a:bodyPr>
          <a:lstStyle/>
          <a:p>
            <a:pPr lvl="0"/>
            <a:r>
              <a:rPr lang="en-US" sz="2400" dirty="0"/>
              <a:t>Classical Cryptography relies heavily on the complexity of factoring integers.</a:t>
            </a:r>
            <a:endParaRPr sz="2400" b="0" i="0" u="none" strike="noStrike" cap="none" dirty="0">
              <a:solidFill>
                <a:schemeClr val="accent1"/>
              </a:solidFill>
              <a:sym typeface="Old Standard TT"/>
            </a:endParaRPr>
          </a:p>
          <a:p>
            <a:pPr lvl="0">
              <a:spcBef>
                <a:spcPts val="1600"/>
              </a:spcBef>
            </a:pPr>
            <a:r>
              <a:rPr lang="en-US" sz="2400" dirty="0"/>
              <a:t>Quantum Computers can use Shor’s Algorithm to efficiently break today’s cryptosystems.</a:t>
            </a:r>
            <a:endParaRPr sz="2400" b="0" i="0" u="none" strike="noStrike" cap="none" dirty="0">
              <a:solidFill>
                <a:schemeClr val="accent1"/>
              </a:solidFill>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Security Against Quantum Computer</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0133" y="1226128"/>
            <a:ext cx="8412870" cy="1215736"/>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0132" y="2944526"/>
            <a:ext cx="8392167" cy="1492395"/>
          </a:xfrm>
          <a:prstGeom prst="rect">
            <a:avLst/>
          </a:prstGeom>
        </p:spPr>
      </p:pic>
    </p:spTree>
    <p:extLst>
      <p:ext uri="{BB962C8B-B14F-4D97-AF65-F5344CB8AC3E}">
        <p14:creationId xmlns:p14="http://schemas.microsoft.com/office/powerpoint/2010/main" val="44592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0949"/>
            <a:ext cx="8520600" cy="613200"/>
          </a:xfrm>
        </p:spPr>
        <p:txBody>
          <a:bodyPr/>
          <a:lstStyle/>
          <a:p>
            <a:pPr algn="ctr"/>
            <a:r>
              <a:rPr lang="en-US" dirty="0">
                <a:solidFill>
                  <a:schemeClr val="tx2"/>
                </a:solidFill>
              </a:rPr>
              <a:t>Polarized photons</a:t>
            </a:r>
          </a:p>
        </p:txBody>
      </p:sp>
      <p:sp>
        <p:nvSpPr>
          <p:cNvPr id="3" name="Title 1"/>
          <p:cNvSpPr txBox="1">
            <a:spLocks/>
          </p:cNvSpPr>
          <p:nvPr/>
        </p:nvSpPr>
        <p:spPr>
          <a:xfrm>
            <a:off x="311700" y="690938"/>
            <a:ext cx="8686827" cy="248868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342900" indent="-342900" algn="just">
              <a:buSzPct val="100000"/>
              <a:buFont typeface="Wingdings" panose="05000000000000000000" pitchFamily="2" charset="2"/>
              <a:buChar char="§"/>
            </a:pPr>
            <a:r>
              <a:rPr lang="en-US" sz="2200" dirty="0">
                <a:solidFill>
                  <a:schemeClr val="tx1"/>
                </a:solidFill>
              </a:rPr>
              <a:t>Polarization can be modeled as a linear combination of basis vectors vertical (</a:t>
            </a:r>
            <a:r>
              <a:rPr lang="en-US" sz="2400" dirty="0">
                <a:sym typeface="Wingdings 3" pitchFamily="18" charset="2"/>
              </a:rPr>
              <a:t></a:t>
            </a:r>
            <a:r>
              <a:rPr lang="en-US" sz="2200" dirty="0">
                <a:solidFill>
                  <a:schemeClr val="tx1"/>
                </a:solidFill>
              </a:rPr>
              <a:t>) and horizontal (</a:t>
            </a:r>
            <a:r>
              <a:rPr lang="en-US" sz="2400" dirty="0">
                <a:sym typeface="Wingdings 3" pitchFamily="18" charset="2"/>
              </a:rPr>
              <a:t></a:t>
            </a:r>
            <a:r>
              <a:rPr lang="en-US" sz="2200" dirty="0">
                <a:solidFill>
                  <a:schemeClr val="tx1"/>
                </a:solidFill>
              </a:rPr>
              <a:t>).</a:t>
            </a:r>
          </a:p>
          <a:p>
            <a:pPr marL="342900" indent="-342900" algn="just">
              <a:buSzPct val="100000"/>
              <a:buFont typeface="Wingdings" panose="05000000000000000000" pitchFamily="2" charset="2"/>
              <a:buChar char="§"/>
            </a:pPr>
            <a:r>
              <a:rPr lang="en-US" sz="2200" dirty="0"/>
              <a:t>A quantum state of a photon is described as a vector</a:t>
            </a:r>
          </a:p>
          <a:p>
            <a:pPr marL="342900" indent="-342900" algn="just">
              <a:buSzPct val="100000"/>
              <a:buFont typeface="Wingdings" panose="05000000000000000000" pitchFamily="2" charset="2"/>
              <a:buChar char="§"/>
            </a:pPr>
            <a:r>
              <a:rPr lang="en-US" sz="2200" dirty="0"/>
              <a:t>quantum cryptography often uses photons in 1 of 4 polarizations (in degrees): 0, 45, 90, 135</a:t>
            </a:r>
            <a:endParaRPr lang="sv-SE" sz="2200" dirty="0"/>
          </a:p>
          <a:p>
            <a:pPr marL="342900" indent="-342900" algn="just">
              <a:buSzPct val="100000"/>
              <a:buFont typeface="Wingdings" panose="05000000000000000000" pitchFamily="2" charset="2"/>
              <a:buChar char="§"/>
            </a:pPr>
            <a:endParaRPr lang="en-US" sz="2000" dirty="0">
              <a:solidFill>
                <a:schemeClr val="tx1"/>
              </a:solidFill>
            </a:endParaRPr>
          </a:p>
          <a:p>
            <a:pPr algn="just">
              <a:buSzPct val="100000"/>
            </a:pPr>
            <a:endParaRPr lang="en-US" sz="1800" dirty="0">
              <a:solidFill>
                <a:schemeClr val="tx1"/>
              </a:solidFill>
            </a:endParaRPr>
          </a:p>
          <a:p>
            <a:pPr algn="just"/>
            <a:r>
              <a:rPr lang="en-US" sz="1800" dirty="0">
                <a:solidFill>
                  <a:schemeClr val="tx1"/>
                </a:solidFill>
              </a:rPr>
              <a:t>	</a:t>
            </a:r>
          </a:p>
          <a:p>
            <a:pPr algn="just"/>
            <a:r>
              <a:rPr lang="en-US" sz="1800" dirty="0">
                <a:solidFill>
                  <a:schemeClr val="tx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90855">
            <a:off x="400035" y="2649682"/>
            <a:ext cx="8510155" cy="2275610"/>
          </a:xfrm>
          <a:prstGeom prst="rect">
            <a:avLst/>
          </a:prstGeom>
        </p:spPr>
      </p:pic>
    </p:spTree>
    <p:extLst>
      <p:ext uri="{BB962C8B-B14F-4D97-AF65-F5344CB8AC3E}">
        <p14:creationId xmlns:p14="http://schemas.microsoft.com/office/powerpoint/2010/main" val="46401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7205"/>
            <a:ext cx="8520600" cy="613200"/>
          </a:xfrm>
        </p:spPr>
        <p:txBody>
          <a:bodyPr/>
          <a:lstStyle/>
          <a:p>
            <a:pPr algn="ctr"/>
            <a:r>
              <a:rPr lang="en-US" sz="3600" dirty="0">
                <a:solidFill>
                  <a:schemeClr val="tx2"/>
                </a:solidFill>
              </a:rPr>
              <a:t>Properties of Quantum Information</a:t>
            </a:r>
            <a:endParaRPr lang="en-US" sz="3200" dirty="0">
              <a:solidFill>
                <a:schemeClr val="tx2"/>
              </a:solidFill>
            </a:endParaRPr>
          </a:p>
        </p:txBody>
      </p:sp>
      <p:sp>
        <p:nvSpPr>
          <p:cNvPr id="3" name="Title 1"/>
          <p:cNvSpPr txBox="1">
            <a:spLocks/>
          </p:cNvSpPr>
          <p:nvPr/>
        </p:nvSpPr>
        <p:spPr>
          <a:xfrm>
            <a:off x="311700" y="950713"/>
            <a:ext cx="6057927" cy="386264"/>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Arial" panose="020B0604020202020204" pitchFamily="34" charset="0"/>
              <a:buChar char="•"/>
            </a:pPr>
            <a:r>
              <a:rPr lang="en-US" sz="2400" i="1" dirty="0"/>
              <a:t>Heisenberg Uncertainty Principle (HUP)</a:t>
            </a:r>
          </a:p>
          <a:p>
            <a:pPr algn="just">
              <a:buSzPct val="100000"/>
            </a:pPr>
            <a:r>
              <a:rPr lang="en-US" sz="2000" i="1" dirty="0"/>
              <a:t>	</a:t>
            </a:r>
            <a:r>
              <a:rPr lang="en-US" sz="1800" dirty="0">
                <a:solidFill>
                  <a:schemeClr val="tx1"/>
                </a:solidFill>
              </a:rPr>
              <a:t>	</a:t>
            </a:r>
          </a:p>
          <a:p>
            <a:pPr algn="just"/>
            <a:r>
              <a:rPr lang="en-US" sz="1800" dirty="0">
                <a:solidFill>
                  <a:schemeClr val="tx1"/>
                </a:solidFill>
              </a:rPr>
              <a:t>	</a:t>
            </a:r>
          </a:p>
          <a:p>
            <a:pPr algn="just"/>
            <a:r>
              <a:rPr lang="en-US" sz="1800" dirty="0">
                <a:solidFill>
                  <a:schemeClr val="tx1"/>
                </a:solidFill>
              </a:rPr>
              <a:t>	</a:t>
            </a:r>
          </a:p>
        </p:txBody>
      </p:sp>
      <p:sp>
        <p:nvSpPr>
          <p:cNvPr id="5" name="Title 1"/>
          <p:cNvSpPr txBox="1">
            <a:spLocks/>
          </p:cNvSpPr>
          <p:nvPr/>
        </p:nvSpPr>
        <p:spPr>
          <a:xfrm>
            <a:off x="1153391" y="1374939"/>
            <a:ext cx="5444836" cy="1723226"/>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Wingdings" panose="05000000000000000000" pitchFamily="2" charset="2"/>
              <a:buChar char="v"/>
            </a:pPr>
            <a:r>
              <a:rPr lang="en-US" sz="2000" dirty="0"/>
              <a:t>If there is a particle, such as an electron, moving through, It is impossibly to measure both its position and momentum precisely.</a:t>
            </a:r>
          </a:p>
          <a:p>
            <a:pPr marL="285750" indent="-285750" algn="just">
              <a:buSzPct val="100000"/>
              <a:buFont typeface="Wingdings" panose="05000000000000000000" pitchFamily="2" charset="2"/>
              <a:buChar char="v"/>
            </a:pPr>
            <a:r>
              <a:rPr lang="en-US" sz="2000" dirty="0"/>
              <a:t>This simply means that observation of quanta changes its behavior. </a:t>
            </a:r>
          </a:p>
          <a:p>
            <a:pPr algn="just">
              <a:buSzPct val="100000"/>
            </a:pPr>
            <a:r>
              <a:rPr lang="en-US" sz="2000" i="1" dirty="0"/>
              <a:t>	</a:t>
            </a:r>
            <a:r>
              <a:rPr lang="en-US" sz="1800" dirty="0">
                <a:solidFill>
                  <a:schemeClr val="tx1"/>
                </a:solidFill>
              </a:rPr>
              <a:t>	</a:t>
            </a:r>
          </a:p>
          <a:p>
            <a:pPr algn="just"/>
            <a:r>
              <a:rPr lang="en-US" sz="1800" dirty="0">
                <a:solidFill>
                  <a:schemeClr val="tx1"/>
                </a:solidFill>
              </a:rPr>
              <a:t>	</a:t>
            </a:r>
          </a:p>
          <a:p>
            <a:pPr algn="just"/>
            <a:r>
              <a:rPr lang="en-US" sz="1800" dirty="0">
                <a:solidFill>
                  <a:schemeClr val="tx1"/>
                </a:solidFill>
              </a:rPr>
              <a:t>	</a:t>
            </a:r>
          </a:p>
        </p:txBody>
      </p:sp>
      <p:sp>
        <p:nvSpPr>
          <p:cNvPr id="7" name="Title 1"/>
          <p:cNvSpPr txBox="1">
            <a:spLocks/>
          </p:cNvSpPr>
          <p:nvPr/>
        </p:nvSpPr>
        <p:spPr>
          <a:xfrm>
            <a:off x="329017" y="3098165"/>
            <a:ext cx="6057927" cy="386264"/>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Arial" panose="020B0604020202020204" pitchFamily="34" charset="0"/>
              <a:buChar char="•"/>
            </a:pPr>
            <a:r>
              <a:rPr lang="en-US" sz="2400" i="1" dirty="0"/>
              <a:t>No Cloning Theorem</a:t>
            </a:r>
          </a:p>
          <a:p>
            <a:pPr algn="just">
              <a:buSzPct val="100000"/>
            </a:pPr>
            <a:r>
              <a:rPr lang="en-US" sz="2000" i="1" dirty="0"/>
              <a:t>	</a:t>
            </a:r>
            <a:r>
              <a:rPr lang="en-US" sz="1800" dirty="0">
                <a:solidFill>
                  <a:schemeClr val="tx1"/>
                </a:solidFill>
              </a:rPr>
              <a:t>	</a:t>
            </a:r>
          </a:p>
          <a:p>
            <a:pPr algn="just"/>
            <a:r>
              <a:rPr lang="en-US" sz="1800" dirty="0">
                <a:solidFill>
                  <a:schemeClr val="tx1"/>
                </a:solidFill>
              </a:rPr>
              <a:t>	</a:t>
            </a:r>
          </a:p>
          <a:p>
            <a:pPr algn="just"/>
            <a:r>
              <a:rPr lang="en-US" sz="1800" dirty="0">
                <a:solidFill>
                  <a:schemeClr val="tx1"/>
                </a:solidFill>
              </a:rPr>
              <a:t>	</a:t>
            </a:r>
          </a:p>
        </p:txBody>
      </p:sp>
      <p:sp>
        <p:nvSpPr>
          <p:cNvPr id="8" name="Title 1"/>
          <p:cNvSpPr txBox="1">
            <a:spLocks/>
          </p:cNvSpPr>
          <p:nvPr/>
        </p:nvSpPr>
        <p:spPr>
          <a:xfrm>
            <a:off x="1153391" y="3544966"/>
            <a:ext cx="5444836" cy="1401117"/>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Wingdings" panose="05000000000000000000" pitchFamily="2" charset="2"/>
              <a:buChar char="v"/>
            </a:pPr>
            <a:r>
              <a:rPr lang="en-US" sz="2000" dirty="0"/>
              <a:t>The no-cloning theorem demonstrates that it is impossible to create a copy of an arbitrary unknown quantum state.</a:t>
            </a:r>
            <a:r>
              <a:rPr lang="en-US" sz="1800" dirty="0">
                <a:solidFill>
                  <a:schemeClr val="tx1"/>
                </a:solidFill>
              </a:rPr>
              <a:t>	</a:t>
            </a:r>
          </a:p>
          <a:p>
            <a:pPr algn="just"/>
            <a:r>
              <a:rPr lang="en-US" sz="1800" dirty="0">
                <a:solidFill>
                  <a:schemeClr val="tx1"/>
                </a:solidFill>
              </a:rPr>
              <a:t>	</a:t>
            </a:r>
          </a:p>
        </p:txBody>
      </p:sp>
      <p:pic>
        <p:nvPicPr>
          <p:cNvPr id="1026" name="Picture 2" descr="https://image.spreadshirtmedia.net/image-server/v1/designs/2933109,width=178,height=178/yellowibiscom-physics-men-s-unisex-ringer-t-shirt-heisenberg-uncertainty-principle-colour-cho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493" y="950713"/>
            <a:ext cx="1695450" cy="1695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o clonning theor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47" y="3634200"/>
            <a:ext cx="2179445" cy="78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0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4077"/>
            <a:ext cx="8520600" cy="613200"/>
          </a:xfrm>
        </p:spPr>
        <p:txBody>
          <a:bodyPr/>
          <a:lstStyle/>
          <a:p>
            <a:pPr algn="ctr"/>
            <a:r>
              <a:rPr lang="en-US" sz="3600" dirty="0">
                <a:solidFill>
                  <a:schemeClr val="tx2"/>
                </a:solidFill>
              </a:rPr>
              <a:t>A Polarization Filter </a:t>
            </a:r>
            <a:endParaRPr lang="en-US" sz="3200" dirty="0">
              <a:solidFill>
                <a:schemeClr val="tx2"/>
              </a:solidFill>
            </a:endParaRPr>
          </a:p>
        </p:txBody>
      </p:sp>
      <p:sp>
        <p:nvSpPr>
          <p:cNvPr id="3" name="Title 1"/>
          <p:cNvSpPr txBox="1">
            <a:spLocks/>
          </p:cNvSpPr>
          <p:nvPr/>
        </p:nvSpPr>
        <p:spPr>
          <a:xfrm>
            <a:off x="311700" y="950713"/>
            <a:ext cx="8520600" cy="1917178"/>
          </a:xfrm>
          <a:prstGeom prst="rect">
            <a:avLst/>
          </a:prstGeom>
          <a:noFill/>
          <a:ln>
            <a:noFill/>
          </a:ln>
        </p:spPr>
        <p:txBody>
          <a:bodyPr spcFirstLastPara="1" wrap="square" lIns="91425" tIns="91425" rIns="91425" bIns="91425" numCol="1"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pPr marL="285750" indent="-285750" algn="just">
              <a:buSzPct val="100000"/>
              <a:buFont typeface="Arial" panose="020B0604020202020204" pitchFamily="34" charset="0"/>
              <a:buChar char="•"/>
            </a:pPr>
            <a:r>
              <a:rPr lang="sv-SE" sz="1800" dirty="0">
                <a:solidFill>
                  <a:schemeClr val="tx1"/>
                </a:solidFill>
              </a:rPr>
              <a:t>A polarization filter is a material that allows only light of a specified polarization direction to pass.</a:t>
            </a:r>
          </a:p>
          <a:p>
            <a:pPr algn="just">
              <a:buSzPct val="100000"/>
            </a:pPr>
            <a:endParaRPr lang="sv-SE" sz="1800" dirty="0">
              <a:solidFill>
                <a:schemeClr val="tx1"/>
              </a:solidFill>
            </a:endParaRPr>
          </a:p>
          <a:p>
            <a:pPr marL="285750" indent="-285750" algn="just">
              <a:buSzPct val="100000"/>
              <a:buFont typeface="Arial" panose="020B0604020202020204" pitchFamily="34" charset="0"/>
              <a:buChar char="•"/>
            </a:pPr>
            <a:r>
              <a:rPr lang="sv-SE" sz="1800" dirty="0"/>
              <a:t>A photon will either pass or not pass through a polorization filter, but if it emerges it will </a:t>
            </a:r>
            <a:r>
              <a:rPr lang="sv-SE" sz="1800" dirty="0">
                <a:solidFill>
                  <a:schemeClr val="folHlink"/>
                </a:solidFill>
              </a:rPr>
              <a:t>be aligned with the filter</a:t>
            </a:r>
            <a:r>
              <a:rPr lang="sv-SE" sz="1800" dirty="0"/>
              <a:t> regardless of its initial state. There are no partial photons. </a:t>
            </a:r>
          </a:p>
          <a:p>
            <a:pPr marL="285750" indent="-285750" algn="just">
              <a:buSzPct val="100000"/>
              <a:buFont typeface="Arial" panose="020B0604020202020204" pitchFamily="34" charset="0"/>
              <a:buChar char="•"/>
            </a:pPr>
            <a:endParaRPr lang="sv-SE" sz="1800" dirty="0"/>
          </a:p>
          <a:p>
            <a:pPr algn="just">
              <a:buSzPct val="100000"/>
            </a:pPr>
            <a:endParaRPr lang="sv-SE" sz="1800" dirty="0">
              <a:solidFill>
                <a:schemeClr val="tx1"/>
              </a:solidFill>
            </a:endParaRPr>
          </a:p>
          <a:p>
            <a:pPr algn="just">
              <a:buSzPct val="100000"/>
            </a:pPr>
            <a:r>
              <a:rPr lang="en-US" sz="1800" dirty="0">
                <a:solidFill>
                  <a:schemeClr val="tx1"/>
                </a:solidFill>
              </a:rPr>
              <a:t>	</a:t>
            </a:r>
          </a:p>
          <a:p>
            <a:pPr algn="just"/>
            <a:r>
              <a:rPr lang="en-US" sz="1800" dirty="0">
                <a:solidFill>
                  <a:schemeClr val="tx1"/>
                </a:solidFill>
              </a:rPr>
              <a:t>	</a:t>
            </a:r>
          </a:p>
          <a:p>
            <a:pPr algn="just"/>
            <a:r>
              <a:rPr lang="en-US" sz="1800" dirty="0">
                <a:solidFill>
                  <a:schemeClr val="tx1"/>
                </a:solidFill>
              </a:rPr>
              <a:t>	</a:t>
            </a:r>
          </a:p>
        </p:txBody>
      </p:sp>
      <p:grpSp>
        <p:nvGrpSpPr>
          <p:cNvPr id="11" name="Group 10"/>
          <p:cNvGrpSpPr>
            <a:grpSpLocks/>
          </p:cNvGrpSpPr>
          <p:nvPr/>
        </p:nvGrpSpPr>
        <p:grpSpPr bwMode="auto">
          <a:xfrm>
            <a:off x="987917" y="2822727"/>
            <a:ext cx="6742113" cy="1943100"/>
            <a:chOff x="637" y="2838"/>
            <a:chExt cx="4247" cy="1224"/>
          </a:xfrm>
        </p:grpSpPr>
        <p:sp>
          <p:nvSpPr>
            <p:cNvPr id="12" name="Rectangle 11"/>
            <p:cNvSpPr>
              <a:spLocks noChangeArrowheads="1"/>
            </p:cNvSpPr>
            <p:nvPr/>
          </p:nvSpPr>
          <p:spPr bwMode="auto">
            <a:xfrm>
              <a:off x="2293" y="2838"/>
              <a:ext cx="216"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dirty="0">
                <a:latin typeface="Arial" charset="0"/>
              </a:endParaRPr>
            </a:p>
            <a:p>
              <a:pPr eaLnBrk="1" hangingPunct="1"/>
              <a:endParaRPr lang="en-US" sz="1200" dirty="0">
                <a:latin typeface="Arial" charset="0"/>
              </a:endParaRPr>
            </a:p>
            <a:p>
              <a:pPr eaLnBrk="1" hangingPunct="1"/>
              <a:endParaRPr lang="en-US" sz="1200" dirty="0">
                <a:latin typeface="Arial" charset="0"/>
              </a:endParaRPr>
            </a:p>
            <a:p>
              <a:pPr algn="ctr" eaLnBrk="1" hangingPunct="1"/>
              <a:r>
                <a:rPr lang="en-US" sz="2600" dirty="0">
                  <a:latin typeface="Arial" charset="0"/>
                  <a:sym typeface="Wingdings 3" pitchFamily="18" charset="2"/>
                </a:rPr>
                <a:t></a:t>
              </a:r>
              <a:endParaRPr lang="en-US" sz="2600" dirty="0">
                <a:latin typeface="Arial" charset="0"/>
              </a:endParaRPr>
            </a:p>
            <a:p>
              <a:pPr eaLnBrk="1" hangingPunct="1"/>
              <a:endParaRPr lang="en-US" dirty="0">
                <a:latin typeface="Arial" charset="0"/>
              </a:endParaRPr>
            </a:p>
          </p:txBody>
        </p:sp>
        <p:sp>
          <p:nvSpPr>
            <p:cNvPr id="13" name="Freeform 12"/>
            <p:cNvSpPr>
              <a:spLocks/>
            </p:cNvSpPr>
            <p:nvPr/>
          </p:nvSpPr>
          <p:spPr bwMode="auto">
            <a:xfrm>
              <a:off x="1429" y="3249"/>
              <a:ext cx="864" cy="144"/>
            </a:xfrm>
            <a:custGeom>
              <a:avLst/>
              <a:gdLst>
                <a:gd name="T0" fmla="*/ 0 w 1440"/>
                <a:gd name="T1" fmla="*/ 540 h 900"/>
                <a:gd name="T2" fmla="*/ 1440 w 1440"/>
                <a:gd name="T3" fmla="*/ 0 h 900"/>
                <a:gd name="T4" fmla="*/ 1440 w 1440"/>
                <a:gd name="T5" fmla="*/ 900 h 900"/>
                <a:gd name="T6" fmla="*/ 0 w 1440"/>
                <a:gd name="T7" fmla="*/ 540 h 900"/>
              </a:gdLst>
              <a:ahLst/>
              <a:cxnLst>
                <a:cxn ang="0">
                  <a:pos x="T0" y="T1"/>
                </a:cxn>
                <a:cxn ang="0">
                  <a:pos x="T2" y="T3"/>
                </a:cxn>
                <a:cxn ang="0">
                  <a:pos x="T4" y="T5"/>
                </a:cxn>
                <a:cxn ang="0">
                  <a:pos x="T6" y="T7"/>
                </a:cxn>
              </a:cxnLst>
              <a:rect l="0" t="0" r="r" b="b"/>
              <a:pathLst>
                <a:path w="1440" h="900">
                  <a:moveTo>
                    <a:pt x="0" y="540"/>
                  </a:moveTo>
                  <a:lnTo>
                    <a:pt x="1440" y="0"/>
                  </a:lnTo>
                  <a:lnTo>
                    <a:pt x="1440" y="900"/>
                  </a:lnTo>
                  <a:lnTo>
                    <a:pt x="0" y="540"/>
                  </a:lnTo>
                  <a:close/>
                </a:path>
              </a:pathLst>
            </a:custGeom>
            <a:solidFill>
              <a:srgbClr val="9933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14" name="Freeform 13"/>
            <p:cNvSpPr>
              <a:spLocks/>
            </p:cNvSpPr>
            <p:nvPr/>
          </p:nvSpPr>
          <p:spPr bwMode="auto">
            <a:xfrm>
              <a:off x="2509" y="3152"/>
              <a:ext cx="570" cy="275"/>
            </a:xfrm>
            <a:custGeom>
              <a:avLst/>
              <a:gdLst>
                <a:gd name="T0" fmla="*/ 0 w 1426"/>
                <a:gd name="T1" fmla="*/ 140 h 687"/>
                <a:gd name="T2" fmla="*/ 1426 w 1426"/>
                <a:gd name="T3" fmla="*/ 0 h 687"/>
                <a:gd name="T4" fmla="*/ 1426 w 1426"/>
                <a:gd name="T5" fmla="*/ 687 h 687"/>
                <a:gd name="T6" fmla="*/ 0 w 1426"/>
                <a:gd name="T7" fmla="*/ 603 h 687"/>
                <a:gd name="T8" fmla="*/ 0 w 1426"/>
                <a:gd name="T9" fmla="*/ 140 h 687"/>
              </a:gdLst>
              <a:ahLst/>
              <a:cxnLst>
                <a:cxn ang="0">
                  <a:pos x="T0" y="T1"/>
                </a:cxn>
                <a:cxn ang="0">
                  <a:pos x="T2" y="T3"/>
                </a:cxn>
                <a:cxn ang="0">
                  <a:pos x="T4" y="T5"/>
                </a:cxn>
                <a:cxn ang="0">
                  <a:pos x="T6" y="T7"/>
                </a:cxn>
                <a:cxn ang="0">
                  <a:pos x="T8" y="T9"/>
                </a:cxn>
              </a:cxnLst>
              <a:rect l="0" t="0" r="r" b="b"/>
              <a:pathLst>
                <a:path w="1426" h="687">
                  <a:moveTo>
                    <a:pt x="0" y="140"/>
                  </a:moveTo>
                  <a:lnTo>
                    <a:pt x="1426" y="0"/>
                  </a:lnTo>
                  <a:lnTo>
                    <a:pt x="1426" y="687"/>
                  </a:lnTo>
                  <a:lnTo>
                    <a:pt x="0" y="603"/>
                  </a:lnTo>
                  <a:lnTo>
                    <a:pt x="0" y="140"/>
                  </a:lnTo>
                  <a:close/>
                </a:path>
              </a:pathLst>
            </a:custGeom>
            <a:solidFill>
              <a:srgbClr val="FF99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pic>
          <p:nvPicPr>
            <p:cNvPr id="15" name="Picture 14" descr="Lasgun_Large"/>
            <p:cNvPicPr>
              <a:picLocks noChangeAspect="1" noChangeArrowheads="1"/>
            </p:cNvPicPr>
            <p:nvPr/>
          </p:nvPicPr>
          <p:blipFill>
            <a:blip r:embed="rId2">
              <a:clrChange>
                <a:clrFrom>
                  <a:srgbClr val="F0F7F0"/>
                </a:clrFrom>
                <a:clrTo>
                  <a:srgbClr val="F0F7F0">
                    <a:alpha val="0"/>
                  </a:srgbClr>
                </a:clrTo>
              </a:clrChange>
              <a:extLst>
                <a:ext uri="{28A0092B-C50C-407E-A947-70E740481C1C}">
                  <a14:useLocalDpi xmlns:a14="http://schemas.microsoft.com/office/drawing/2010/main" val="0"/>
                </a:ext>
              </a:extLst>
            </a:blip>
            <a:srcRect/>
            <a:stretch>
              <a:fillRect/>
            </a:stretch>
          </p:blipFill>
          <p:spPr bwMode="auto">
            <a:xfrm>
              <a:off x="637" y="3080"/>
              <a:ext cx="792"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2"/>
            <p:cNvSpPr txBox="1">
              <a:spLocks noChangeArrowheads="1"/>
            </p:cNvSpPr>
            <p:nvPr/>
          </p:nvSpPr>
          <p:spPr bwMode="auto">
            <a:xfrm>
              <a:off x="1522" y="3846"/>
              <a:ext cx="64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23" name="Rectangle 22"/>
            <p:cNvSpPr>
              <a:spLocks noChangeArrowheads="1"/>
            </p:cNvSpPr>
            <p:nvPr/>
          </p:nvSpPr>
          <p:spPr bwMode="auto">
            <a:xfrm>
              <a:off x="3948" y="2838"/>
              <a:ext cx="216"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a:latin typeface="Arial" charset="0"/>
              </a:endParaRPr>
            </a:p>
            <a:p>
              <a:pPr eaLnBrk="1" hangingPunct="1"/>
              <a:endParaRPr lang="en-US" sz="1200">
                <a:latin typeface="Arial" charset="0"/>
              </a:endParaRPr>
            </a:p>
            <a:p>
              <a:pPr eaLnBrk="1" hangingPunct="1"/>
              <a:endParaRPr lang="en-US" sz="1200">
                <a:latin typeface="Arial" charset="0"/>
              </a:endParaRPr>
            </a:p>
            <a:p>
              <a:pPr eaLnBrk="1" hangingPunct="1"/>
              <a:r>
                <a:rPr lang="en-US" sz="2600">
                  <a:latin typeface="Arial" charset="0"/>
                </a:rPr>
                <a:t> </a:t>
              </a:r>
              <a:r>
                <a:rPr lang="en-US" sz="2600">
                  <a:latin typeface="Arial" charset="0"/>
                  <a:sym typeface="Wingdings 3" pitchFamily="18" charset="2"/>
                </a:rPr>
                <a:t></a:t>
              </a:r>
              <a:endParaRPr lang="en-US">
                <a:latin typeface="Arial" charset="0"/>
              </a:endParaRPr>
            </a:p>
          </p:txBody>
        </p:sp>
        <p:sp>
          <p:nvSpPr>
            <p:cNvPr id="24" name="Text Box 24"/>
            <p:cNvSpPr txBox="1">
              <a:spLocks noChangeArrowheads="1"/>
            </p:cNvSpPr>
            <p:nvPr/>
          </p:nvSpPr>
          <p:spPr bwMode="auto">
            <a:xfrm>
              <a:off x="4452"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25" name="Rectangle 24"/>
            <p:cNvSpPr>
              <a:spLocks noChangeArrowheads="1"/>
            </p:cNvSpPr>
            <p:nvPr/>
          </p:nvSpPr>
          <p:spPr bwMode="auto">
            <a:xfrm>
              <a:off x="3085" y="2838"/>
              <a:ext cx="215"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endParaRPr lang="en-US" sz="1200">
                <a:latin typeface="Arial" charset="0"/>
              </a:endParaRPr>
            </a:p>
            <a:p>
              <a:pPr eaLnBrk="1" hangingPunct="1"/>
              <a:endParaRPr lang="en-US" sz="1200">
                <a:latin typeface="Arial" charset="0"/>
              </a:endParaRPr>
            </a:p>
            <a:p>
              <a:pPr eaLnBrk="1" hangingPunct="1"/>
              <a:endParaRPr lang="en-US" sz="1200">
                <a:latin typeface="Arial" charset="0"/>
              </a:endParaRPr>
            </a:p>
            <a:p>
              <a:pPr eaLnBrk="1" hangingPunct="1"/>
              <a:r>
                <a:rPr lang="en-US" sz="2600">
                  <a:latin typeface="Arial" charset="0"/>
                  <a:sym typeface="Wingdings 3" pitchFamily="18" charset="2"/>
                </a:rPr>
                <a:t></a:t>
              </a:r>
              <a:endParaRPr lang="en-US">
                <a:latin typeface="Arial" charset="0"/>
              </a:endParaRPr>
            </a:p>
          </p:txBody>
        </p:sp>
        <p:sp>
          <p:nvSpPr>
            <p:cNvPr id="26" name="Freeform 25"/>
            <p:cNvSpPr>
              <a:spLocks/>
            </p:cNvSpPr>
            <p:nvPr/>
          </p:nvSpPr>
          <p:spPr bwMode="auto">
            <a:xfrm>
              <a:off x="3300" y="3054"/>
              <a:ext cx="648" cy="432"/>
            </a:xfrm>
            <a:custGeom>
              <a:avLst/>
              <a:gdLst>
                <a:gd name="T0" fmla="*/ 0 w 1620"/>
                <a:gd name="T1" fmla="*/ 180 h 1080"/>
                <a:gd name="T2" fmla="*/ 1620 w 1620"/>
                <a:gd name="T3" fmla="*/ 0 h 1080"/>
                <a:gd name="T4" fmla="*/ 1620 w 1620"/>
                <a:gd name="T5" fmla="*/ 1080 h 1080"/>
                <a:gd name="T6" fmla="*/ 0 w 1620"/>
                <a:gd name="T7" fmla="*/ 959 h 1080"/>
                <a:gd name="T8" fmla="*/ 0 w 1620"/>
                <a:gd name="T9" fmla="*/ 180 h 1080"/>
              </a:gdLst>
              <a:ahLst/>
              <a:cxnLst>
                <a:cxn ang="0">
                  <a:pos x="T0" y="T1"/>
                </a:cxn>
                <a:cxn ang="0">
                  <a:pos x="T2" y="T3"/>
                </a:cxn>
                <a:cxn ang="0">
                  <a:pos x="T4" y="T5"/>
                </a:cxn>
                <a:cxn ang="0">
                  <a:pos x="T6" y="T7"/>
                </a:cxn>
                <a:cxn ang="0">
                  <a:pos x="T8" y="T9"/>
                </a:cxn>
              </a:cxnLst>
              <a:rect l="0" t="0" r="r" b="b"/>
              <a:pathLst>
                <a:path w="1620" h="1080">
                  <a:moveTo>
                    <a:pt x="0" y="180"/>
                  </a:moveTo>
                  <a:lnTo>
                    <a:pt x="1620" y="0"/>
                  </a:lnTo>
                  <a:lnTo>
                    <a:pt x="1620" y="1080"/>
                  </a:lnTo>
                  <a:lnTo>
                    <a:pt x="0" y="959"/>
                  </a:lnTo>
                  <a:lnTo>
                    <a:pt x="0" y="180"/>
                  </a:lnTo>
                  <a:close/>
                </a:path>
              </a:pathLst>
            </a:custGeom>
            <a:solidFill>
              <a:srgbClr val="FFCC00"/>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27" name="Freeform 26"/>
            <p:cNvSpPr>
              <a:spLocks/>
            </p:cNvSpPr>
            <p:nvPr/>
          </p:nvSpPr>
          <p:spPr bwMode="auto">
            <a:xfrm>
              <a:off x="4162" y="2982"/>
              <a:ext cx="722" cy="567"/>
            </a:xfrm>
            <a:custGeom>
              <a:avLst/>
              <a:gdLst>
                <a:gd name="T0" fmla="*/ 6 w 1806"/>
                <a:gd name="T1" fmla="*/ 180 h 1417"/>
                <a:gd name="T2" fmla="*/ 1806 w 1806"/>
                <a:gd name="T3" fmla="*/ 0 h 1417"/>
                <a:gd name="T4" fmla="*/ 1797 w 1806"/>
                <a:gd name="T5" fmla="*/ 1417 h 1417"/>
                <a:gd name="T6" fmla="*/ 0 w 1806"/>
                <a:gd name="T7" fmla="*/ 1285 h 1417"/>
                <a:gd name="T8" fmla="*/ 6 w 1806"/>
                <a:gd name="T9" fmla="*/ 180 h 1417"/>
              </a:gdLst>
              <a:ahLst/>
              <a:cxnLst>
                <a:cxn ang="0">
                  <a:pos x="T0" y="T1"/>
                </a:cxn>
                <a:cxn ang="0">
                  <a:pos x="T2" y="T3"/>
                </a:cxn>
                <a:cxn ang="0">
                  <a:pos x="T4" y="T5"/>
                </a:cxn>
                <a:cxn ang="0">
                  <a:pos x="T6" y="T7"/>
                </a:cxn>
                <a:cxn ang="0">
                  <a:pos x="T8" y="T9"/>
                </a:cxn>
              </a:cxnLst>
              <a:rect l="0" t="0" r="r" b="b"/>
              <a:pathLst>
                <a:path w="1806" h="1417">
                  <a:moveTo>
                    <a:pt x="6" y="180"/>
                  </a:moveTo>
                  <a:lnTo>
                    <a:pt x="1806" y="0"/>
                  </a:lnTo>
                  <a:lnTo>
                    <a:pt x="1797" y="1417"/>
                  </a:lnTo>
                  <a:lnTo>
                    <a:pt x="0" y="1285"/>
                  </a:lnTo>
                  <a:lnTo>
                    <a:pt x="6" y="180"/>
                  </a:lnTo>
                  <a:close/>
                </a:path>
              </a:pathLst>
            </a:custGeom>
            <a:solidFill>
              <a:srgbClr val="FFFF99"/>
            </a:solidFill>
            <a:ln w="19050">
              <a:solidFill>
                <a:srgbClr val="000000"/>
              </a:solidFill>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28" name="Text Box 28"/>
            <p:cNvSpPr txBox="1">
              <a:spLocks noChangeArrowheads="1"/>
            </p:cNvSpPr>
            <p:nvPr/>
          </p:nvSpPr>
          <p:spPr bwMode="auto">
            <a:xfrm>
              <a:off x="3588"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sp>
          <p:nvSpPr>
            <p:cNvPr id="29" name="Text Box 29"/>
            <p:cNvSpPr txBox="1">
              <a:spLocks noChangeArrowheads="1"/>
            </p:cNvSpPr>
            <p:nvPr/>
          </p:nvSpPr>
          <p:spPr bwMode="auto">
            <a:xfrm>
              <a:off x="2714" y="384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eaLnBrk="1" hangingPunct="1"/>
              <a:r>
                <a:rPr lang="en-US" sz="2600">
                  <a:latin typeface="Arial" charset="0"/>
                  <a:sym typeface="Wingdings 3" pitchFamily="18" charset="2"/>
                </a:rPr>
                <a:t></a:t>
              </a:r>
              <a:endParaRPr lang="en-US">
                <a:latin typeface="Arial" charset="0"/>
              </a:endParaRPr>
            </a:p>
          </p:txBody>
        </p:sp>
      </p:grpSp>
    </p:spTree>
    <p:extLst>
      <p:ext uri="{BB962C8B-B14F-4D97-AF65-F5344CB8AC3E}">
        <p14:creationId xmlns:p14="http://schemas.microsoft.com/office/powerpoint/2010/main" val="304283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3056</TotalTime>
  <Words>2366</Words>
  <Application>Microsoft Office PowerPoint</Application>
  <PresentationFormat>On-screen Show (16:9)</PresentationFormat>
  <Paragraphs>369</Paragraphs>
  <Slides>31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Wingdings</vt:lpstr>
      <vt:lpstr>Tahoma</vt:lpstr>
      <vt:lpstr>Arial Narrow</vt:lpstr>
      <vt:lpstr>Old Standard TT</vt:lpstr>
      <vt:lpstr>Arial</vt:lpstr>
      <vt:lpstr>Courier New</vt:lpstr>
      <vt:lpstr>Paperback</vt:lpstr>
      <vt:lpstr>Quantum Cryptography</vt:lpstr>
      <vt:lpstr>Overview</vt:lpstr>
      <vt:lpstr>Introduction</vt:lpstr>
      <vt:lpstr>Basic idea in Cryptography</vt:lpstr>
      <vt:lpstr>Why Quantum Cryptography ?</vt:lpstr>
      <vt:lpstr>Security Against Quantum Computer</vt:lpstr>
      <vt:lpstr>Polarized photons</vt:lpstr>
      <vt:lpstr>Properties of Quantum Information</vt:lpstr>
      <vt:lpstr>A Polarization Filter </vt:lpstr>
      <vt:lpstr>A Polarization Filter </vt:lpstr>
      <vt:lpstr>Polarization by a Filter</vt:lpstr>
      <vt:lpstr>Quantum Cryptography(BB84)</vt:lpstr>
      <vt:lpstr>BB84 QKD protocol</vt:lpstr>
      <vt:lpstr>Quantum Cryptography</vt:lpstr>
      <vt:lpstr>Quantum Key Distribution </vt:lpstr>
      <vt:lpstr>Key distribution</vt:lpstr>
      <vt:lpstr>Key distribution - BB84</vt:lpstr>
      <vt:lpstr>BB84</vt:lpstr>
      <vt:lpstr>Properties of Quantum Information</vt:lpstr>
      <vt:lpstr>BB84 – No Eavesdropping</vt:lpstr>
      <vt:lpstr>BB84 – Eavesdropping</vt:lpstr>
      <vt:lpstr>Eavesdropping</vt:lpstr>
      <vt:lpstr>Noise</vt:lpstr>
      <vt:lpstr>What to come</vt:lpstr>
      <vt:lpstr>Eves problem</vt:lpstr>
      <vt:lpstr>Detecting eavesdropping</vt:lpstr>
      <vt:lpstr>Pros &amp; Cons</vt:lpstr>
      <vt:lpstr>Summary</vt:lpstr>
      <vt:lpstr>IBM Q Experience</vt:lpstr>
      <vt:lpstr>IBM Q Experience</vt:lpstr>
      <vt:lpstr>Any code made by humans, can be broken by humans.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 WORLD</cp:lastModifiedBy>
  <cp:revision>181</cp:revision>
  <dcterms:modified xsi:type="dcterms:W3CDTF">2020-04-25T15:27:37Z</dcterms:modified>
</cp:coreProperties>
</file>