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77" r:id="rId3"/>
    <p:sldId id="278" r:id="rId4"/>
    <p:sldId id="476" r:id="rId5"/>
    <p:sldId id="414" r:id="rId6"/>
    <p:sldId id="424" r:id="rId7"/>
    <p:sldId id="477" r:id="rId8"/>
    <p:sldId id="257" r:id="rId9"/>
    <p:sldId id="258" r:id="rId10"/>
    <p:sldId id="259" r:id="rId11"/>
    <p:sldId id="260" r:id="rId12"/>
    <p:sldId id="261" r:id="rId13"/>
    <p:sldId id="262" r:id="rId14"/>
    <p:sldId id="263" r:id="rId15"/>
    <p:sldId id="264" r:id="rId16"/>
    <p:sldId id="265" r:id="rId17"/>
    <p:sldId id="266" r:id="rId18"/>
    <p:sldId id="272" r:id="rId19"/>
    <p:sldId id="267" r:id="rId20"/>
    <p:sldId id="268" r:id="rId21"/>
    <p:sldId id="269" r:id="rId22"/>
    <p:sldId id="270" r:id="rId23"/>
    <p:sldId id="271" r:id="rId24"/>
    <p:sldId id="273" r:id="rId25"/>
    <p:sldId id="274" r:id="rId26"/>
    <p:sldId id="275" r:id="rId27"/>
    <p:sldId id="478" r:id="rId28"/>
    <p:sldId id="479" r:id="rId29"/>
    <p:sldId id="480" r:id="rId30"/>
    <p:sldId id="481" r:id="rId31"/>
    <p:sldId id="482" r:id="rId32"/>
    <p:sldId id="483" r:id="rId33"/>
    <p:sldId id="484" r:id="rId34"/>
    <p:sldId id="486" r:id="rId35"/>
    <p:sldId id="485" r:id="rId36"/>
    <p:sldId id="487" r:id="rId37"/>
    <p:sldId id="488" r:id="rId38"/>
    <p:sldId id="490" r:id="rId39"/>
    <p:sldId id="489" r:id="rId40"/>
    <p:sldId id="491" r:id="rId41"/>
    <p:sldId id="492" r:id="rId42"/>
    <p:sldId id="493" r:id="rId43"/>
    <p:sldId id="494" r:id="rId44"/>
    <p:sldId id="495" r:id="rId45"/>
    <p:sldId id="496" r:id="rId46"/>
    <p:sldId id="498" r:id="rId47"/>
    <p:sldId id="500" r:id="rId48"/>
    <p:sldId id="499"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34"/>
    <p:restoredTop sz="94676"/>
  </p:normalViewPr>
  <p:slideViewPr>
    <p:cSldViewPr snapToGrid="0">
      <p:cViewPr varScale="1">
        <p:scale>
          <a:sx n="152" d="100"/>
          <a:sy n="152" d="100"/>
        </p:scale>
        <p:origin x="736"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FA9E70-86FD-084B-8345-634AD776AAD7}" type="datetimeFigureOut">
              <a:rPr lang="en-CN" smtClean="0"/>
              <a:t>10/15/2021</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9F331E-83F0-0546-A517-8ED63394F0D3}" type="slidenum">
              <a:rPr lang="en-CN" smtClean="0"/>
              <a:t>‹#›</a:t>
            </a:fld>
            <a:endParaRPr lang="en-CN"/>
          </a:p>
        </p:txBody>
      </p:sp>
    </p:spTree>
    <p:extLst>
      <p:ext uri="{BB962C8B-B14F-4D97-AF65-F5344CB8AC3E}">
        <p14:creationId xmlns:p14="http://schemas.microsoft.com/office/powerpoint/2010/main" val="4271759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C39F331E-83F0-0546-A517-8ED63394F0D3}" type="slidenum">
              <a:rPr lang="en-CN" smtClean="0"/>
              <a:t>42</a:t>
            </a:fld>
            <a:endParaRPr lang="en-CN"/>
          </a:p>
        </p:txBody>
      </p:sp>
    </p:spTree>
    <p:extLst>
      <p:ext uri="{BB962C8B-B14F-4D97-AF65-F5344CB8AC3E}">
        <p14:creationId xmlns:p14="http://schemas.microsoft.com/office/powerpoint/2010/main" val="197307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sem_init</a:t>
            </a:r>
            <a:r>
              <a:rPr lang="en-US" dirty="0"/>
              <a:t>(&amp;sin,0,BUFFER)</a:t>
            </a:r>
            <a:endParaRPr lang="en-CN" dirty="0"/>
          </a:p>
        </p:txBody>
      </p:sp>
      <p:sp>
        <p:nvSpPr>
          <p:cNvPr id="4" name="Slide Number Placeholder 3"/>
          <p:cNvSpPr>
            <a:spLocks noGrp="1"/>
          </p:cNvSpPr>
          <p:nvPr>
            <p:ph type="sldNum" sz="quarter" idx="5"/>
          </p:nvPr>
        </p:nvSpPr>
        <p:spPr/>
        <p:txBody>
          <a:bodyPr/>
          <a:lstStyle/>
          <a:p>
            <a:fld id="{C39F331E-83F0-0546-A517-8ED63394F0D3}" type="slidenum">
              <a:rPr lang="en-CN" smtClean="0"/>
              <a:t>43</a:t>
            </a:fld>
            <a:endParaRPr lang="en-CN"/>
          </a:p>
        </p:txBody>
      </p:sp>
    </p:spTree>
    <p:extLst>
      <p:ext uri="{BB962C8B-B14F-4D97-AF65-F5344CB8AC3E}">
        <p14:creationId xmlns:p14="http://schemas.microsoft.com/office/powerpoint/2010/main" val="1291979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B7608-14EF-44DD-A830-759935AB94F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69CC2FF-E802-49E6-B120-667C277623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B1C5E35-8EA7-4E23-97A3-7FCA89AA8543}"/>
              </a:ext>
            </a:extLst>
          </p:cNvPr>
          <p:cNvSpPr>
            <a:spLocks noGrp="1"/>
          </p:cNvSpPr>
          <p:nvPr>
            <p:ph type="dt" sz="half" idx="10"/>
          </p:nvPr>
        </p:nvSpPr>
        <p:spPr/>
        <p:txBody>
          <a:bodyPr/>
          <a:lstStyle/>
          <a:p>
            <a:fld id="{5301BA0F-E56C-45AF-837D-86D1D0969FBB}" type="datetimeFigureOut">
              <a:rPr lang="zh-CN" altLang="en-US" smtClean="0"/>
              <a:t>2021/10/15</a:t>
            </a:fld>
            <a:endParaRPr lang="zh-CN" altLang="en-US"/>
          </a:p>
        </p:txBody>
      </p:sp>
      <p:sp>
        <p:nvSpPr>
          <p:cNvPr id="5" name="页脚占位符 4">
            <a:extLst>
              <a:ext uri="{FF2B5EF4-FFF2-40B4-BE49-F238E27FC236}">
                <a16:creationId xmlns:a16="http://schemas.microsoft.com/office/drawing/2014/main" id="{45E41102-30FD-4090-B175-297326812B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19D736-CAF2-4FBA-9CE3-6B65476A1C8E}"/>
              </a:ext>
            </a:extLst>
          </p:cNvPr>
          <p:cNvSpPr>
            <a:spLocks noGrp="1"/>
          </p:cNvSpPr>
          <p:nvPr>
            <p:ph type="sldNum" sz="quarter" idx="12"/>
          </p:nvPr>
        </p:nvSpPr>
        <p:spPr/>
        <p:txBody>
          <a:bodyPr/>
          <a:lstStyle/>
          <a:p>
            <a:fld id="{CD1A3BEC-39A0-48DB-A28E-18A9CF92F391}" type="slidenum">
              <a:rPr lang="zh-CN" altLang="en-US" smtClean="0"/>
              <a:t>‹#›</a:t>
            </a:fld>
            <a:endParaRPr lang="zh-CN" altLang="en-US"/>
          </a:p>
        </p:txBody>
      </p:sp>
    </p:spTree>
    <p:extLst>
      <p:ext uri="{BB962C8B-B14F-4D97-AF65-F5344CB8AC3E}">
        <p14:creationId xmlns:p14="http://schemas.microsoft.com/office/powerpoint/2010/main" val="3473171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A2888D-65A1-4E6C-82B7-9658734FFF0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50DBA35-CD6D-41D6-9392-AC386E96231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560D298-6028-40C5-B2CA-08CF7D72946D}"/>
              </a:ext>
            </a:extLst>
          </p:cNvPr>
          <p:cNvSpPr>
            <a:spLocks noGrp="1"/>
          </p:cNvSpPr>
          <p:nvPr>
            <p:ph type="dt" sz="half" idx="10"/>
          </p:nvPr>
        </p:nvSpPr>
        <p:spPr/>
        <p:txBody>
          <a:bodyPr/>
          <a:lstStyle/>
          <a:p>
            <a:fld id="{5301BA0F-E56C-45AF-837D-86D1D0969FBB}" type="datetimeFigureOut">
              <a:rPr lang="zh-CN" altLang="en-US" smtClean="0"/>
              <a:t>2021/10/15</a:t>
            </a:fld>
            <a:endParaRPr lang="zh-CN" altLang="en-US"/>
          </a:p>
        </p:txBody>
      </p:sp>
      <p:sp>
        <p:nvSpPr>
          <p:cNvPr id="5" name="页脚占位符 4">
            <a:extLst>
              <a:ext uri="{FF2B5EF4-FFF2-40B4-BE49-F238E27FC236}">
                <a16:creationId xmlns:a16="http://schemas.microsoft.com/office/drawing/2014/main" id="{B8F48A82-66E9-4CBA-B09D-D41D01F900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141519-0161-4675-99F7-1D12B6E42199}"/>
              </a:ext>
            </a:extLst>
          </p:cNvPr>
          <p:cNvSpPr>
            <a:spLocks noGrp="1"/>
          </p:cNvSpPr>
          <p:nvPr>
            <p:ph type="sldNum" sz="quarter" idx="12"/>
          </p:nvPr>
        </p:nvSpPr>
        <p:spPr/>
        <p:txBody>
          <a:bodyPr/>
          <a:lstStyle/>
          <a:p>
            <a:fld id="{CD1A3BEC-39A0-48DB-A28E-18A9CF92F391}" type="slidenum">
              <a:rPr lang="zh-CN" altLang="en-US" smtClean="0"/>
              <a:t>‹#›</a:t>
            </a:fld>
            <a:endParaRPr lang="zh-CN" altLang="en-US"/>
          </a:p>
        </p:txBody>
      </p:sp>
    </p:spTree>
    <p:extLst>
      <p:ext uri="{BB962C8B-B14F-4D97-AF65-F5344CB8AC3E}">
        <p14:creationId xmlns:p14="http://schemas.microsoft.com/office/powerpoint/2010/main" val="941273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3C1F8D9-59BF-4F7C-B215-2F9A510203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0A0EEF4-8635-468F-9951-FB73DECD4D3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8366125-0F0E-4428-8FD9-E1B575C9E181}"/>
              </a:ext>
            </a:extLst>
          </p:cNvPr>
          <p:cNvSpPr>
            <a:spLocks noGrp="1"/>
          </p:cNvSpPr>
          <p:nvPr>
            <p:ph type="dt" sz="half" idx="10"/>
          </p:nvPr>
        </p:nvSpPr>
        <p:spPr/>
        <p:txBody>
          <a:bodyPr/>
          <a:lstStyle/>
          <a:p>
            <a:fld id="{5301BA0F-E56C-45AF-837D-86D1D0969FBB}" type="datetimeFigureOut">
              <a:rPr lang="zh-CN" altLang="en-US" smtClean="0"/>
              <a:t>2021/10/15</a:t>
            </a:fld>
            <a:endParaRPr lang="zh-CN" altLang="en-US"/>
          </a:p>
        </p:txBody>
      </p:sp>
      <p:sp>
        <p:nvSpPr>
          <p:cNvPr id="5" name="页脚占位符 4">
            <a:extLst>
              <a:ext uri="{FF2B5EF4-FFF2-40B4-BE49-F238E27FC236}">
                <a16:creationId xmlns:a16="http://schemas.microsoft.com/office/drawing/2014/main" id="{2F92A1AF-F020-4FD0-9E98-6D56E28D30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E5E8C6-1B4A-4A3D-A6EA-745D94580457}"/>
              </a:ext>
            </a:extLst>
          </p:cNvPr>
          <p:cNvSpPr>
            <a:spLocks noGrp="1"/>
          </p:cNvSpPr>
          <p:nvPr>
            <p:ph type="sldNum" sz="quarter" idx="12"/>
          </p:nvPr>
        </p:nvSpPr>
        <p:spPr/>
        <p:txBody>
          <a:bodyPr/>
          <a:lstStyle/>
          <a:p>
            <a:fld id="{CD1A3BEC-39A0-48DB-A28E-18A9CF92F391}" type="slidenum">
              <a:rPr lang="zh-CN" altLang="en-US" smtClean="0"/>
              <a:t>‹#›</a:t>
            </a:fld>
            <a:endParaRPr lang="zh-CN" altLang="en-US"/>
          </a:p>
        </p:txBody>
      </p:sp>
    </p:spTree>
    <p:extLst>
      <p:ext uri="{BB962C8B-B14F-4D97-AF65-F5344CB8AC3E}">
        <p14:creationId xmlns:p14="http://schemas.microsoft.com/office/powerpoint/2010/main" val="2910946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2F888-C1A6-42E0-9E1C-FFA5B17BDB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256E7C1-6B68-49A8-8A06-8E1FE8105B2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359BEB9-0463-4794-9550-73186692C026}"/>
              </a:ext>
            </a:extLst>
          </p:cNvPr>
          <p:cNvSpPr>
            <a:spLocks noGrp="1"/>
          </p:cNvSpPr>
          <p:nvPr>
            <p:ph type="dt" sz="half" idx="10"/>
          </p:nvPr>
        </p:nvSpPr>
        <p:spPr/>
        <p:txBody>
          <a:bodyPr/>
          <a:lstStyle/>
          <a:p>
            <a:fld id="{5301BA0F-E56C-45AF-837D-86D1D0969FBB}" type="datetimeFigureOut">
              <a:rPr lang="zh-CN" altLang="en-US" smtClean="0"/>
              <a:t>2021/10/15</a:t>
            </a:fld>
            <a:endParaRPr lang="zh-CN" altLang="en-US"/>
          </a:p>
        </p:txBody>
      </p:sp>
      <p:sp>
        <p:nvSpPr>
          <p:cNvPr id="5" name="页脚占位符 4">
            <a:extLst>
              <a:ext uri="{FF2B5EF4-FFF2-40B4-BE49-F238E27FC236}">
                <a16:creationId xmlns:a16="http://schemas.microsoft.com/office/drawing/2014/main" id="{210B45B1-7528-4B21-BB45-016303F5E0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E6BAD1-4A69-4BC1-8D99-7E18CB517C29}"/>
              </a:ext>
            </a:extLst>
          </p:cNvPr>
          <p:cNvSpPr>
            <a:spLocks noGrp="1"/>
          </p:cNvSpPr>
          <p:nvPr>
            <p:ph type="sldNum" sz="quarter" idx="12"/>
          </p:nvPr>
        </p:nvSpPr>
        <p:spPr/>
        <p:txBody>
          <a:bodyPr/>
          <a:lstStyle/>
          <a:p>
            <a:fld id="{CD1A3BEC-39A0-48DB-A28E-18A9CF92F391}" type="slidenum">
              <a:rPr lang="zh-CN" altLang="en-US" smtClean="0"/>
              <a:t>‹#›</a:t>
            </a:fld>
            <a:endParaRPr lang="zh-CN" altLang="en-US"/>
          </a:p>
        </p:txBody>
      </p:sp>
    </p:spTree>
    <p:extLst>
      <p:ext uri="{BB962C8B-B14F-4D97-AF65-F5344CB8AC3E}">
        <p14:creationId xmlns:p14="http://schemas.microsoft.com/office/powerpoint/2010/main" val="1305344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F664A7-EF14-43CA-A2D9-D975466DFC3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9E8D446-2195-4FB0-84DF-580EB08425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1969AC2-24A6-4763-98B9-0296644F8AD1}"/>
              </a:ext>
            </a:extLst>
          </p:cNvPr>
          <p:cNvSpPr>
            <a:spLocks noGrp="1"/>
          </p:cNvSpPr>
          <p:nvPr>
            <p:ph type="dt" sz="half" idx="10"/>
          </p:nvPr>
        </p:nvSpPr>
        <p:spPr/>
        <p:txBody>
          <a:bodyPr/>
          <a:lstStyle/>
          <a:p>
            <a:fld id="{5301BA0F-E56C-45AF-837D-86D1D0969FBB}" type="datetimeFigureOut">
              <a:rPr lang="zh-CN" altLang="en-US" smtClean="0"/>
              <a:t>2021/10/15</a:t>
            </a:fld>
            <a:endParaRPr lang="zh-CN" altLang="en-US"/>
          </a:p>
        </p:txBody>
      </p:sp>
      <p:sp>
        <p:nvSpPr>
          <p:cNvPr id="5" name="页脚占位符 4">
            <a:extLst>
              <a:ext uri="{FF2B5EF4-FFF2-40B4-BE49-F238E27FC236}">
                <a16:creationId xmlns:a16="http://schemas.microsoft.com/office/drawing/2014/main" id="{A95F63DF-2E2B-4FE8-9AEB-61A318D1AC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5DD80E-B8FC-4B9F-8D6B-B58FCFDFC9CE}"/>
              </a:ext>
            </a:extLst>
          </p:cNvPr>
          <p:cNvSpPr>
            <a:spLocks noGrp="1"/>
          </p:cNvSpPr>
          <p:nvPr>
            <p:ph type="sldNum" sz="quarter" idx="12"/>
          </p:nvPr>
        </p:nvSpPr>
        <p:spPr/>
        <p:txBody>
          <a:bodyPr/>
          <a:lstStyle/>
          <a:p>
            <a:fld id="{CD1A3BEC-39A0-48DB-A28E-18A9CF92F391}" type="slidenum">
              <a:rPr lang="zh-CN" altLang="en-US" smtClean="0"/>
              <a:t>‹#›</a:t>
            </a:fld>
            <a:endParaRPr lang="zh-CN" altLang="en-US"/>
          </a:p>
        </p:txBody>
      </p:sp>
    </p:spTree>
    <p:extLst>
      <p:ext uri="{BB962C8B-B14F-4D97-AF65-F5344CB8AC3E}">
        <p14:creationId xmlns:p14="http://schemas.microsoft.com/office/powerpoint/2010/main" val="4095162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7B449-C401-4363-BF4F-FD2C0AB2095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F66437-F25C-42B5-894C-997A3A6AC06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87480A0-9CFC-4216-B96F-D6B76724CC6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7F7C837-7BC9-4595-BCC1-02BC0E990D05}"/>
              </a:ext>
            </a:extLst>
          </p:cNvPr>
          <p:cNvSpPr>
            <a:spLocks noGrp="1"/>
          </p:cNvSpPr>
          <p:nvPr>
            <p:ph type="dt" sz="half" idx="10"/>
          </p:nvPr>
        </p:nvSpPr>
        <p:spPr/>
        <p:txBody>
          <a:bodyPr/>
          <a:lstStyle/>
          <a:p>
            <a:fld id="{5301BA0F-E56C-45AF-837D-86D1D0969FBB}" type="datetimeFigureOut">
              <a:rPr lang="zh-CN" altLang="en-US" smtClean="0"/>
              <a:t>2021/10/15</a:t>
            </a:fld>
            <a:endParaRPr lang="zh-CN" altLang="en-US"/>
          </a:p>
        </p:txBody>
      </p:sp>
      <p:sp>
        <p:nvSpPr>
          <p:cNvPr id="6" name="页脚占位符 5">
            <a:extLst>
              <a:ext uri="{FF2B5EF4-FFF2-40B4-BE49-F238E27FC236}">
                <a16:creationId xmlns:a16="http://schemas.microsoft.com/office/drawing/2014/main" id="{55B81DDF-5705-4A0B-BA22-D25F8B294F7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26B15C-45EA-48C3-BDCC-E0E02E842880}"/>
              </a:ext>
            </a:extLst>
          </p:cNvPr>
          <p:cNvSpPr>
            <a:spLocks noGrp="1"/>
          </p:cNvSpPr>
          <p:nvPr>
            <p:ph type="sldNum" sz="quarter" idx="12"/>
          </p:nvPr>
        </p:nvSpPr>
        <p:spPr/>
        <p:txBody>
          <a:bodyPr/>
          <a:lstStyle/>
          <a:p>
            <a:fld id="{CD1A3BEC-39A0-48DB-A28E-18A9CF92F391}" type="slidenum">
              <a:rPr lang="zh-CN" altLang="en-US" smtClean="0"/>
              <a:t>‹#›</a:t>
            </a:fld>
            <a:endParaRPr lang="zh-CN" altLang="en-US"/>
          </a:p>
        </p:txBody>
      </p:sp>
    </p:spTree>
    <p:extLst>
      <p:ext uri="{BB962C8B-B14F-4D97-AF65-F5344CB8AC3E}">
        <p14:creationId xmlns:p14="http://schemas.microsoft.com/office/powerpoint/2010/main" val="724764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95EBC9-B7A3-43A7-A2DF-BE476853B4C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F3F9435-B2CC-4117-ADC0-B4F1CF350D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868A7BA-08E5-438A-9054-CFCA47F22B2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3B690F2-C01D-4AB9-A069-822411C9C4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1353CD2-4963-4D1C-8A68-48393A60C4B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B36508F-AEDD-4B84-AF0C-4E51498F20E5}"/>
              </a:ext>
            </a:extLst>
          </p:cNvPr>
          <p:cNvSpPr>
            <a:spLocks noGrp="1"/>
          </p:cNvSpPr>
          <p:nvPr>
            <p:ph type="dt" sz="half" idx="10"/>
          </p:nvPr>
        </p:nvSpPr>
        <p:spPr/>
        <p:txBody>
          <a:bodyPr/>
          <a:lstStyle/>
          <a:p>
            <a:fld id="{5301BA0F-E56C-45AF-837D-86D1D0969FBB}" type="datetimeFigureOut">
              <a:rPr lang="zh-CN" altLang="en-US" smtClean="0"/>
              <a:t>2021/10/15</a:t>
            </a:fld>
            <a:endParaRPr lang="zh-CN" altLang="en-US"/>
          </a:p>
        </p:txBody>
      </p:sp>
      <p:sp>
        <p:nvSpPr>
          <p:cNvPr id="8" name="页脚占位符 7">
            <a:extLst>
              <a:ext uri="{FF2B5EF4-FFF2-40B4-BE49-F238E27FC236}">
                <a16:creationId xmlns:a16="http://schemas.microsoft.com/office/drawing/2014/main" id="{28F242B1-F7F3-4394-B20B-526C9EBB098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6025A35-67C0-4CE9-8256-74B89A0A1319}"/>
              </a:ext>
            </a:extLst>
          </p:cNvPr>
          <p:cNvSpPr>
            <a:spLocks noGrp="1"/>
          </p:cNvSpPr>
          <p:nvPr>
            <p:ph type="sldNum" sz="quarter" idx="12"/>
          </p:nvPr>
        </p:nvSpPr>
        <p:spPr/>
        <p:txBody>
          <a:bodyPr/>
          <a:lstStyle/>
          <a:p>
            <a:fld id="{CD1A3BEC-39A0-48DB-A28E-18A9CF92F391}" type="slidenum">
              <a:rPr lang="zh-CN" altLang="en-US" smtClean="0"/>
              <a:t>‹#›</a:t>
            </a:fld>
            <a:endParaRPr lang="zh-CN" altLang="en-US"/>
          </a:p>
        </p:txBody>
      </p:sp>
    </p:spTree>
    <p:extLst>
      <p:ext uri="{BB962C8B-B14F-4D97-AF65-F5344CB8AC3E}">
        <p14:creationId xmlns:p14="http://schemas.microsoft.com/office/powerpoint/2010/main" val="116949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9A127-2B89-44B7-9F57-D79A6ED342A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0EDAB53-8E60-4241-A9A0-4FF4307349ED}"/>
              </a:ext>
            </a:extLst>
          </p:cNvPr>
          <p:cNvSpPr>
            <a:spLocks noGrp="1"/>
          </p:cNvSpPr>
          <p:nvPr>
            <p:ph type="dt" sz="half" idx="10"/>
          </p:nvPr>
        </p:nvSpPr>
        <p:spPr/>
        <p:txBody>
          <a:bodyPr/>
          <a:lstStyle/>
          <a:p>
            <a:fld id="{5301BA0F-E56C-45AF-837D-86D1D0969FBB}" type="datetimeFigureOut">
              <a:rPr lang="zh-CN" altLang="en-US" smtClean="0"/>
              <a:t>2021/10/15</a:t>
            </a:fld>
            <a:endParaRPr lang="zh-CN" altLang="en-US"/>
          </a:p>
        </p:txBody>
      </p:sp>
      <p:sp>
        <p:nvSpPr>
          <p:cNvPr id="4" name="页脚占位符 3">
            <a:extLst>
              <a:ext uri="{FF2B5EF4-FFF2-40B4-BE49-F238E27FC236}">
                <a16:creationId xmlns:a16="http://schemas.microsoft.com/office/drawing/2014/main" id="{35EE7DD9-3741-43B3-BD97-7069AB5AB6B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B86C331-25E0-4942-AD4E-EB38F141E11A}"/>
              </a:ext>
            </a:extLst>
          </p:cNvPr>
          <p:cNvSpPr>
            <a:spLocks noGrp="1"/>
          </p:cNvSpPr>
          <p:nvPr>
            <p:ph type="sldNum" sz="quarter" idx="12"/>
          </p:nvPr>
        </p:nvSpPr>
        <p:spPr/>
        <p:txBody>
          <a:bodyPr/>
          <a:lstStyle/>
          <a:p>
            <a:fld id="{CD1A3BEC-39A0-48DB-A28E-18A9CF92F391}" type="slidenum">
              <a:rPr lang="zh-CN" altLang="en-US" smtClean="0"/>
              <a:t>‹#›</a:t>
            </a:fld>
            <a:endParaRPr lang="zh-CN" altLang="en-US"/>
          </a:p>
        </p:txBody>
      </p:sp>
    </p:spTree>
    <p:extLst>
      <p:ext uri="{BB962C8B-B14F-4D97-AF65-F5344CB8AC3E}">
        <p14:creationId xmlns:p14="http://schemas.microsoft.com/office/powerpoint/2010/main" val="2737149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24268A0-D1D8-4EF2-B0B7-DF3709A9A668}"/>
              </a:ext>
            </a:extLst>
          </p:cNvPr>
          <p:cNvSpPr>
            <a:spLocks noGrp="1"/>
          </p:cNvSpPr>
          <p:nvPr>
            <p:ph type="dt" sz="half" idx="10"/>
          </p:nvPr>
        </p:nvSpPr>
        <p:spPr/>
        <p:txBody>
          <a:bodyPr/>
          <a:lstStyle/>
          <a:p>
            <a:fld id="{5301BA0F-E56C-45AF-837D-86D1D0969FBB}" type="datetimeFigureOut">
              <a:rPr lang="zh-CN" altLang="en-US" smtClean="0"/>
              <a:t>2021/10/15</a:t>
            </a:fld>
            <a:endParaRPr lang="zh-CN" altLang="en-US"/>
          </a:p>
        </p:txBody>
      </p:sp>
      <p:sp>
        <p:nvSpPr>
          <p:cNvPr id="3" name="页脚占位符 2">
            <a:extLst>
              <a:ext uri="{FF2B5EF4-FFF2-40B4-BE49-F238E27FC236}">
                <a16:creationId xmlns:a16="http://schemas.microsoft.com/office/drawing/2014/main" id="{AE1D5479-DF3F-45AE-BB86-0A6495855F3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F4EBAAB-93C0-473C-8E8C-46A1EAC3C39B}"/>
              </a:ext>
            </a:extLst>
          </p:cNvPr>
          <p:cNvSpPr>
            <a:spLocks noGrp="1"/>
          </p:cNvSpPr>
          <p:nvPr>
            <p:ph type="sldNum" sz="quarter" idx="12"/>
          </p:nvPr>
        </p:nvSpPr>
        <p:spPr/>
        <p:txBody>
          <a:bodyPr/>
          <a:lstStyle/>
          <a:p>
            <a:fld id="{CD1A3BEC-39A0-48DB-A28E-18A9CF92F391}" type="slidenum">
              <a:rPr lang="zh-CN" altLang="en-US" smtClean="0"/>
              <a:t>‹#›</a:t>
            </a:fld>
            <a:endParaRPr lang="zh-CN" altLang="en-US"/>
          </a:p>
        </p:txBody>
      </p:sp>
    </p:spTree>
    <p:extLst>
      <p:ext uri="{BB962C8B-B14F-4D97-AF65-F5344CB8AC3E}">
        <p14:creationId xmlns:p14="http://schemas.microsoft.com/office/powerpoint/2010/main" val="4241715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797CC9-A7D6-4545-B6F7-37601E19E1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B092566-E81B-457D-946B-C53E762F00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96BD9F98-F31B-42DC-B89B-6CD8D8C95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090AC0E-2E45-42BE-B463-7F5FB6E9FF46}"/>
              </a:ext>
            </a:extLst>
          </p:cNvPr>
          <p:cNvSpPr>
            <a:spLocks noGrp="1"/>
          </p:cNvSpPr>
          <p:nvPr>
            <p:ph type="dt" sz="half" idx="10"/>
          </p:nvPr>
        </p:nvSpPr>
        <p:spPr/>
        <p:txBody>
          <a:bodyPr/>
          <a:lstStyle/>
          <a:p>
            <a:fld id="{5301BA0F-E56C-45AF-837D-86D1D0969FBB}" type="datetimeFigureOut">
              <a:rPr lang="zh-CN" altLang="en-US" smtClean="0"/>
              <a:t>2021/10/15</a:t>
            </a:fld>
            <a:endParaRPr lang="zh-CN" altLang="en-US"/>
          </a:p>
        </p:txBody>
      </p:sp>
      <p:sp>
        <p:nvSpPr>
          <p:cNvPr id="6" name="页脚占位符 5">
            <a:extLst>
              <a:ext uri="{FF2B5EF4-FFF2-40B4-BE49-F238E27FC236}">
                <a16:creationId xmlns:a16="http://schemas.microsoft.com/office/drawing/2014/main" id="{8348DB5B-709D-451C-8976-CDEF9DAE1D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0E20B1E-25CC-417C-8710-B949F11EE541}"/>
              </a:ext>
            </a:extLst>
          </p:cNvPr>
          <p:cNvSpPr>
            <a:spLocks noGrp="1"/>
          </p:cNvSpPr>
          <p:nvPr>
            <p:ph type="sldNum" sz="quarter" idx="12"/>
          </p:nvPr>
        </p:nvSpPr>
        <p:spPr/>
        <p:txBody>
          <a:bodyPr/>
          <a:lstStyle/>
          <a:p>
            <a:fld id="{CD1A3BEC-39A0-48DB-A28E-18A9CF92F391}" type="slidenum">
              <a:rPr lang="zh-CN" altLang="en-US" smtClean="0"/>
              <a:t>‹#›</a:t>
            </a:fld>
            <a:endParaRPr lang="zh-CN" altLang="en-US"/>
          </a:p>
        </p:txBody>
      </p:sp>
    </p:spTree>
    <p:extLst>
      <p:ext uri="{BB962C8B-B14F-4D97-AF65-F5344CB8AC3E}">
        <p14:creationId xmlns:p14="http://schemas.microsoft.com/office/powerpoint/2010/main" val="2570356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6CF4B1-F59D-4184-9608-E8D23E677EA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12ED190-DF04-45A0-B61F-FE3393F1BA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97F8CAF-E8D4-4555-85C0-95D0CDC3EE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A239DEC-ADDE-4913-803B-F1A414067E20}"/>
              </a:ext>
            </a:extLst>
          </p:cNvPr>
          <p:cNvSpPr>
            <a:spLocks noGrp="1"/>
          </p:cNvSpPr>
          <p:nvPr>
            <p:ph type="dt" sz="half" idx="10"/>
          </p:nvPr>
        </p:nvSpPr>
        <p:spPr/>
        <p:txBody>
          <a:bodyPr/>
          <a:lstStyle/>
          <a:p>
            <a:fld id="{5301BA0F-E56C-45AF-837D-86D1D0969FBB}" type="datetimeFigureOut">
              <a:rPr lang="zh-CN" altLang="en-US" smtClean="0"/>
              <a:t>2021/10/15</a:t>
            </a:fld>
            <a:endParaRPr lang="zh-CN" altLang="en-US"/>
          </a:p>
        </p:txBody>
      </p:sp>
      <p:sp>
        <p:nvSpPr>
          <p:cNvPr id="6" name="页脚占位符 5">
            <a:extLst>
              <a:ext uri="{FF2B5EF4-FFF2-40B4-BE49-F238E27FC236}">
                <a16:creationId xmlns:a16="http://schemas.microsoft.com/office/drawing/2014/main" id="{AEA9DC4A-25B2-4B5B-87C5-B4B3FCDCC2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8CE420-E7AA-4AFB-8807-A107DB4F0F08}"/>
              </a:ext>
            </a:extLst>
          </p:cNvPr>
          <p:cNvSpPr>
            <a:spLocks noGrp="1"/>
          </p:cNvSpPr>
          <p:nvPr>
            <p:ph type="sldNum" sz="quarter" idx="12"/>
          </p:nvPr>
        </p:nvSpPr>
        <p:spPr/>
        <p:txBody>
          <a:bodyPr/>
          <a:lstStyle/>
          <a:p>
            <a:fld id="{CD1A3BEC-39A0-48DB-A28E-18A9CF92F391}" type="slidenum">
              <a:rPr lang="zh-CN" altLang="en-US" smtClean="0"/>
              <a:t>‹#›</a:t>
            </a:fld>
            <a:endParaRPr lang="zh-CN" altLang="en-US"/>
          </a:p>
        </p:txBody>
      </p:sp>
    </p:spTree>
    <p:extLst>
      <p:ext uri="{BB962C8B-B14F-4D97-AF65-F5344CB8AC3E}">
        <p14:creationId xmlns:p14="http://schemas.microsoft.com/office/powerpoint/2010/main" val="1503450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99E490E-96F9-40A2-AF9F-4D8BAB1EBB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46E2148-9857-461C-ADD6-F8E3AAB12C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F0CBD2F-7286-492C-B62C-E52E92EA77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1BA0F-E56C-45AF-837D-86D1D0969FBB}" type="datetimeFigureOut">
              <a:rPr lang="zh-CN" altLang="en-US" smtClean="0"/>
              <a:t>2021/10/15</a:t>
            </a:fld>
            <a:endParaRPr lang="zh-CN" altLang="en-US"/>
          </a:p>
        </p:txBody>
      </p:sp>
      <p:sp>
        <p:nvSpPr>
          <p:cNvPr id="5" name="页脚占位符 4">
            <a:extLst>
              <a:ext uri="{FF2B5EF4-FFF2-40B4-BE49-F238E27FC236}">
                <a16:creationId xmlns:a16="http://schemas.microsoft.com/office/drawing/2014/main" id="{B3CCAF7D-CE89-44D8-A216-5D8D512D5F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8C7DF97-3BC3-4D15-8521-67C558190D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A3BEC-39A0-48DB-A28E-18A9CF92F391}" type="slidenum">
              <a:rPr lang="zh-CN" altLang="en-US" smtClean="0"/>
              <a:t>‹#›</a:t>
            </a:fld>
            <a:endParaRPr lang="zh-CN" altLang="en-US"/>
          </a:p>
        </p:txBody>
      </p:sp>
    </p:spTree>
    <p:extLst>
      <p:ext uri="{BB962C8B-B14F-4D97-AF65-F5344CB8AC3E}">
        <p14:creationId xmlns:p14="http://schemas.microsoft.com/office/powerpoint/2010/main" val="116578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66508F-F3E5-4FFE-B68D-ED81D8587D11}"/>
              </a:ext>
            </a:extLst>
          </p:cNvPr>
          <p:cNvSpPr>
            <a:spLocks noGrp="1"/>
          </p:cNvSpPr>
          <p:nvPr>
            <p:ph type="ctrTitle"/>
          </p:nvPr>
        </p:nvSpPr>
        <p:spPr/>
        <p:txBody>
          <a:bodyPr/>
          <a:lstStyle/>
          <a:p>
            <a:r>
              <a:rPr lang="zh-CN" altLang="en-US" dirty="0">
                <a:solidFill>
                  <a:srgbClr val="0070C0"/>
                </a:solidFill>
              </a:rPr>
              <a:t>操作系统课程设计</a:t>
            </a:r>
          </a:p>
        </p:txBody>
      </p:sp>
      <p:sp>
        <p:nvSpPr>
          <p:cNvPr id="3" name="副标题 2">
            <a:extLst>
              <a:ext uri="{FF2B5EF4-FFF2-40B4-BE49-F238E27FC236}">
                <a16:creationId xmlns:a16="http://schemas.microsoft.com/office/drawing/2014/main" id="{AF95CAD8-BC45-40E1-8044-EBC40E373476}"/>
              </a:ext>
            </a:extLst>
          </p:cNvPr>
          <p:cNvSpPr>
            <a:spLocks noGrp="1"/>
          </p:cNvSpPr>
          <p:nvPr>
            <p:ph type="subTitle" idx="1"/>
          </p:nvPr>
        </p:nvSpPr>
        <p:spPr/>
        <p:txBody>
          <a:bodyPr/>
          <a:lstStyle/>
          <a:p>
            <a:r>
              <a:rPr lang="zh-CN" altLang="en-US" dirty="0"/>
              <a:t>李强</a:t>
            </a:r>
          </a:p>
        </p:txBody>
      </p:sp>
    </p:spTree>
    <p:extLst>
      <p:ext uri="{BB962C8B-B14F-4D97-AF65-F5344CB8AC3E}">
        <p14:creationId xmlns:p14="http://schemas.microsoft.com/office/powerpoint/2010/main" val="39930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0B3CB8-2964-49DF-BFEF-057F5261E1D8}"/>
              </a:ext>
            </a:extLst>
          </p:cNvPr>
          <p:cNvSpPr>
            <a:spLocks noGrp="1"/>
          </p:cNvSpPr>
          <p:nvPr>
            <p:ph type="title"/>
          </p:nvPr>
        </p:nvSpPr>
        <p:spPr/>
        <p:txBody>
          <a:bodyPr/>
          <a:lstStyle/>
          <a:p>
            <a:r>
              <a:rPr lang="zh-CN" altLang="zh-CN" b="1" dirty="0"/>
              <a:t> </a:t>
            </a:r>
            <a:r>
              <a:rPr lang="en-US" altLang="zh-CN" b="1" dirty="0"/>
              <a:t>[</a:t>
            </a:r>
            <a:r>
              <a:rPr lang="zh-CN" altLang="zh-CN" b="1" dirty="0"/>
              <a:t>实验内容指导</a:t>
            </a:r>
            <a:r>
              <a:rPr lang="en-US" altLang="zh-CN" b="1" dirty="0"/>
              <a:t>]</a:t>
            </a:r>
            <a:endParaRPr lang="zh-CN" altLang="en-US" dirty="0"/>
          </a:p>
        </p:txBody>
      </p:sp>
      <p:sp>
        <p:nvSpPr>
          <p:cNvPr id="3" name="内容占位符 2">
            <a:extLst>
              <a:ext uri="{FF2B5EF4-FFF2-40B4-BE49-F238E27FC236}">
                <a16:creationId xmlns:a16="http://schemas.microsoft.com/office/drawing/2014/main" id="{8341E016-B232-4D14-9BC8-3575568B5556}"/>
              </a:ext>
            </a:extLst>
          </p:cNvPr>
          <p:cNvSpPr>
            <a:spLocks noGrp="1"/>
          </p:cNvSpPr>
          <p:nvPr>
            <p:ph idx="1"/>
          </p:nvPr>
        </p:nvSpPr>
        <p:spPr/>
        <p:txBody>
          <a:bodyPr/>
          <a:lstStyle/>
          <a:p>
            <a:pPr lvl="0"/>
            <a:r>
              <a:rPr lang="en-US" altLang="zh-CN" b="1" dirty="0"/>
              <a:t>Linux</a:t>
            </a:r>
            <a:r>
              <a:rPr lang="zh-CN" altLang="zh-CN" b="1" dirty="0"/>
              <a:t>的常用命令和使用</a:t>
            </a:r>
            <a:endParaRPr lang="zh-CN" altLang="zh-CN" dirty="0"/>
          </a:p>
          <a:p>
            <a:r>
              <a:rPr lang="en-US" altLang="zh-CN" dirty="0"/>
              <a:t>1. </a:t>
            </a:r>
            <a:r>
              <a:rPr lang="zh-CN" altLang="zh-CN" dirty="0"/>
              <a:t>熟悉</a:t>
            </a:r>
            <a:r>
              <a:rPr lang="en-US" altLang="zh-CN" dirty="0"/>
              <a:t>Ubuntu</a:t>
            </a:r>
            <a:r>
              <a:rPr lang="zh-CN" altLang="zh-CN" dirty="0"/>
              <a:t>系统环境。</a:t>
            </a:r>
          </a:p>
          <a:p>
            <a:r>
              <a:rPr lang="en-US" altLang="zh-CN" dirty="0"/>
              <a:t>2. </a:t>
            </a:r>
            <a:r>
              <a:rPr lang="zh-CN" altLang="zh-CN" dirty="0"/>
              <a:t>熟悉</a:t>
            </a:r>
            <a:r>
              <a:rPr lang="en-US" altLang="zh-CN" dirty="0"/>
              <a:t>Linux</a:t>
            </a:r>
            <a:r>
              <a:rPr lang="zh-CN" altLang="zh-CN" dirty="0"/>
              <a:t>常用的操作命令。</a:t>
            </a:r>
          </a:p>
          <a:p>
            <a:endParaRPr lang="zh-CN" altLang="en-US" dirty="0"/>
          </a:p>
        </p:txBody>
      </p:sp>
    </p:spTree>
    <p:extLst>
      <p:ext uri="{BB962C8B-B14F-4D97-AF65-F5344CB8AC3E}">
        <p14:creationId xmlns:p14="http://schemas.microsoft.com/office/powerpoint/2010/main" val="3896921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98DD67-D2A9-4938-841B-2100EB1F4726}"/>
              </a:ext>
            </a:extLst>
          </p:cNvPr>
          <p:cNvSpPr>
            <a:spLocks noGrp="1"/>
          </p:cNvSpPr>
          <p:nvPr>
            <p:ph type="title"/>
          </p:nvPr>
        </p:nvSpPr>
        <p:spPr/>
        <p:txBody>
          <a:bodyPr/>
          <a:lstStyle/>
          <a:p>
            <a:r>
              <a:rPr lang="zh-CN" altLang="zh-CN" b="1" dirty="0"/>
              <a:t>文本编辑器</a:t>
            </a:r>
            <a:r>
              <a:rPr lang="en-US" altLang="zh-CN" b="1" dirty="0"/>
              <a:t>vi</a:t>
            </a:r>
            <a:r>
              <a:rPr lang="zh-CN" altLang="zh-CN" b="1" dirty="0"/>
              <a:t>的使用</a:t>
            </a:r>
            <a:endParaRPr lang="zh-CN" altLang="en-US" dirty="0"/>
          </a:p>
        </p:txBody>
      </p:sp>
      <p:sp>
        <p:nvSpPr>
          <p:cNvPr id="3" name="内容占位符 2">
            <a:extLst>
              <a:ext uri="{FF2B5EF4-FFF2-40B4-BE49-F238E27FC236}">
                <a16:creationId xmlns:a16="http://schemas.microsoft.com/office/drawing/2014/main" id="{1D3FA7C3-3869-469D-9B26-DA20EB7DB59C}"/>
              </a:ext>
            </a:extLst>
          </p:cNvPr>
          <p:cNvSpPr>
            <a:spLocks noGrp="1"/>
          </p:cNvSpPr>
          <p:nvPr>
            <p:ph idx="1"/>
          </p:nvPr>
        </p:nvSpPr>
        <p:spPr>
          <a:xfrm>
            <a:off x="838200" y="1509204"/>
            <a:ext cx="4967796" cy="5285879"/>
          </a:xfrm>
        </p:spPr>
        <p:txBody>
          <a:bodyPr>
            <a:normAutofit fontScale="55000" lnSpcReduction="20000"/>
          </a:bodyPr>
          <a:lstStyle/>
          <a:p>
            <a:r>
              <a:rPr lang="zh-CN" altLang="zh-CN" dirty="0"/>
              <a:t>进入</a:t>
            </a:r>
            <a:r>
              <a:rPr lang="en-US" altLang="zh-CN" dirty="0"/>
              <a:t>vi</a:t>
            </a:r>
            <a:r>
              <a:rPr lang="zh-CN" altLang="zh-CN" dirty="0"/>
              <a:t>的命令：</a:t>
            </a:r>
          </a:p>
          <a:p>
            <a:r>
              <a:rPr lang="en-US" altLang="zh-CN" dirty="0"/>
              <a:t>vi file 		 </a:t>
            </a:r>
            <a:r>
              <a:rPr lang="zh-CN" altLang="zh-CN" dirty="0"/>
              <a:t>打开或新建编辑文件</a:t>
            </a:r>
            <a:r>
              <a:rPr lang="en-US" altLang="zh-CN" dirty="0"/>
              <a:t>file</a:t>
            </a:r>
            <a:r>
              <a:rPr lang="zh-CN" altLang="zh-CN" dirty="0"/>
              <a:t>，并将光标置于第一行首</a:t>
            </a:r>
          </a:p>
          <a:p>
            <a:r>
              <a:rPr lang="en-US" altLang="zh-CN" dirty="0"/>
              <a:t>vi –r file      </a:t>
            </a:r>
            <a:r>
              <a:rPr lang="zh-CN" altLang="zh-CN" dirty="0"/>
              <a:t>在上次正用</a:t>
            </a:r>
            <a:r>
              <a:rPr lang="en-US" altLang="zh-CN" dirty="0"/>
              <a:t>vi</a:t>
            </a:r>
            <a:r>
              <a:rPr lang="zh-CN" altLang="zh-CN" dirty="0"/>
              <a:t>编辑时发生系统崩溃，恢复</a:t>
            </a:r>
            <a:r>
              <a:rPr lang="en-US" altLang="zh-CN" dirty="0"/>
              <a:t>file</a:t>
            </a:r>
            <a:endParaRPr lang="zh-CN" altLang="zh-CN" dirty="0"/>
          </a:p>
          <a:p>
            <a:r>
              <a:rPr lang="en-US" altLang="zh-CN" dirty="0"/>
              <a:t>vi file1….file  </a:t>
            </a:r>
            <a:r>
              <a:rPr lang="zh-CN" altLang="zh-CN" dirty="0"/>
              <a:t>　打开多个文件，依次进行编辑</a:t>
            </a:r>
            <a:r>
              <a:rPr lang="en-US" altLang="zh-CN" dirty="0"/>
              <a:t>(:n  </a:t>
            </a:r>
            <a:r>
              <a:rPr lang="zh-CN" altLang="zh-CN" dirty="0"/>
              <a:t>下一文件</a:t>
            </a:r>
            <a:r>
              <a:rPr lang="en-US" altLang="zh-CN" dirty="0"/>
              <a:t>,:N  </a:t>
            </a:r>
            <a:r>
              <a:rPr lang="zh-CN" altLang="zh-CN" dirty="0"/>
              <a:t>上一文件</a:t>
            </a:r>
            <a:r>
              <a:rPr lang="en-US" altLang="zh-CN" dirty="0"/>
              <a:t>)</a:t>
            </a:r>
            <a:endParaRPr lang="zh-CN" altLang="zh-CN" dirty="0"/>
          </a:p>
          <a:p>
            <a:r>
              <a:rPr lang="en-US" altLang="zh-CN" dirty="0"/>
              <a:t>vi</a:t>
            </a:r>
            <a:r>
              <a:rPr lang="zh-CN" altLang="zh-CN" dirty="0"/>
              <a:t>分为编辑状态和命令状态。输入命令要先按</a:t>
            </a:r>
            <a:r>
              <a:rPr lang="en-US" altLang="zh-CN" dirty="0"/>
              <a:t>ESC</a:t>
            </a:r>
            <a:r>
              <a:rPr lang="zh-CN" altLang="zh-CN" dirty="0"/>
              <a:t>，退出编辑状态，然后输入命令。</a:t>
            </a:r>
          </a:p>
          <a:p>
            <a:r>
              <a:rPr lang="zh-CN" altLang="zh-CN" dirty="0"/>
              <a:t>常用行方式命令：</a:t>
            </a:r>
            <a:endParaRPr lang="en-US" altLang="zh-CN" dirty="0"/>
          </a:p>
          <a:p>
            <a:r>
              <a:rPr lang="en-US" altLang="zh-CN" dirty="0" err="1"/>
              <a:t>i</a:t>
            </a:r>
            <a:r>
              <a:rPr lang="zh-CN" altLang="zh-CN" dirty="0"/>
              <a:t>进入编辑插入状态</a:t>
            </a:r>
          </a:p>
          <a:p>
            <a:r>
              <a:rPr lang="en-US" altLang="zh-CN" dirty="0"/>
              <a:t>ESC</a:t>
            </a:r>
            <a:r>
              <a:rPr lang="zh-CN" altLang="zh-CN" dirty="0"/>
              <a:t>退出编辑状态</a:t>
            </a:r>
          </a:p>
          <a:p>
            <a:r>
              <a:rPr lang="en-US" altLang="zh-CN" dirty="0"/>
              <a:t>:w</a:t>
            </a:r>
            <a:r>
              <a:rPr lang="zh-CN" altLang="zh-CN" dirty="0"/>
              <a:t>　　 保存当前文件</a:t>
            </a:r>
          </a:p>
          <a:p>
            <a:r>
              <a:rPr lang="en-US" altLang="zh-CN" dirty="0"/>
              <a:t>:w!</a:t>
            </a:r>
            <a:r>
              <a:rPr lang="zh-CN" altLang="zh-CN" dirty="0"/>
              <a:t>　</a:t>
            </a:r>
            <a:r>
              <a:rPr lang="en-US" altLang="zh-CN" dirty="0"/>
              <a:t>  </a:t>
            </a:r>
            <a:r>
              <a:rPr lang="zh-CN" altLang="zh-CN" dirty="0"/>
              <a:t>不询问方式写入文件</a:t>
            </a:r>
          </a:p>
          <a:p>
            <a:r>
              <a:rPr lang="en-US" altLang="zh-CN" dirty="0"/>
              <a:t>:x</a:t>
            </a:r>
            <a:r>
              <a:rPr lang="zh-CN" altLang="zh-CN" dirty="0"/>
              <a:t>　　 保存当前文件并退出</a:t>
            </a:r>
          </a:p>
          <a:p>
            <a:r>
              <a:rPr lang="en-US" altLang="zh-CN" dirty="0"/>
              <a:t>:x!    </a:t>
            </a:r>
            <a:r>
              <a:rPr lang="zh-CN" altLang="zh-CN" dirty="0"/>
              <a:t>退出不保存当前文件</a:t>
            </a:r>
          </a:p>
          <a:p>
            <a:r>
              <a:rPr lang="en-US" altLang="zh-CN" dirty="0"/>
              <a:t>:q     </a:t>
            </a:r>
            <a:r>
              <a:rPr lang="zh-CN" altLang="zh-CN" dirty="0"/>
              <a:t>退出</a:t>
            </a:r>
            <a:r>
              <a:rPr lang="en-US" altLang="zh-CN" dirty="0"/>
              <a:t>vi</a:t>
            </a:r>
            <a:endParaRPr lang="zh-CN" altLang="zh-CN" dirty="0"/>
          </a:p>
          <a:p>
            <a:r>
              <a:rPr lang="en-US" altLang="zh-CN" dirty="0"/>
              <a:t>:q!</a:t>
            </a:r>
            <a:r>
              <a:rPr lang="zh-CN" altLang="zh-CN" dirty="0"/>
              <a:t>　  不保存文件并退出</a:t>
            </a:r>
          </a:p>
          <a:p>
            <a:r>
              <a:rPr lang="en-US" altLang="zh-CN" dirty="0"/>
              <a:t>gg </a:t>
            </a:r>
            <a:r>
              <a:rPr lang="zh-CN" altLang="zh-CN" dirty="0"/>
              <a:t> </a:t>
            </a:r>
            <a:r>
              <a:rPr lang="zh-CN" altLang="en-US" dirty="0"/>
              <a:t>光标跳到文件第一行的首字符</a:t>
            </a:r>
            <a:endParaRPr lang="en-US" altLang="zh-CN" dirty="0"/>
          </a:p>
          <a:p>
            <a:r>
              <a:rPr lang="en-US" altLang="zh-CN" dirty="0" err="1"/>
              <a:t>Shift+g</a:t>
            </a:r>
            <a:r>
              <a:rPr lang="en-US" altLang="zh-CN" dirty="0"/>
              <a:t> </a:t>
            </a:r>
            <a:r>
              <a:rPr lang="zh-CN" altLang="en-US" dirty="0"/>
              <a:t>光标跳到最后一行的首字符</a:t>
            </a:r>
            <a:endParaRPr lang="zh-CN" altLang="zh-CN" dirty="0"/>
          </a:p>
          <a:p>
            <a:endParaRPr lang="zh-CN" altLang="en-US" dirty="0"/>
          </a:p>
        </p:txBody>
      </p:sp>
      <p:sp>
        <p:nvSpPr>
          <p:cNvPr id="4" name="内容占位符 2">
            <a:extLst>
              <a:ext uri="{FF2B5EF4-FFF2-40B4-BE49-F238E27FC236}">
                <a16:creationId xmlns:a16="http://schemas.microsoft.com/office/drawing/2014/main" id="{5687A7D8-7E7C-4711-998D-794E4D991C3B}"/>
              </a:ext>
            </a:extLst>
          </p:cNvPr>
          <p:cNvSpPr txBox="1">
            <a:spLocks/>
          </p:cNvSpPr>
          <p:nvPr/>
        </p:nvSpPr>
        <p:spPr>
          <a:xfrm>
            <a:off x="5805995" y="1509204"/>
            <a:ext cx="6098959" cy="506027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shift 4   </a:t>
            </a:r>
            <a:r>
              <a:rPr lang="zh-CN" altLang="zh-CN" dirty="0"/>
              <a:t>光标移动到行尾</a:t>
            </a:r>
          </a:p>
          <a:p>
            <a:r>
              <a:rPr lang="en-US" altLang="zh-CN" dirty="0"/>
              <a:t>shift 6   </a:t>
            </a:r>
            <a:r>
              <a:rPr lang="zh-CN" altLang="zh-CN" dirty="0"/>
              <a:t>光标移动到行首</a:t>
            </a:r>
            <a:endParaRPr lang="en-US" altLang="zh-CN" dirty="0"/>
          </a:p>
          <a:p>
            <a:r>
              <a:rPr lang="en-US" altLang="zh-CN" dirty="0" err="1"/>
              <a:t>yy</a:t>
            </a:r>
            <a:r>
              <a:rPr lang="en-US" altLang="zh-CN" dirty="0"/>
              <a:t>	  </a:t>
            </a:r>
            <a:r>
              <a:rPr lang="zh-CN" altLang="zh-CN" dirty="0"/>
              <a:t>复制光标所在的一行</a:t>
            </a:r>
          </a:p>
          <a:p>
            <a:r>
              <a:rPr lang="en-US" altLang="zh-CN" dirty="0"/>
              <a:t>5yy   </a:t>
            </a:r>
            <a:r>
              <a:rPr lang="zh-CN" altLang="zh-CN" dirty="0"/>
              <a:t>复制光标所在的及以下的共</a:t>
            </a:r>
            <a:r>
              <a:rPr lang="en-US" altLang="zh-CN" dirty="0"/>
              <a:t>5</a:t>
            </a:r>
            <a:r>
              <a:rPr lang="zh-CN" altLang="zh-CN" dirty="0"/>
              <a:t>行</a:t>
            </a:r>
          </a:p>
          <a:p>
            <a:r>
              <a:rPr lang="en-US" altLang="zh-CN" dirty="0"/>
              <a:t>p     </a:t>
            </a:r>
            <a:r>
              <a:rPr lang="zh-CN" altLang="zh-CN" dirty="0"/>
              <a:t>将复制的行插入并黏贴到光标所在行下面</a:t>
            </a:r>
          </a:p>
          <a:p>
            <a:r>
              <a:rPr lang="en-US" altLang="zh-CN" dirty="0"/>
              <a:t>dd    </a:t>
            </a:r>
            <a:r>
              <a:rPr lang="zh-CN" altLang="zh-CN" dirty="0"/>
              <a:t>删除光标所在的一行</a:t>
            </a:r>
          </a:p>
          <a:p>
            <a:r>
              <a:rPr lang="en-US" altLang="zh-CN" dirty="0"/>
              <a:t>3dd   </a:t>
            </a:r>
            <a:r>
              <a:rPr lang="zh-CN" altLang="zh-CN" dirty="0"/>
              <a:t>删除光标所在的及以下的共</a:t>
            </a:r>
            <a:r>
              <a:rPr lang="en-US" altLang="zh-CN" dirty="0"/>
              <a:t>3</a:t>
            </a:r>
            <a:r>
              <a:rPr lang="zh-CN" altLang="zh-CN"/>
              <a:t>行</a:t>
            </a:r>
            <a:endParaRPr lang="en-US" altLang="zh-CN" dirty="0"/>
          </a:p>
          <a:p>
            <a:r>
              <a:rPr lang="en-US" altLang="zh-CN" dirty="0"/>
              <a:t>:s/</a:t>
            </a:r>
            <a:r>
              <a:rPr lang="en-US" altLang="zh-CN" dirty="0" err="1"/>
              <a:t>vivian</a:t>
            </a:r>
            <a:r>
              <a:rPr lang="en-US" altLang="zh-CN" dirty="0"/>
              <a:t>/sky/ </a:t>
            </a:r>
            <a:r>
              <a:rPr lang="zh-CN" altLang="zh-CN" dirty="0"/>
              <a:t>替换当前行第一个</a:t>
            </a:r>
            <a:r>
              <a:rPr lang="en-US" altLang="zh-CN" dirty="0"/>
              <a:t> </a:t>
            </a:r>
            <a:r>
              <a:rPr lang="en-US" altLang="zh-CN" dirty="0" err="1"/>
              <a:t>vivian</a:t>
            </a:r>
            <a:r>
              <a:rPr lang="en-US" altLang="zh-CN" dirty="0"/>
              <a:t> </a:t>
            </a:r>
            <a:r>
              <a:rPr lang="zh-CN" altLang="zh-CN" dirty="0"/>
              <a:t>为</a:t>
            </a:r>
            <a:r>
              <a:rPr lang="en-US" altLang="zh-CN" dirty="0"/>
              <a:t> sky </a:t>
            </a:r>
            <a:endParaRPr lang="zh-CN" altLang="zh-CN" dirty="0"/>
          </a:p>
          <a:p>
            <a:r>
              <a:rPr lang="en-US" altLang="zh-CN" dirty="0"/>
              <a:t>:s/</a:t>
            </a:r>
            <a:r>
              <a:rPr lang="en-US" altLang="zh-CN" dirty="0" err="1"/>
              <a:t>vivian</a:t>
            </a:r>
            <a:r>
              <a:rPr lang="en-US" altLang="zh-CN" dirty="0"/>
              <a:t>/sky/g </a:t>
            </a:r>
            <a:r>
              <a:rPr lang="zh-CN" altLang="zh-CN" dirty="0"/>
              <a:t>替换当前行所有</a:t>
            </a:r>
            <a:r>
              <a:rPr lang="en-US" altLang="zh-CN" dirty="0"/>
              <a:t> </a:t>
            </a:r>
            <a:r>
              <a:rPr lang="en-US" altLang="zh-CN" dirty="0" err="1"/>
              <a:t>vivian</a:t>
            </a:r>
            <a:r>
              <a:rPr lang="en-US" altLang="zh-CN" dirty="0"/>
              <a:t> </a:t>
            </a:r>
            <a:r>
              <a:rPr lang="zh-CN" altLang="zh-CN" dirty="0"/>
              <a:t>为</a:t>
            </a:r>
            <a:r>
              <a:rPr lang="en-US" altLang="zh-CN" dirty="0"/>
              <a:t> sky</a:t>
            </a:r>
            <a:endParaRPr lang="zh-CN" altLang="zh-CN" dirty="0"/>
          </a:p>
          <a:p>
            <a:r>
              <a:rPr lang="en-US" altLang="zh-CN" dirty="0"/>
              <a:t>:%s/</a:t>
            </a:r>
            <a:r>
              <a:rPr lang="en-US" altLang="zh-CN" dirty="0" err="1"/>
              <a:t>vivian</a:t>
            </a:r>
            <a:r>
              <a:rPr lang="en-US" altLang="zh-CN" dirty="0"/>
              <a:t>/sky/ </a:t>
            </a:r>
            <a:r>
              <a:rPr lang="zh-CN" altLang="zh-CN" dirty="0"/>
              <a:t>替换每一行的第一个</a:t>
            </a:r>
            <a:r>
              <a:rPr lang="en-US" altLang="zh-CN" dirty="0"/>
              <a:t> </a:t>
            </a:r>
            <a:r>
              <a:rPr lang="en-US" altLang="zh-CN" dirty="0" err="1"/>
              <a:t>vivian</a:t>
            </a:r>
            <a:r>
              <a:rPr lang="en-US" altLang="zh-CN" dirty="0"/>
              <a:t> </a:t>
            </a:r>
            <a:r>
              <a:rPr lang="zh-CN" altLang="zh-CN" dirty="0"/>
              <a:t>为</a:t>
            </a:r>
            <a:r>
              <a:rPr lang="en-US" altLang="zh-CN" dirty="0"/>
              <a:t> sky </a:t>
            </a:r>
            <a:endParaRPr lang="zh-CN" altLang="zh-CN" dirty="0"/>
          </a:p>
          <a:p>
            <a:r>
              <a:rPr lang="en-US" altLang="zh-CN" dirty="0"/>
              <a:t>:%s/</a:t>
            </a:r>
            <a:r>
              <a:rPr lang="en-US" altLang="zh-CN" dirty="0" err="1"/>
              <a:t>vivian</a:t>
            </a:r>
            <a:r>
              <a:rPr lang="en-US" altLang="zh-CN" dirty="0"/>
              <a:t>/sky/g </a:t>
            </a:r>
            <a:r>
              <a:rPr lang="zh-CN" altLang="zh-CN" dirty="0"/>
              <a:t>替换每一行中所有</a:t>
            </a:r>
            <a:r>
              <a:rPr lang="en-US" altLang="zh-CN" dirty="0"/>
              <a:t> </a:t>
            </a:r>
            <a:r>
              <a:rPr lang="en-US" altLang="zh-CN" dirty="0" err="1"/>
              <a:t>vivian</a:t>
            </a:r>
            <a:r>
              <a:rPr lang="en-US" altLang="zh-CN" dirty="0"/>
              <a:t> </a:t>
            </a:r>
            <a:r>
              <a:rPr lang="zh-CN" altLang="zh-CN" dirty="0"/>
              <a:t>为</a:t>
            </a:r>
            <a:r>
              <a:rPr lang="en-US" altLang="zh-CN" dirty="0"/>
              <a:t> sky</a:t>
            </a:r>
            <a:endParaRPr lang="zh-CN" altLang="zh-CN" dirty="0"/>
          </a:p>
          <a:p>
            <a:r>
              <a:rPr lang="zh-CN" altLang="zh-CN" dirty="0"/>
              <a:t>加入多行注释</a:t>
            </a:r>
            <a:r>
              <a:rPr lang="en-US" altLang="zh-CN" dirty="0"/>
              <a:t>: </a:t>
            </a:r>
            <a:r>
              <a:rPr lang="zh-CN" altLang="zh-CN" dirty="0"/>
              <a:t>按组合键</a:t>
            </a:r>
            <a:r>
              <a:rPr lang="en-US" altLang="zh-CN" dirty="0" err="1"/>
              <a:t>Ctrl+v</a:t>
            </a:r>
            <a:r>
              <a:rPr lang="zh-CN" altLang="zh-CN" dirty="0"/>
              <a:t>进入可视模式，选择需要连续注释的行，按组合键</a:t>
            </a:r>
            <a:r>
              <a:rPr lang="en-US" altLang="zh-CN" dirty="0" err="1"/>
              <a:t>Shift+i</a:t>
            </a:r>
            <a:r>
              <a:rPr lang="zh-CN" altLang="zh-CN" dirty="0"/>
              <a:t>，输入注释符号</a:t>
            </a:r>
            <a:r>
              <a:rPr lang="en-US" altLang="zh-CN" dirty="0"/>
              <a:t>//</a:t>
            </a:r>
            <a:r>
              <a:rPr lang="zh-CN" altLang="zh-CN" dirty="0"/>
              <a:t>，按</a:t>
            </a:r>
            <a:r>
              <a:rPr lang="en-US" altLang="zh-CN" dirty="0"/>
              <a:t>ESC</a:t>
            </a:r>
            <a:r>
              <a:rPr lang="zh-CN" altLang="zh-CN" dirty="0"/>
              <a:t>，完成注释多行</a:t>
            </a:r>
            <a:r>
              <a:rPr lang="en-US" altLang="zh-CN" dirty="0"/>
              <a:t>.</a:t>
            </a:r>
            <a:endParaRPr lang="zh-CN" altLang="zh-CN" dirty="0"/>
          </a:p>
          <a:p>
            <a:r>
              <a:rPr lang="zh-CN" altLang="zh-CN" dirty="0"/>
              <a:t>取消多行注释</a:t>
            </a:r>
            <a:r>
              <a:rPr lang="en-US" altLang="zh-CN" dirty="0"/>
              <a:t>: </a:t>
            </a:r>
            <a:r>
              <a:rPr lang="zh-CN" altLang="zh-CN" dirty="0"/>
              <a:t>按组合键</a:t>
            </a:r>
            <a:r>
              <a:rPr lang="en-US" altLang="zh-CN" dirty="0" err="1"/>
              <a:t>Ctrl+v</a:t>
            </a:r>
            <a:r>
              <a:rPr lang="zh-CN" altLang="zh-CN" dirty="0"/>
              <a:t>进入可视模式，选择连续取消注释的行，按</a:t>
            </a:r>
            <a:r>
              <a:rPr lang="en-US" altLang="zh-CN" dirty="0"/>
              <a:t>d</a:t>
            </a:r>
            <a:r>
              <a:rPr lang="zh-CN" altLang="zh-CN" dirty="0"/>
              <a:t>键，就取消了多行的注释</a:t>
            </a:r>
          </a:p>
        </p:txBody>
      </p:sp>
    </p:spTree>
    <p:extLst>
      <p:ext uri="{BB962C8B-B14F-4D97-AF65-F5344CB8AC3E}">
        <p14:creationId xmlns:p14="http://schemas.microsoft.com/office/powerpoint/2010/main" val="2239073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0491FF-C930-4FA3-B498-8D477AAE42FA}"/>
              </a:ext>
            </a:extLst>
          </p:cNvPr>
          <p:cNvSpPr>
            <a:spLocks noGrp="1"/>
          </p:cNvSpPr>
          <p:nvPr>
            <p:ph type="title"/>
          </p:nvPr>
        </p:nvSpPr>
        <p:spPr/>
        <p:txBody>
          <a:bodyPr/>
          <a:lstStyle/>
          <a:p>
            <a:r>
              <a:rPr lang="zh-CN" altLang="zh-CN" b="1" dirty="0"/>
              <a:t>编译器</a:t>
            </a:r>
            <a:r>
              <a:rPr lang="en-US" altLang="zh-CN" b="1" dirty="0" err="1"/>
              <a:t>gcc</a:t>
            </a:r>
            <a:r>
              <a:rPr lang="zh-CN" altLang="zh-CN" b="1" dirty="0"/>
              <a:t>的使用</a:t>
            </a:r>
            <a:endParaRPr lang="zh-CN" altLang="en-US" dirty="0"/>
          </a:p>
        </p:txBody>
      </p:sp>
      <p:sp>
        <p:nvSpPr>
          <p:cNvPr id="3" name="内容占位符 2">
            <a:extLst>
              <a:ext uri="{FF2B5EF4-FFF2-40B4-BE49-F238E27FC236}">
                <a16:creationId xmlns:a16="http://schemas.microsoft.com/office/drawing/2014/main" id="{FB30A981-4239-4DC5-86D6-18715E039341}"/>
              </a:ext>
            </a:extLst>
          </p:cNvPr>
          <p:cNvSpPr>
            <a:spLocks noGrp="1"/>
          </p:cNvSpPr>
          <p:nvPr>
            <p:ph idx="1"/>
          </p:nvPr>
        </p:nvSpPr>
        <p:spPr>
          <a:xfrm>
            <a:off x="426128" y="1825624"/>
            <a:ext cx="11256886" cy="4894771"/>
          </a:xfrm>
        </p:spPr>
        <p:txBody>
          <a:bodyPr>
            <a:normAutofit lnSpcReduction="10000"/>
          </a:bodyPr>
          <a:lstStyle/>
          <a:p>
            <a:r>
              <a:rPr lang="zh-CN" altLang="zh-CN" sz="2400" dirty="0"/>
              <a:t>阅读在线帮助命令</a:t>
            </a:r>
            <a:r>
              <a:rPr lang="en-US" altLang="zh-CN" sz="2400" dirty="0"/>
              <a:t>man </a:t>
            </a:r>
            <a:r>
              <a:rPr lang="en-US" altLang="zh-CN" sz="2400" dirty="0" err="1"/>
              <a:t>gcc</a:t>
            </a:r>
            <a:r>
              <a:rPr lang="zh-CN" altLang="zh-CN" sz="2400" dirty="0"/>
              <a:t>的内容，了解</a:t>
            </a:r>
            <a:r>
              <a:rPr lang="en-US" altLang="zh-CN" sz="2400" dirty="0" err="1"/>
              <a:t>gcc</a:t>
            </a:r>
            <a:r>
              <a:rPr lang="zh-CN" altLang="zh-CN" sz="2400" dirty="0"/>
              <a:t>的基本使用</a:t>
            </a:r>
          </a:p>
          <a:p>
            <a:r>
              <a:rPr lang="en-US" altLang="zh-CN" sz="2400" dirty="0"/>
              <a:t>2. </a:t>
            </a:r>
            <a:r>
              <a:rPr lang="en-US" altLang="zh-CN" sz="2400" dirty="0" err="1"/>
              <a:t>gcc</a:t>
            </a:r>
            <a:r>
              <a:rPr lang="zh-CN" altLang="zh-CN" sz="2400" dirty="0"/>
              <a:t>简介</a:t>
            </a:r>
          </a:p>
          <a:p>
            <a:r>
              <a:rPr lang="en-US" altLang="zh-CN" sz="2400" dirty="0"/>
              <a:t>Unix</a:t>
            </a:r>
            <a:r>
              <a:rPr lang="zh-CN" altLang="zh-CN" sz="2400" dirty="0"/>
              <a:t>上使用的</a:t>
            </a:r>
            <a:r>
              <a:rPr lang="en-US" altLang="zh-CN" sz="2400" dirty="0"/>
              <a:t>C</a:t>
            </a:r>
            <a:r>
              <a:rPr lang="zh-CN" altLang="zh-CN" sz="2400" dirty="0"/>
              <a:t>语言编译器</a:t>
            </a:r>
            <a:r>
              <a:rPr lang="en-US" altLang="zh-CN" sz="2400" dirty="0"/>
              <a:t>cc</a:t>
            </a:r>
            <a:r>
              <a:rPr lang="zh-CN" altLang="zh-CN" sz="2400" dirty="0"/>
              <a:t>，在</a:t>
            </a:r>
            <a:r>
              <a:rPr lang="en-US" altLang="zh-CN" sz="2400" dirty="0"/>
              <a:t>Linux</a:t>
            </a:r>
            <a:r>
              <a:rPr lang="zh-CN" altLang="zh-CN" sz="2400" dirty="0"/>
              <a:t>上的派生就是</a:t>
            </a:r>
            <a:r>
              <a:rPr lang="en-US" altLang="zh-CN" sz="2400" dirty="0" err="1"/>
              <a:t>gcc</a:t>
            </a:r>
            <a:r>
              <a:rPr lang="zh-CN" altLang="zh-CN" sz="2400" dirty="0"/>
              <a:t>。在使用</a:t>
            </a:r>
            <a:r>
              <a:rPr lang="en-US" altLang="zh-CN" sz="2400" dirty="0"/>
              <a:t>vi</a:t>
            </a:r>
            <a:r>
              <a:rPr lang="zh-CN" altLang="zh-CN" sz="2400" dirty="0"/>
              <a:t>编写完源程序之后，返回到</a:t>
            </a:r>
            <a:r>
              <a:rPr lang="en-US" altLang="zh-CN" sz="2400" dirty="0"/>
              <a:t>shell</a:t>
            </a:r>
            <a:r>
              <a:rPr lang="zh-CN" altLang="zh-CN" sz="2400" dirty="0"/>
              <a:t>下面，使用</a:t>
            </a:r>
            <a:r>
              <a:rPr lang="en-US" altLang="zh-CN" sz="2400" dirty="0" err="1"/>
              <a:t>gcc</a:t>
            </a:r>
            <a:r>
              <a:rPr lang="zh-CN" altLang="zh-CN" sz="2400" dirty="0"/>
              <a:t>对源程序进行编译的命令是：</a:t>
            </a:r>
            <a:r>
              <a:rPr lang="en-US" altLang="zh-CN" sz="2400" dirty="0" err="1"/>
              <a:t>gcc</a:t>
            </a:r>
            <a:r>
              <a:rPr lang="en-US" altLang="zh-CN" sz="2400" dirty="0"/>
              <a:t> </a:t>
            </a:r>
            <a:r>
              <a:rPr lang="zh-CN" altLang="zh-CN" sz="2400" dirty="0"/>
              <a:t>源程序</a:t>
            </a:r>
          </a:p>
          <a:p>
            <a:r>
              <a:rPr lang="zh-CN" altLang="zh-CN" sz="2400" dirty="0"/>
              <a:t>其中，“源程序”即为你编写的以</a:t>
            </a:r>
            <a:r>
              <a:rPr lang="en-US" altLang="zh-CN" sz="2400" dirty="0"/>
              <a:t>.c</a:t>
            </a:r>
            <a:r>
              <a:rPr lang="zh-CN" altLang="zh-CN" sz="2400" dirty="0"/>
              <a:t>为扩展名的</a:t>
            </a:r>
            <a:r>
              <a:rPr lang="en-US" altLang="zh-CN" sz="2400" dirty="0"/>
              <a:t>C</a:t>
            </a:r>
            <a:r>
              <a:rPr lang="zh-CN" altLang="zh-CN" sz="2400" dirty="0"/>
              <a:t>语言源代码文件。</a:t>
            </a:r>
          </a:p>
          <a:p>
            <a:r>
              <a:rPr lang="zh-CN" altLang="zh-CN" sz="2400" dirty="0"/>
              <a:t>如果源代码没有语法错误，使用以上命令编译，会在当前目录下生成一个名为</a:t>
            </a:r>
            <a:r>
              <a:rPr lang="en-US" altLang="zh-CN" sz="2400" dirty="0" err="1"/>
              <a:t>a.out</a:t>
            </a:r>
            <a:r>
              <a:rPr lang="zh-CN" altLang="zh-CN" sz="2400" dirty="0"/>
              <a:t>的可执行文件。如果源代码有语法错误，则不会生成任何文件，</a:t>
            </a:r>
            <a:r>
              <a:rPr lang="en-US" altLang="zh-CN" sz="2400" dirty="0" err="1"/>
              <a:t>gcc</a:t>
            </a:r>
            <a:r>
              <a:rPr lang="zh-CN" altLang="zh-CN" sz="2400" dirty="0"/>
              <a:t>编译器会在</a:t>
            </a:r>
            <a:r>
              <a:rPr lang="en-US" altLang="zh-CN" sz="2400" dirty="0"/>
              <a:t>shell</a:t>
            </a:r>
            <a:r>
              <a:rPr lang="zh-CN" altLang="zh-CN" sz="2400" dirty="0"/>
              <a:t>中提示你错误的地点和类型。</a:t>
            </a:r>
          </a:p>
          <a:p>
            <a:r>
              <a:rPr lang="zh-CN" altLang="zh-CN" sz="2400" dirty="0"/>
              <a:t>也可以使用以下方法编译源代码文件，生成自命名的可执行文件：</a:t>
            </a:r>
          </a:p>
          <a:p>
            <a:r>
              <a:rPr lang="en-US" altLang="zh-CN" sz="2400" b="1" dirty="0" err="1"/>
              <a:t>gcc</a:t>
            </a:r>
            <a:r>
              <a:rPr lang="en-US" altLang="zh-CN" sz="2400" b="1" dirty="0"/>
              <a:t> –o </a:t>
            </a:r>
            <a:r>
              <a:rPr lang="zh-CN" altLang="zh-CN" sz="2400" b="1" dirty="0"/>
              <a:t>自命名的文件名 源文件名</a:t>
            </a:r>
            <a:endParaRPr lang="zh-CN" altLang="zh-CN" sz="2400" dirty="0"/>
          </a:p>
          <a:p>
            <a:r>
              <a:rPr lang="zh-CN" altLang="zh-CN" sz="2400" dirty="0"/>
              <a:t>执行当前目录下的编译生成的可执行文件，使用以下格式：</a:t>
            </a:r>
          </a:p>
          <a:p>
            <a:r>
              <a:rPr lang="en-US" altLang="zh-CN" sz="2400" b="1" dirty="0"/>
              <a:t>./</a:t>
            </a:r>
            <a:r>
              <a:rPr lang="zh-CN" altLang="zh-CN" sz="2400" b="1" dirty="0"/>
              <a:t>可执行文件名</a:t>
            </a:r>
            <a:endParaRPr lang="zh-CN" altLang="zh-CN" sz="2400" dirty="0"/>
          </a:p>
          <a:p>
            <a:endParaRPr lang="zh-CN" altLang="en-US" sz="2400" dirty="0"/>
          </a:p>
        </p:txBody>
      </p:sp>
    </p:spTree>
    <p:extLst>
      <p:ext uri="{BB962C8B-B14F-4D97-AF65-F5344CB8AC3E}">
        <p14:creationId xmlns:p14="http://schemas.microsoft.com/office/powerpoint/2010/main" val="784868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23B72-381C-410B-BE05-D53A931FD85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576516A-90F3-4D12-A118-3D34AED056EF}"/>
              </a:ext>
            </a:extLst>
          </p:cNvPr>
          <p:cNvSpPr>
            <a:spLocks noGrp="1"/>
          </p:cNvSpPr>
          <p:nvPr>
            <p:ph idx="1"/>
          </p:nvPr>
        </p:nvSpPr>
        <p:spPr/>
        <p:txBody>
          <a:bodyPr>
            <a:normAutofit lnSpcReduction="10000"/>
          </a:bodyPr>
          <a:lstStyle/>
          <a:p>
            <a:r>
              <a:rPr lang="zh-CN" altLang="zh-CN" sz="1200" dirty="0"/>
              <a:t>假设我们有下面一个非常简单的源程序</a:t>
            </a:r>
            <a:r>
              <a:rPr lang="en-US" altLang="zh-CN" sz="1200" dirty="0"/>
              <a:t>:</a:t>
            </a:r>
            <a:endParaRPr lang="zh-CN" altLang="zh-CN" sz="1200" dirty="0"/>
          </a:p>
          <a:p>
            <a:r>
              <a:rPr lang="en-US" altLang="zh-CN" sz="1200" dirty="0"/>
              <a:t>/*</a:t>
            </a:r>
            <a:r>
              <a:rPr lang="en-US" altLang="zh-CN" sz="1200" dirty="0" err="1"/>
              <a:t>hello.c</a:t>
            </a:r>
            <a:r>
              <a:rPr lang="en-US" altLang="zh-CN" sz="1200" dirty="0"/>
              <a:t>*/</a:t>
            </a:r>
            <a:endParaRPr lang="zh-CN" altLang="zh-CN" sz="1200" dirty="0"/>
          </a:p>
          <a:p>
            <a:r>
              <a:rPr lang="en-US" altLang="zh-CN" sz="1200" dirty="0"/>
              <a:t>#include &lt;</a:t>
            </a:r>
            <a:r>
              <a:rPr lang="en-US" altLang="zh-CN" sz="1200" dirty="0" err="1"/>
              <a:t>stdio.h</a:t>
            </a:r>
            <a:r>
              <a:rPr lang="en-US" altLang="zh-CN" sz="1200" dirty="0"/>
              <a:t>&gt;</a:t>
            </a:r>
            <a:endParaRPr lang="zh-CN" altLang="zh-CN" sz="1200" dirty="0"/>
          </a:p>
          <a:p>
            <a:r>
              <a:rPr lang="en-US" altLang="zh-CN" sz="1200" dirty="0"/>
              <a:t>int main(int </a:t>
            </a:r>
            <a:r>
              <a:rPr lang="en-US" altLang="zh-CN" sz="1200" dirty="0" err="1"/>
              <a:t>argc,char</a:t>
            </a:r>
            <a:r>
              <a:rPr lang="en-US" altLang="zh-CN" sz="1200" dirty="0"/>
              <a:t> **</a:t>
            </a:r>
            <a:r>
              <a:rPr lang="en-US" altLang="zh-CN" sz="1200" dirty="0" err="1"/>
              <a:t>argv</a:t>
            </a:r>
            <a:r>
              <a:rPr lang="en-US" altLang="zh-CN" sz="1200" dirty="0"/>
              <a:t>)</a:t>
            </a:r>
            <a:endParaRPr lang="zh-CN" altLang="zh-CN" sz="1200" dirty="0"/>
          </a:p>
          <a:p>
            <a:r>
              <a:rPr lang="en-US" altLang="zh-CN" sz="1200" dirty="0"/>
              <a:t>{</a:t>
            </a:r>
            <a:endParaRPr lang="zh-CN" altLang="zh-CN" sz="1200" dirty="0"/>
          </a:p>
          <a:p>
            <a:r>
              <a:rPr lang="en-US" altLang="zh-CN" sz="1200" dirty="0" err="1"/>
              <a:t>printf</a:t>
            </a:r>
            <a:r>
              <a:rPr lang="en-US" altLang="zh-CN" sz="1200" dirty="0"/>
              <a:t>("Hello Linux\n");</a:t>
            </a:r>
            <a:endParaRPr lang="zh-CN" altLang="zh-CN" sz="1200" dirty="0"/>
          </a:p>
          <a:p>
            <a:r>
              <a:rPr lang="en-US" altLang="zh-CN" sz="1200" dirty="0"/>
              <a:t>return 0;</a:t>
            </a:r>
            <a:endParaRPr lang="zh-CN" altLang="zh-CN" sz="1200" dirty="0"/>
          </a:p>
          <a:p>
            <a:r>
              <a:rPr lang="en-US" altLang="zh-CN" sz="1200" dirty="0"/>
              <a:t>}</a:t>
            </a:r>
            <a:endParaRPr lang="zh-CN" altLang="zh-CN" sz="1200" dirty="0"/>
          </a:p>
          <a:p>
            <a:r>
              <a:rPr lang="zh-CN" altLang="zh-CN" sz="1200" dirty="0"/>
              <a:t>要编译这个程序</a:t>
            </a:r>
            <a:r>
              <a:rPr lang="en-US" altLang="zh-CN" sz="1200" dirty="0"/>
              <a:t>,</a:t>
            </a:r>
            <a:r>
              <a:rPr lang="zh-CN" altLang="zh-CN" sz="1200" dirty="0"/>
              <a:t>我们只要在命令行下执行</a:t>
            </a:r>
            <a:r>
              <a:rPr lang="en-US" altLang="zh-CN" sz="1200" dirty="0"/>
              <a:t>:</a:t>
            </a:r>
            <a:endParaRPr lang="zh-CN" altLang="zh-CN" sz="1200" dirty="0"/>
          </a:p>
          <a:p>
            <a:r>
              <a:rPr lang="en-US" altLang="zh-CN" sz="1200" dirty="0" err="1"/>
              <a:t>gcc</a:t>
            </a:r>
            <a:r>
              <a:rPr lang="en-US" altLang="zh-CN" sz="1200" dirty="0"/>
              <a:t> -o hello </a:t>
            </a:r>
            <a:r>
              <a:rPr lang="en-US" altLang="zh-CN" sz="1200" dirty="0" err="1"/>
              <a:t>hello.c</a:t>
            </a:r>
            <a:endParaRPr lang="zh-CN" altLang="zh-CN" sz="1200" dirty="0"/>
          </a:p>
          <a:p>
            <a:r>
              <a:rPr lang="en-US" altLang="zh-CN" sz="1200" dirty="0" err="1"/>
              <a:t>gcc</a:t>
            </a:r>
            <a:r>
              <a:rPr lang="en-US" altLang="zh-CN" sz="1200" dirty="0"/>
              <a:t> </a:t>
            </a:r>
            <a:r>
              <a:rPr lang="zh-CN" altLang="zh-CN" sz="1200" dirty="0"/>
              <a:t>编译器就会为我们生成一个名为</a:t>
            </a:r>
            <a:r>
              <a:rPr lang="en-US" altLang="zh-CN" sz="1200" dirty="0"/>
              <a:t>hello </a:t>
            </a:r>
            <a:r>
              <a:rPr lang="zh-CN" altLang="zh-CN" sz="1200" dirty="0"/>
              <a:t>的可执行文件。执行</a:t>
            </a:r>
            <a:r>
              <a:rPr lang="en-US" altLang="zh-CN" sz="1200" dirty="0"/>
              <a:t>./hello </a:t>
            </a:r>
            <a:r>
              <a:rPr lang="zh-CN" altLang="zh-CN" sz="1200" dirty="0"/>
              <a:t>就可以看到程序的输出结果了。命令行中</a:t>
            </a:r>
            <a:r>
              <a:rPr lang="en-US" altLang="zh-CN" sz="1200" dirty="0"/>
              <a:t> </a:t>
            </a:r>
            <a:r>
              <a:rPr lang="en-US" altLang="zh-CN" sz="1200" dirty="0" err="1"/>
              <a:t>gcc</a:t>
            </a:r>
            <a:r>
              <a:rPr lang="en-US" altLang="zh-CN" sz="1200" dirty="0"/>
              <a:t> </a:t>
            </a:r>
            <a:r>
              <a:rPr lang="zh-CN" altLang="zh-CN" sz="1200" dirty="0"/>
              <a:t>表示我们是用</a:t>
            </a:r>
            <a:r>
              <a:rPr lang="en-US" altLang="zh-CN" sz="1200" dirty="0" err="1"/>
              <a:t>gcc</a:t>
            </a:r>
            <a:r>
              <a:rPr lang="en-US" altLang="zh-CN" sz="1200" dirty="0"/>
              <a:t> </a:t>
            </a:r>
            <a:r>
              <a:rPr lang="zh-CN" altLang="zh-CN" sz="1200" dirty="0"/>
              <a:t>来编译我们的源程序，</a:t>
            </a:r>
            <a:r>
              <a:rPr lang="en-US" altLang="zh-CN" sz="1200" dirty="0"/>
              <a:t>-o </a:t>
            </a:r>
            <a:r>
              <a:rPr lang="zh-CN" altLang="zh-CN" sz="1200" dirty="0"/>
              <a:t>选项表示我们要求编译器给我们输出的可执行文件名为</a:t>
            </a:r>
            <a:r>
              <a:rPr lang="en-US" altLang="zh-CN" sz="1200" dirty="0"/>
              <a:t>hello</a:t>
            </a:r>
            <a:r>
              <a:rPr lang="zh-CN" altLang="zh-CN" sz="1200" dirty="0"/>
              <a:t>，而</a:t>
            </a:r>
            <a:r>
              <a:rPr lang="en-US" altLang="zh-CN" sz="1200" dirty="0" err="1"/>
              <a:t>hello.c</a:t>
            </a:r>
            <a:r>
              <a:rPr lang="en-US" altLang="zh-CN" sz="1200" dirty="0"/>
              <a:t> </a:t>
            </a:r>
            <a:r>
              <a:rPr lang="zh-CN" altLang="zh-CN" sz="1200" dirty="0"/>
              <a:t>是我们的源程序文件。</a:t>
            </a:r>
          </a:p>
          <a:p>
            <a:r>
              <a:rPr lang="en-US" altLang="zh-CN" sz="1200" dirty="0" err="1"/>
              <a:t>gcc</a:t>
            </a:r>
            <a:r>
              <a:rPr lang="en-US" altLang="zh-CN" sz="1200" dirty="0"/>
              <a:t> </a:t>
            </a:r>
            <a:r>
              <a:rPr lang="zh-CN" altLang="zh-CN" sz="1200" dirty="0"/>
              <a:t>编译器有许多选项，一般来说我们只要知道其中的几个常用的就够了。</a:t>
            </a:r>
          </a:p>
          <a:p>
            <a:r>
              <a:rPr lang="en-US" altLang="zh-CN" sz="1200" dirty="0"/>
              <a:t>-o </a:t>
            </a:r>
            <a:r>
              <a:rPr lang="zh-CN" altLang="zh-CN" sz="1200" dirty="0"/>
              <a:t>选项我们已经知道了，表示我们要求输出的可执行文件名。</a:t>
            </a:r>
          </a:p>
          <a:p>
            <a:r>
              <a:rPr lang="en-US" altLang="zh-CN" sz="1200" dirty="0"/>
              <a:t>-c </a:t>
            </a:r>
            <a:r>
              <a:rPr lang="zh-CN" altLang="zh-CN" sz="1200" dirty="0"/>
              <a:t>选项表示我们只要求编译器输出目标代码，而不必要输出可执行文件。</a:t>
            </a:r>
          </a:p>
          <a:p>
            <a:r>
              <a:rPr lang="en-US" altLang="zh-CN" sz="1200" dirty="0"/>
              <a:t>-g </a:t>
            </a:r>
            <a:r>
              <a:rPr lang="zh-CN" altLang="zh-CN" sz="1200" dirty="0"/>
              <a:t>选项表示我们要求编译器在编译的时候提供对程序进行调试的信息。在以后对程序进行调试时需要用到这些信息。</a:t>
            </a:r>
            <a:endParaRPr lang="zh-CN" altLang="en-US" sz="1200" dirty="0"/>
          </a:p>
        </p:txBody>
      </p:sp>
    </p:spTree>
    <p:extLst>
      <p:ext uri="{BB962C8B-B14F-4D97-AF65-F5344CB8AC3E}">
        <p14:creationId xmlns:p14="http://schemas.microsoft.com/office/powerpoint/2010/main" val="124503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9D46F-0506-4CFF-9D9E-04EEEC34CF42}"/>
              </a:ext>
            </a:extLst>
          </p:cNvPr>
          <p:cNvSpPr>
            <a:spLocks noGrp="1"/>
          </p:cNvSpPr>
          <p:nvPr>
            <p:ph type="title"/>
          </p:nvPr>
        </p:nvSpPr>
        <p:spPr/>
        <p:txBody>
          <a:bodyPr/>
          <a:lstStyle/>
          <a:p>
            <a:r>
              <a:rPr lang="zh-CN" altLang="zh-CN" b="1" dirty="0"/>
              <a:t>调试器</a:t>
            </a:r>
            <a:r>
              <a:rPr lang="en-US" altLang="zh-CN" b="1" dirty="0" err="1"/>
              <a:t>gdb</a:t>
            </a:r>
            <a:r>
              <a:rPr lang="zh-CN" altLang="zh-CN" b="1" dirty="0"/>
              <a:t>的使用</a:t>
            </a:r>
            <a:endParaRPr lang="zh-CN" altLang="en-US" dirty="0"/>
          </a:p>
        </p:txBody>
      </p:sp>
      <p:sp>
        <p:nvSpPr>
          <p:cNvPr id="3" name="内容占位符 2">
            <a:extLst>
              <a:ext uri="{FF2B5EF4-FFF2-40B4-BE49-F238E27FC236}">
                <a16:creationId xmlns:a16="http://schemas.microsoft.com/office/drawing/2014/main" id="{4F5471BD-EE9C-41D9-A691-F1DE42B6C8B5}"/>
              </a:ext>
            </a:extLst>
          </p:cNvPr>
          <p:cNvSpPr>
            <a:spLocks noGrp="1"/>
          </p:cNvSpPr>
          <p:nvPr>
            <p:ph idx="1"/>
          </p:nvPr>
        </p:nvSpPr>
        <p:spPr/>
        <p:txBody>
          <a:bodyPr/>
          <a:lstStyle/>
          <a:p>
            <a:r>
              <a:rPr lang="en-US" altLang="zh-CN" dirty="0"/>
              <a:t>1. </a:t>
            </a:r>
            <a:r>
              <a:rPr lang="zh-CN" altLang="zh-CN" dirty="0"/>
              <a:t>阅读在线帮助命令</a:t>
            </a:r>
            <a:r>
              <a:rPr lang="en-US" altLang="zh-CN" dirty="0"/>
              <a:t>man </a:t>
            </a:r>
            <a:r>
              <a:rPr lang="en-US" altLang="zh-CN" dirty="0" err="1"/>
              <a:t>gdb</a:t>
            </a:r>
            <a:r>
              <a:rPr lang="zh-CN" altLang="zh-CN" dirty="0"/>
              <a:t>的内容，了解</a:t>
            </a:r>
            <a:r>
              <a:rPr lang="en-US" altLang="zh-CN" dirty="0" err="1"/>
              <a:t>gdb</a:t>
            </a:r>
            <a:r>
              <a:rPr lang="zh-CN" altLang="zh-CN" dirty="0"/>
              <a:t>的基本使用</a:t>
            </a:r>
          </a:p>
          <a:p>
            <a:r>
              <a:rPr lang="en-US" altLang="zh-CN" dirty="0"/>
              <a:t>2. </a:t>
            </a:r>
            <a:r>
              <a:rPr lang="en-US" altLang="zh-CN" dirty="0" err="1"/>
              <a:t>gdb</a:t>
            </a:r>
            <a:r>
              <a:rPr lang="zh-CN" altLang="zh-CN" dirty="0"/>
              <a:t>简介</a:t>
            </a:r>
          </a:p>
          <a:p>
            <a:pPr marL="0" indent="0">
              <a:buNone/>
            </a:pPr>
            <a:r>
              <a:rPr lang="en-US" altLang="zh-CN" dirty="0"/>
              <a:t>Linux </a:t>
            </a:r>
            <a:r>
              <a:rPr lang="zh-CN" altLang="zh-CN" dirty="0"/>
              <a:t>包含了一个叫</a:t>
            </a:r>
            <a:r>
              <a:rPr lang="en-US" altLang="zh-CN" dirty="0"/>
              <a:t> </a:t>
            </a:r>
            <a:r>
              <a:rPr lang="en-US" altLang="zh-CN" dirty="0" err="1"/>
              <a:t>gdb</a:t>
            </a:r>
            <a:r>
              <a:rPr lang="en-US" altLang="zh-CN" dirty="0"/>
              <a:t> </a:t>
            </a:r>
            <a:r>
              <a:rPr lang="zh-CN" altLang="zh-CN" dirty="0"/>
              <a:t>的</a:t>
            </a:r>
            <a:r>
              <a:rPr lang="en-US" altLang="zh-CN" dirty="0"/>
              <a:t> GNU </a:t>
            </a:r>
            <a:r>
              <a:rPr lang="zh-CN" altLang="zh-CN" dirty="0"/>
              <a:t>调试程序。</a:t>
            </a:r>
            <a:r>
              <a:rPr lang="en-US" altLang="zh-CN" dirty="0"/>
              <a:t> </a:t>
            </a:r>
            <a:r>
              <a:rPr lang="en-US" altLang="zh-CN" dirty="0" err="1"/>
              <a:t>gdb</a:t>
            </a:r>
            <a:r>
              <a:rPr lang="en-US" altLang="zh-CN" dirty="0"/>
              <a:t> </a:t>
            </a:r>
            <a:r>
              <a:rPr lang="zh-CN" altLang="zh-CN" dirty="0"/>
              <a:t>是一个用来调试</a:t>
            </a:r>
            <a:r>
              <a:rPr lang="en-US" altLang="zh-CN" dirty="0"/>
              <a:t> C </a:t>
            </a:r>
            <a:r>
              <a:rPr lang="zh-CN" altLang="zh-CN" dirty="0"/>
              <a:t>和</a:t>
            </a:r>
            <a:r>
              <a:rPr lang="en-US" altLang="zh-CN" dirty="0"/>
              <a:t> C++ </a:t>
            </a:r>
            <a:r>
              <a:rPr lang="zh-CN" altLang="zh-CN" dirty="0"/>
              <a:t>程序的强力调试器。它使你能在程序运行时观察程序的内部结构和内存的使用情况。以下是</a:t>
            </a:r>
            <a:r>
              <a:rPr lang="en-US" altLang="zh-CN" dirty="0"/>
              <a:t> </a:t>
            </a:r>
            <a:r>
              <a:rPr lang="en-US" altLang="zh-CN" dirty="0" err="1"/>
              <a:t>gdb</a:t>
            </a:r>
            <a:r>
              <a:rPr lang="en-US" altLang="zh-CN" dirty="0"/>
              <a:t> </a:t>
            </a:r>
            <a:r>
              <a:rPr lang="zh-CN" altLang="zh-CN" dirty="0"/>
              <a:t>所提供的一些功能：</a:t>
            </a:r>
          </a:p>
          <a:p>
            <a:pPr lvl="0"/>
            <a:r>
              <a:rPr lang="zh-CN" altLang="zh-CN" dirty="0"/>
              <a:t>能监视你程序中变量的值。</a:t>
            </a:r>
          </a:p>
          <a:p>
            <a:pPr lvl="0"/>
            <a:r>
              <a:rPr lang="zh-CN" altLang="zh-CN" dirty="0"/>
              <a:t>能设置断点以使程序在指定的代码行上停止执行。</a:t>
            </a:r>
          </a:p>
          <a:p>
            <a:r>
              <a:rPr lang="zh-CN" altLang="zh-CN" dirty="0"/>
              <a:t>能一行行的执行你的代码。</a:t>
            </a:r>
            <a:endParaRPr lang="zh-CN" altLang="en-US" dirty="0"/>
          </a:p>
        </p:txBody>
      </p:sp>
    </p:spTree>
    <p:extLst>
      <p:ext uri="{BB962C8B-B14F-4D97-AF65-F5344CB8AC3E}">
        <p14:creationId xmlns:p14="http://schemas.microsoft.com/office/powerpoint/2010/main" val="2692142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81DC77-8BE4-478C-9E56-215F23083DA4}"/>
              </a:ext>
            </a:extLst>
          </p:cNvPr>
          <p:cNvSpPr>
            <a:spLocks noGrp="1"/>
          </p:cNvSpPr>
          <p:nvPr>
            <p:ph type="title"/>
          </p:nvPr>
        </p:nvSpPr>
        <p:spPr/>
        <p:txBody>
          <a:bodyPr/>
          <a:lstStyle/>
          <a:p>
            <a:r>
              <a:rPr lang="zh-CN" altLang="zh-CN" dirty="0"/>
              <a:t>基本</a:t>
            </a:r>
            <a:r>
              <a:rPr lang="en-US" altLang="zh-CN" dirty="0"/>
              <a:t> </a:t>
            </a:r>
            <a:r>
              <a:rPr lang="en-US" altLang="zh-CN" dirty="0" err="1"/>
              <a:t>gdb</a:t>
            </a:r>
            <a:r>
              <a:rPr lang="en-US" altLang="zh-CN" dirty="0"/>
              <a:t> </a:t>
            </a:r>
            <a:r>
              <a:rPr lang="zh-CN" altLang="zh-CN" dirty="0"/>
              <a:t>命令的功能</a:t>
            </a:r>
            <a:endParaRPr lang="zh-CN" altLang="en-US" dirty="0"/>
          </a:p>
        </p:txBody>
      </p:sp>
      <p:graphicFrame>
        <p:nvGraphicFramePr>
          <p:cNvPr id="4" name="内容占位符 3">
            <a:extLst>
              <a:ext uri="{FF2B5EF4-FFF2-40B4-BE49-F238E27FC236}">
                <a16:creationId xmlns:a16="http://schemas.microsoft.com/office/drawing/2014/main" id="{6B6686F2-6D97-4670-97DE-A77394B6A78A}"/>
              </a:ext>
            </a:extLst>
          </p:cNvPr>
          <p:cNvGraphicFramePr>
            <a:graphicFrameLocks noGrp="1"/>
          </p:cNvGraphicFramePr>
          <p:nvPr>
            <p:ph idx="1"/>
            <p:extLst>
              <p:ext uri="{D42A27DB-BD31-4B8C-83A1-F6EECF244321}">
                <p14:modId xmlns:p14="http://schemas.microsoft.com/office/powerpoint/2010/main" val="1953795829"/>
              </p:ext>
            </p:extLst>
          </p:nvPr>
        </p:nvGraphicFramePr>
        <p:xfrm>
          <a:off x="423772" y="2162284"/>
          <a:ext cx="7438282" cy="3377388"/>
        </p:xfrm>
        <a:graphic>
          <a:graphicData uri="http://schemas.openxmlformats.org/drawingml/2006/table">
            <a:tbl>
              <a:tblPr>
                <a:tableStyleId>{5C22544A-7EE6-4342-B048-85BDC9FD1C3A}</a:tableStyleId>
              </a:tblPr>
              <a:tblGrid>
                <a:gridCol w="1407243">
                  <a:extLst>
                    <a:ext uri="{9D8B030D-6E8A-4147-A177-3AD203B41FA5}">
                      <a16:colId xmlns:a16="http://schemas.microsoft.com/office/drawing/2014/main" val="1114740290"/>
                    </a:ext>
                  </a:extLst>
                </a:gridCol>
                <a:gridCol w="6031039">
                  <a:extLst>
                    <a:ext uri="{9D8B030D-6E8A-4147-A177-3AD203B41FA5}">
                      <a16:colId xmlns:a16="http://schemas.microsoft.com/office/drawing/2014/main" val="3644869635"/>
                    </a:ext>
                  </a:extLst>
                </a:gridCol>
              </a:tblGrid>
              <a:tr h="281449">
                <a:tc>
                  <a:txBody>
                    <a:bodyPr/>
                    <a:lstStyle/>
                    <a:p>
                      <a:pPr algn="ctr">
                        <a:spcAft>
                          <a:spcPts val="0"/>
                        </a:spcAft>
                      </a:pPr>
                      <a:r>
                        <a:rPr lang="zh-CN" sz="1800" dirty="0">
                          <a:effectLst/>
                        </a:rPr>
                        <a:t>命</a:t>
                      </a:r>
                      <a:r>
                        <a:rPr lang="en-US" sz="1800" dirty="0">
                          <a:effectLst/>
                        </a:rPr>
                        <a:t>  </a:t>
                      </a:r>
                      <a:r>
                        <a:rPr lang="zh-CN" sz="1800" dirty="0">
                          <a:effectLst/>
                        </a:rPr>
                        <a:t>令</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20621" marR="120621" marT="0" marB="0" anchor="ctr"/>
                </a:tc>
                <a:tc>
                  <a:txBody>
                    <a:bodyPr/>
                    <a:lstStyle/>
                    <a:p>
                      <a:pPr algn="ctr">
                        <a:spcAft>
                          <a:spcPts val="0"/>
                        </a:spcAft>
                      </a:pPr>
                      <a:r>
                        <a:rPr lang="zh-CN" sz="1800">
                          <a:effectLst/>
                        </a:rPr>
                        <a:t>描</a:t>
                      </a:r>
                      <a:r>
                        <a:rPr lang="en-US" sz="1800">
                          <a:effectLst/>
                        </a:rPr>
                        <a:t>  </a:t>
                      </a:r>
                      <a:r>
                        <a:rPr lang="zh-CN" sz="1800">
                          <a:effectLst/>
                        </a:rPr>
                        <a:t>述</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120621" marR="120621" marT="0" marB="0" anchor="ctr"/>
                </a:tc>
                <a:extLst>
                  <a:ext uri="{0D108BD9-81ED-4DB2-BD59-A6C34878D82A}">
                    <a16:rowId xmlns:a16="http://schemas.microsoft.com/office/drawing/2014/main" val="517825948"/>
                  </a:ext>
                </a:extLst>
              </a:tr>
              <a:tr h="281449">
                <a:tc>
                  <a:txBody>
                    <a:bodyPr/>
                    <a:lstStyle/>
                    <a:p>
                      <a:pPr algn="ctr">
                        <a:spcAft>
                          <a:spcPts val="0"/>
                        </a:spcAft>
                      </a:pPr>
                      <a:r>
                        <a:rPr lang="en-US" sz="1800">
                          <a:effectLst/>
                        </a:rPr>
                        <a:t>file</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120621" marR="120621" marT="0" marB="0" anchor="ctr"/>
                </a:tc>
                <a:tc>
                  <a:txBody>
                    <a:bodyPr/>
                    <a:lstStyle/>
                    <a:p>
                      <a:pPr algn="just">
                        <a:spcAft>
                          <a:spcPts val="0"/>
                        </a:spcAft>
                      </a:pPr>
                      <a:r>
                        <a:rPr lang="zh-CN" sz="1800">
                          <a:effectLst/>
                        </a:rPr>
                        <a:t>装入想要调试的可执行文件</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120621" marR="120621" marT="0" marB="0" anchor="ctr"/>
                </a:tc>
                <a:extLst>
                  <a:ext uri="{0D108BD9-81ED-4DB2-BD59-A6C34878D82A}">
                    <a16:rowId xmlns:a16="http://schemas.microsoft.com/office/drawing/2014/main" val="1570919923"/>
                  </a:ext>
                </a:extLst>
              </a:tr>
              <a:tr h="281449">
                <a:tc>
                  <a:txBody>
                    <a:bodyPr/>
                    <a:lstStyle/>
                    <a:p>
                      <a:pPr algn="ctr">
                        <a:spcAft>
                          <a:spcPts val="0"/>
                        </a:spcAft>
                      </a:pPr>
                      <a:r>
                        <a:rPr lang="en-US" sz="1800">
                          <a:effectLst/>
                        </a:rPr>
                        <a:t>kill</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120621" marR="120621" marT="0" marB="0" anchor="ctr"/>
                </a:tc>
                <a:tc>
                  <a:txBody>
                    <a:bodyPr/>
                    <a:lstStyle/>
                    <a:p>
                      <a:pPr algn="just">
                        <a:spcAft>
                          <a:spcPts val="0"/>
                        </a:spcAft>
                      </a:pPr>
                      <a:r>
                        <a:rPr lang="zh-CN" sz="1800">
                          <a:effectLst/>
                        </a:rPr>
                        <a:t>终止正在调试的程序</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120621" marR="120621" marT="0" marB="0" anchor="ctr"/>
                </a:tc>
                <a:extLst>
                  <a:ext uri="{0D108BD9-81ED-4DB2-BD59-A6C34878D82A}">
                    <a16:rowId xmlns:a16="http://schemas.microsoft.com/office/drawing/2014/main" val="2816537029"/>
                  </a:ext>
                </a:extLst>
              </a:tr>
              <a:tr h="281449">
                <a:tc>
                  <a:txBody>
                    <a:bodyPr/>
                    <a:lstStyle/>
                    <a:p>
                      <a:pPr algn="ctr">
                        <a:spcAft>
                          <a:spcPts val="0"/>
                        </a:spcAft>
                      </a:pPr>
                      <a:r>
                        <a:rPr lang="en-US" sz="1800">
                          <a:effectLst/>
                        </a:rPr>
                        <a:t>list</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120621" marR="120621" marT="0" marB="0" anchor="ctr"/>
                </a:tc>
                <a:tc>
                  <a:txBody>
                    <a:bodyPr/>
                    <a:lstStyle/>
                    <a:p>
                      <a:pPr algn="just">
                        <a:spcAft>
                          <a:spcPts val="0"/>
                        </a:spcAft>
                      </a:pPr>
                      <a:r>
                        <a:rPr lang="zh-CN" sz="1800">
                          <a:effectLst/>
                        </a:rPr>
                        <a:t>列出产生执行文件的源代码的一部分</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120621" marR="120621" marT="0" marB="0" anchor="ctr"/>
                </a:tc>
                <a:extLst>
                  <a:ext uri="{0D108BD9-81ED-4DB2-BD59-A6C34878D82A}">
                    <a16:rowId xmlns:a16="http://schemas.microsoft.com/office/drawing/2014/main" val="2872840303"/>
                  </a:ext>
                </a:extLst>
              </a:tr>
              <a:tr h="281449">
                <a:tc>
                  <a:txBody>
                    <a:bodyPr/>
                    <a:lstStyle/>
                    <a:p>
                      <a:pPr algn="ctr">
                        <a:spcAft>
                          <a:spcPts val="0"/>
                        </a:spcAft>
                      </a:pPr>
                      <a:r>
                        <a:rPr lang="en-US" sz="1800">
                          <a:effectLst/>
                        </a:rPr>
                        <a:t>next</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120621" marR="120621" marT="0" marB="0" anchor="ctr"/>
                </a:tc>
                <a:tc>
                  <a:txBody>
                    <a:bodyPr/>
                    <a:lstStyle/>
                    <a:p>
                      <a:pPr algn="just">
                        <a:spcAft>
                          <a:spcPts val="0"/>
                        </a:spcAft>
                      </a:pPr>
                      <a:r>
                        <a:rPr lang="zh-CN" sz="1800">
                          <a:effectLst/>
                        </a:rPr>
                        <a:t>执行一行源代码但不进入函数内部</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120621" marR="120621" marT="0" marB="0" anchor="ctr"/>
                </a:tc>
                <a:extLst>
                  <a:ext uri="{0D108BD9-81ED-4DB2-BD59-A6C34878D82A}">
                    <a16:rowId xmlns:a16="http://schemas.microsoft.com/office/drawing/2014/main" val="3243922158"/>
                  </a:ext>
                </a:extLst>
              </a:tr>
              <a:tr h="281449">
                <a:tc>
                  <a:txBody>
                    <a:bodyPr/>
                    <a:lstStyle/>
                    <a:p>
                      <a:pPr algn="ctr">
                        <a:spcAft>
                          <a:spcPts val="0"/>
                        </a:spcAft>
                      </a:pPr>
                      <a:r>
                        <a:rPr lang="en-US" sz="1800">
                          <a:effectLst/>
                        </a:rPr>
                        <a:t>step</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120621" marR="120621" marT="0" marB="0" anchor="ctr"/>
                </a:tc>
                <a:tc>
                  <a:txBody>
                    <a:bodyPr/>
                    <a:lstStyle/>
                    <a:p>
                      <a:pPr algn="just">
                        <a:spcAft>
                          <a:spcPts val="0"/>
                        </a:spcAft>
                      </a:pPr>
                      <a:r>
                        <a:rPr lang="zh-CN" sz="1800">
                          <a:effectLst/>
                        </a:rPr>
                        <a:t>执行一行源代码而且进入函数内部</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120621" marR="120621" marT="0" marB="0" anchor="ctr"/>
                </a:tc>
                <a:extLst>
                  <a:ext uri="{0D108BD9-81ED-4DB2-BD59-A6C34878D82A}">
                    <a16:rowId xmlns:a16="http://schemas.microsoft.com/office/drawing/2014/main" val="592779194"/>
                  </a:ext>
                </a:extLst>
              </a:tr>
              <a:tr h="281449">
                <a:tc>
                  <a:txBody>
                    <a:bodyPr/>
                    <a:lstStyle/>
                    <a:p>
                      <a:pPr algn="ctr">
                        <a:spcAft>
                          <a:spcPts val="0"/>
                        </a:spcAft>
                      </a:pPr>
                      <a:r>
                        <a:rPr lang="en-US" sz="1800">
                          <a:effectLst/>
                        </a:rPr>
                        <a:t>run</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120621" marR="120621" marT="0" marB="0" anchor="ctr"/>
                </a:tc>
                <a:tc>
                  <a:txBody>
                    <a:bodyPr/>
                    <a:lstStyle/>
                    <a:p>
                      <a:pPr algn="just">
                        <a:spcAft>
                          <a:spcPts val="0"/>
                        </a:spcAft>
                      </a:pPr>
                      <a:r>
                        <a:rPr lang="zh-CN" sz="1800">
                          <a:effectLst/>
                        </a:rPr>
                        <a:t>执行当前被调试的程序</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120621" marR="120621" marT="0" marB="0" anchor="ctr"/>
                </a:tc>
                <a:extLst>
                  <a:ext uri="{0D108BD9-81ED-4DB2-BD59-A6C34878D82A}">
                    <a16:rowId xmlns:a16="http://schemas.microsoft.com/office/drawing/2014/main" val="2846156"/>
                  </a:ext>
                </a:extLst>
              </a:tr>
              <a:tr h="281449">
                <a:tc>
                  <a:txBody>
                    <a:bodyPr/>
                    <a:lstStyle/>
                    <a:p>
                      <a:pPr algn="ctr">
                        <a:spcAft>
                          <a:spcPts val="0"/>
                        </a:spcAft>
                      </a:pPr>
                      <a:r>
                        <a:rPr lang="en-US" sz="1800">
                          <a:effectLst/>
                        </a:rPr>
                        <a:t>quit</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120621" marR="120621" marT="0" marB="0" anchor="ctr"/>
                </a:tc>
                <a:tc>
                  <a:txBody>
                    <a:bodyPr/>
                    <a:lstStyle/>
                    <a:p>
                      <a:pPr algn="just">
                        <a:spcAft>
                          <a:spcPts val="0"/>
                        </a:spcAft>
                      </a:pPr>
                      <a:r>
                        <a:rPr lang="zh-CN" sz="1800">
                          <a:effectLst/>
                        </a:rPr>
                        <a:t>终止 </a:t>
                      </a:r>
                      <a:r>
                        <a:rPr lang="en-US" sz="1800">
                          <a:effectLst/>
                        </a:rPr>
                        <a:t>gdb</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120621" marR="120621" marT="0" marB="0" anchor="ctr"/>
                </a:tc>
                <a:extLst>
                  <a:ext uri="{0D108BD9-81ED-4DB2-BD59-A6C34878D82A}">
                    <a16:rowId xmlns:a16="http://schemas.microsoft.com/office/drawing/2014/main" val="3465185803"/>
                  </a:ext>
                </a:extLst>
              </a:tr>
              <a:tr h="281449">
                <a:tc>
                  <a:txBody>
                    <a:bodyPr/>
                    <a:lstStyle/>
                    <a:p>
                      <a:pPr algn="ctr">
                        <a:spcAft>
                          <a:spcPts val="0"/>
                        </a:spcAft>
                      </a:pPr>
                      <a:r>
                        <a:rPr lang="en-US" sz="1800">
                          <a:effectLst/>
                        </a:rPr>
                        <a:t>watch</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120621" marR="120621" marT="0" marB="0" anchor="ctr"/>
                </a:tc>
                <a:tc>
                  <a:txBody>
                    <a:bodyPr/>
                    <a:lstStyle/>
                    <a:p>
                      <a:pPr algn="just">
                        <a:spcAft>
                          <a:spcPts val="0"/>
                        </a:spcAft>
                      </a:pPr>
                      <a:r>
                        <a:rPr lang="zh-CN" sz="1800">
                          <a:effectLst/>
                        </a:rPr>
                        <a:t>使你能监视一个变量的值而不管它何时被改变</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120621" marR="120621" marT="0" marB="0" anchor="ctr"/>
                </a:tc>
                <a:extLst>
                  <a:ext uri="{0D108BD9-81ED-4DB2-BD59-A6C34878D82A}">
                    <a16:rowId xmlns:a16="http://schemas.microsoft.com/office/drawing/2014/main" val="3732066728"/>
                  </a:ext>
                </a:extLst>
              </a:tr>
              <a:tr h="281449">
                <a:tc>
                  <a:txBody>
                    <a:bodyPr/>
                    <a:lstStyle/>
                    <a:p>
                      <a:pPr algn="ctr">
                        <a:spcAft>
                          <a:spcPts val="0"/>
                        </a:spcAft>
                      </a:pPr>
                      <a:r>
                        <a:rPr lang="en-US" sz="1800">
                          <a:effectLst/>
                        </a:rPr>
                        <a:t>break</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120621" marR="120621" marT="0" marB="0" anchor="ctr"/>
                </a:tc>
                <a:tc>
                  <a:txBody>
                    <a:bodyPr/>
                    <a:lstStyle/>
                    <a:p>
                      <a:pPr algn="just">
                        <a:spcAft>
                          <a:spcPts val="0"/>
                        </a:spcAft>
                      </a:pPr>
                      <a:r>
                        <a:rPr lang="zh-CN" sz="1800">
                          <a:effectLst/>
                        </a:rPr>
                        <a:t>在代码里设置断点</a:t>
                      </a:r>
                      <a:r>
                        <a:rPr lang="en-US" sz="1800">
                          <a:effectLst/>
                        </a:rPr>
                        <a:t>, </a:t>
                      </a:r>
                      <a:r>
                        <a:rPr lang="zh-CN" sz="1800">
                          <a:effectLst/>
                        </a:rPr>
                        <a:t>这将使程序执行到这里时被挂起</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120621" marR="120621" marT="0" marB="0" anchor="ctr"/>
                </a:tc>
                <a:extLst>
                  <a:ext uri="{0D108BD9-81ED-4DB2-BD59-A6C34878D82A}">
                    <a16:rowId xmlns:a16="http://schemas.microsoft.com/office/drawing/2014/main" val="627934982"/>
                  </a:ext>
                </a:extLst>
              </a:tr>
              <a:tr h="281449">
                <a:tc>
                  <a:txBody>
                    <a:bodyPr/>
                    <a:lstStyle/>
                    <a:p>
                      <a:pPr algn="ctr">
                        <a:spcAft>
                          <a:spcPts val="0"/>
                        </a:spcAft>
                      </a:pPr>
                      <a:r>
                        <a:rPr lang="en-US" sz="1800">
                          <a:effectLst/>
                        </a:rPr>
                        <a:t>make</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120621" marR="120621" marT="0" marB="0" anchor="ctr"/>
                </a:tc>
                <a:tc>
                  <a:txBody>
                    <a:bodyPr/>
                    <a:lstStyle/>
                    <a:p>
                      <a:pPr algn="just">
                        <a:spcAft>
                          <a:spcPts val="0"/>
                        </a:spcAft>
                      </a:pPr>
                      <a:r>
                        <a:rPr lang="zh-CN" sz="1800">
                          <a:effectLst/>
                        </a:rPr>
                        <a:t>使你能不退出 </a:t>
                      </a:r>
                      <a:r>
                        <a:rPr lang="en-US" sz="1800">
                          <a:effectLst/>
                        </a:rPr>
                        <a:t>gdb </a:t>
                      </a:r>
                      <a:r>
                        <a:rPr lang="zh-CN" sz="1800">
                          <a:effectLst/>
                        </a:rPr>
                        <a:t>就可以重新产生可执行文件</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120621" marR="120621" marT="0" marB="0" anchor="ctr"/>
                </a:tc>
                <a:extLst>
                  <a:ext uri="{0D108BD9-81ED-4DB2-BD59-A6C34878D82A}">
                    <a16:rowId xmlns:a16="http://schemas.microsoft.com/office/drawing/2014/main" val="3566773771"/>
                  </a:ext>
                </a:extLst>
              </a:tr>
              <a:tr h="281449">
                <a:tc>
                  <a:txBody>
                    <a:bodyPr/>
                    <a:lstStyle/>
                    <a:p>
                      <a:pPr algn="ctr">
                        <a:spcAft>
                          <a:spcPts val="0"/>
                        </a:spcAft>
                      </a:pPr>
                      <a:r>
                        <a:rPr lang="en-US" sz="1800">
                          <a:effectLst/>
                        </a:rPr>
                        <a:t>shell</a:t>
                      </a:r>
                      <a:endParaRPr lang="zh-CN" sz="1800">
                        <a:effectLst/>
                        <a:latin typeface="Times New Roman" panose="02020603050405020304" pitchFamily="18" charset="0"/>
                        <a:ea typeface="宋体" panose="02010600030101010101" pitchFamily="2" charset="-122"/>
                        <a:cs typeface="Times New Roman" panose="02020603050405020304" pitchFamily="18" charset="0"/>
                      </a:endParaRPr>
                    </a:p>
                  </a:txBody>
                  <a:tcPr marL="120621" marR="120621" marT="0" marB="0" anchor="ctr"/>
                </a:tc>
                <a:tc>
                  <a:txBody>
                    <a:bodyPr/>
                    <a:lstStyle/>
                    <a:p>
                      <a:pPr algn="just">
                        <a:spcAft>
                          <a:spcPts val="0"/>
                        </a:spcAft>
                      </a:pPr>
                      <a:r>
                        <a:rPr lang="zh-CN" sz="1800" dirty="0">
                          <a:effectLst/>
                        </a:rPr>
                        <a:t>使你能不离开 </a:t>
                      </a:r>
                      <a:r>
                        <a:rPr lang="en-US" sz="1800" dirty="0" err="1">
                          <a:effectLst/>
                        </a:rPr>
                        <a:t>gdb</a:t>
                      </a:r>
                      <a:r>
                        <a:rPr lang="en-US" sz="1800" dirty="0">
                          <a:effectLst/>
                        </a:rPr>
                        <a:t> </a:t>
                      </a:r>
                      <a:r>
                        <a:rPr lang="zh-CN" sz="1800" dirty="0">
                          <a:effectLst/>
                        </a:rPr>
                        <a:t>就执行</a:t>
                      </a:r>
                      <a:r>
                        <a:rPr lang="en-US" sz="1800" dirty="0">
                          <a:effectLst/>
                        </a:rPr>
                        <a:t> Linux shell </a:t>
                      </a:r>
                      <a:r>
                        <a:rPr lang="zh-CN" sz="1800" dirty="0">
                          <a:effectLst/>
                        </a:rPr>
                        <a:t>命令</a:t>
                      </a:r>
                      <a:endParaRPr lang="zh-CN" sz="18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20621" marR="120621" marT="0" marB="0" anchor="ctr"/>
                </a:tc>
                <a:extLst>
                  <a:ext uri="{0D108BD9-81ED-4DB2-BD59-A6C34878D82A}">
                    <a16:rowId xmlns:a16="http://schemas.microsoft.com/office/drawing/2014/main" val="1100650119"/>
                  </a:ext>
                </a:extLst>
              </a:tr>
            </a:tbl>
          </a:graphicData>
        </a:graphic>
      </p:graphicFrame>
      <p:sp>
        <p:nvSpPr>
          <p:cNvPr id="5" name="文本框 4">
            <a:extLst>
              <a:ext uri="{FF2B5EF4-FFF2-40B4-BE49-F238E27FC236}">
                <a16:creationId xmlns:a16="http://schemas.microsoft.com/office/drawing/2014/main" id="{48D7CC93-2DE1-48F7-8F0E-9DFF611C21BD}"/>
              </a:ext>
            </a:extLst>
          </p:cNvPr>
          <p:cNvSpPr txBox="1"/>
          <p:nvPr/>
        </p:nvSpPr>
        <p:spPr>
          <a:xfrm>
            <a:off x="8868791" y="2299316"/>
            <a:ext cx="2725445" cy="2585323"/>
          </a:xfrm>
          <a:prstGeom prst="rect">
            <a:avLst/>
          </a:prstGeom>
          <a:noFill/>
        </p:spPr>
        <p:txBody>
          <a:bodyPr wrap="square" rtlCol="0">
            <a:spAutoFit/>
          </a:bodyPr>
          <a:lstStyle/>
          <a:p>
            <a:r>
              <a:rPr lang="en-US" altLang="zh-CN" dirty="0" err="1"/>
              <a:t>gdb</a:t>
            </a:r>
            <a:r>
              <a:rPr lang="en-US" altLang="zh-CN" dirty="0"/>
              <a:t> </a:t>
            </a:r>
            <a:r>
              <a:rPr lang="zh-CN" altLang="zh-CN" dirty="0"/>
              <a:t>支持很多与 </a:t>
            </a:r>
            <a:r>
              <a:rPr lang="en-US" altLang="zh-CN" dirty="0"/>
              <a:t>Linux shell </a:t>
            </a:r>
            <a:r>
              <a:rPr lang="zh-CN" altLang="zh-CN" dirty="0"/>
              <a:t>程序一样的命令编辑特征。你能象在</a:t>
            </a:r>
            <a:r>
              <a:rPr lang="en-US" altLang="zh-CN" dirty="0"/>
              <a:t> bash </a:t>
            </a:r>
            <a:r>
              <a:rPr lang="zh-CN" altLang="zh-CN" dirty="0"/>
              <a:t>或</a:t>
            </a:r>
            <a:r>
              <a:rPr lang="en-US" altLang="zh-CN" dirty="0"/>
              <a:t> </a:t>
            </a:r>
            <a:r>
              <a:rPr lang="en-US" altLang="zh-CN" dirty="0" err="1"/>
              <a:t>tcsh</a:t>
            </a:r>
            <a:r>
              <a:rPr lang="zh-CN" altLang="zh-CN" dirty="0"/>
              <a:t>里那样按</a:t>
            </a:r>
            <a:r>
              <a:rPr lang="en-US" altLang="zh-CN" dirty="0"/>
              <a:t> Tab </a:t>
            </a:r>
            <a:r>
              <a:rPr lang="zh-CN" altLang="zh-CN" dirty="0"/>
              <a:t>键让</a:t>
            </a:r>
            <a:r>
              <a:rPr lang="en-US" altLang="zh-CN" dirty="0"/>
              <a:t> </a:t>
            </a:r>
            <a:r>
              <a:rPr lang="en-US" altLang="zh-CN" dirty="0" err="1"/>
              <a:t>gdb</a:t>
            </a:r>
            <a:r>
              <a:rPr lang="en-US" altLang="zh-CN" dirty="0"/>
              <a:t> </a:t>
            </a:r>
            <a:r>
              <a:rPr lang="zh-CN" altLang="zh-CN" dirty="0"/>
              <a:t>帮你补齐一个唯一的命令，如果不唯一的话</a:t>
            </a:r>
            <a:r>
              <a:rPr lang="en-US" altLang="zh-CN" dirty="0"/>
              <a:t> </a:t>
            </a:r>
            <a:r>
              <a:rPr lang="en-US" altLang="zh-CN" dirty="0" err="1"/>
              <a:t>gdb</a:t>
            </a:r>
            <a:r>
              <a:rPr lang="en-US" altLang="zh-CN" dirty="0"/>
              <a:t> </a:t>
            </a:r>
            <a:r>
              <a:rPr lang="zh-CN" altLang="zh-CN" dirty="0"/>
              <a:t>会列出所有匹配的命令。你也能用光标键上下翻动历史命令。</a:t>
            </a:r>
            <a:endParaRPr lang="zh-CN" altLang="en-US" dirty="0"/>
          </a:p>
        </p:txBody>
      </p:sp>
    </p:spTree>
    <p:extLst>
      <p:ext uri="{BB962C8B-B14F-4D97-AF65-F5344CB8AC3E}">
        <p14:creationId xmlns:p14="http://schemas.microsoft.com/office/powerpoint/2010/main" val="817219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F594AF-D3FF-456C-90B9-6ECF02DD8242}"/>
              </a:ext>
            </a:extLst>
          </p:cNvPr>
          <p:cNvSpPr>
            <a:spLocks noGrp="1"/>
          </p:cNvSpPr>
          <p:nvPr>
            <p:ph type="title"/>
          </p:nvPr>
        </p:nvSpPr>
        <p:spPr/>
        <p:txBody>
          <a:bodyPr>
            <a:noAutofit/>
          </a:bodyPr>
          <a:lstStyle/>
          <a:p>
            <a:r>
              <a:rPr lang="zh-CN" altLang="en-US" sz="3200" dirty="0"/>
              <a:t>调试程序</a:t>
            </a:r>
          </a:p>
        </p:txBody>
      </p:sp>
      <p:sp>
        <p:nvSpPr>
          <p:cNvPr id="3" name="内容占位符 2">
            <a:extLst>
              <a:ext uri="{FF2B5EF4-FFF2-40B4-BE49-F238E27FC236}">
                <a16:creationId xmlns:a16="http://schemas.microsoft.com/office/drawing/2014/main" id="{5BCEAB6A-47C4-418C-9C22-BF0DC71BA70F}"/>
              </a:ext>
            </a:extLst>
          </p:cNvPr>
          <p:cNvSpPr>
            <a:spLocks noGrp="1"/>
          </p:cNvSpPr>
          <p:nvPr>
            <p:ph idx="1"/>
          </p:nvPr>
        </p:nvSpPr>
        <p:spPr>
          <a:xfrm>
            <a:off x="136865" y="1770587"/>
            <a:ext cx="3538491" cy="4351338"/>
          </a:xfrm>
        </p:spPr>
        <p:txBody>
          <a:bodyPr>
            <a:normAutofit/>
          </a:bodyPr>
          <a:lstStyle/>
          <a:p>
            <a:r>
              <a:rPr lang="zh-CN" altLang="zh-CN" dirty="0"/>
              <a:t>将</a:t>
            </a:r>
            <a:r>
              <a:rPr lang="zh-CN" altLang="en-US" dirty="0"/>
              <a:t>右边</a:t>
            </a:r>
            <a:r>
              <a:rPr lang="zh-CN" altLang="zh-CN" dirty="0"/>
              <a:t>的程序输入到一个文件名字为</a:t>
            </a:r>
            <a:r>
              <a:rPr lang="en-US" altLang="zh-CN" dirty="0" err="1"/>
              <a:t>test.c</a:t>
            </a:r>
            <a:r>
              <a:rPr lang="zh-CN" altLang="zh-CN" dirty="0"/>
              <a:t>的磁盘文件中，利用调试程序找出其中的错误，修改后存盘。该程序的功能是显示一个简单的问候语，然后用反序方式将它列出。</a:t>
            </a:r>
            <a:endParaRPr lang="en-US" altLang="zh-CN" dirty="0"/>
          </a:p>
        </p:txBody>
      </p:sp>
      <p:pic>
        <p:nvPicPr>
          <p:cNvPr id="4" name="图片 3">
            <a:extLst>
              <a:ext uri="{FF2B5EF4-FFF2-40B4-BE49-F238E27FC236}">
                <a16:creationId xmlns:a16="http://schemas.microsoft.com/office/drawing/2014/main" id="{D4700F55-BBF6-4ECD-A8FA-07B6F23FD524}"/>
              </a:ext>
            </a:extLst>
          </p:cNvPr>
          <p:cNvPicPr>
            <a:picLocks noChangeAspect="1"/>
          </p:cNvPicPr>
          <p:nvPr/>
        </p:nvPicPr>
        <p:blipFill>
          <a:blip r:embed="rId2"/>
          <a:stretch>
            <a:fillRect/>
          </a:stretch>
        </p:blipFill>
        <p:spPr>
          <a:xfrm>
            <a:off x="7485009" y="0"/>
            <a:ext cx="4570126" cy="6858000"/>
          </a:xfrm>
          <a:prstGeom prst="rect">
            <a:avLst/>
          </a:prstGeom>
        </p:spPr>
      </p:pic>
      <p:sp>
        <p:nvSpPr>
          <p:cNvPr id="5" name="内容占位符 2">
            <a:extLst>
              <a:ext uri="{FF2B5EF4-FFF2-40B4-BE49-F238E27FC236}">
                <a16:creationId xmlns:a16="http://schemas.microsoft.com/office/drawing/2014/main" id="{9980D9D9-25B8-4120-9F98-7CF284ED7ACD}"/>
              </a:ext>
            </a:extLst>
          </p:cNvPr>
          <p:cNvSpPr txBox="1">
            <a:spLocks/>
          </p:cNvSpPr>
          <p:nvPr/>
        </p:nvSpPr>
        <p:spPr>
          <a:xfrm>
            <a:off x="3520737" y="1770587"/>
            <a:ext cx="3538491" cy="486103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r c n s k q</a:t>
            </a:r>
          </a:p>
          <a:p>
            <a:r>
              <a:rPr lang="en-US" altLang="zh-CN" dirty="0"/>
              <a:t>b </a:t>
            </a:r>
            <a:r>
              <a:rPr lang="zh-CN" altLang="en-US" dirty="0"/>
              <a:t>行号</a:t>
            </a:r>
            <a:endParaRPr lang="en-US" altLang="zh-CN" dirty="0"/>
          </a:p>
          <a:p>
            <a:r>
              <a:rPr lang="en-US" altLang="zh-CN" dirty="0"/>
              <a:t>b </a:t>
            </a:r>
            <a:r>
              <a:rPr lang="zh-CN" altLang="en-US" dirty="0"/>
              <a:t>行号 </a:t>
            </a:r>
            <a:r>
              <a:rPr lang="en-US" altLang="zh-CN" dirty="0"/>
              <a:t>if </a:t>
            </a:r>
            <a:r>
              <a:rPr lang="en-US" altLang="zh-CN" dirty="0" err="1"/>
              <a:t>i</a:t>
            </a:r>
            <a:r>
              <a:rPr lang="en-US" altLang="zh-CN" dirty="0"/>
              <a:t>==5</a:t>
            </a:r>
          </a:p>
          <a:p>
            <a:r>
              <a:rPr lang="en-US" altLang="zh-CN" dirty="0"/>
              <a:t>b </a:t>
            </a:r>
            <a:r>
              <a:rPr lang="zh-CN" altLang="en-US" dirty="0"/>
              <a:t>行号  </a:t>
            </a:r>
            <a:r>
              <a:rPr lang="en-US" altLang="zh-CN" dirty="0"/>
              <a:t>r   watch </a:t>
            </a:r>
            <a:r>
              <a:rPr lang="en-US" altLang="zh-CN" dirty="0" err="1"/>
              <a:t>i</a:t>
            </a:r>
            <a:endParaRPr lang="en-US" altLang="zh-CN" dirty="0"/>
          </a:p>
          <a:p>
            <a:r>
              <a:rPr lang="en-US" altLang="zh-CN" dirty="0"/>
              <a:t>b </a:t>
            </a:r>
            <a:r>
              <a:rPr lang="zh-CN" altLang="en-US" dirty="0"/>
              <a:t>文件名</a:t>
            </a:r>
            <a:r>
              <a:rPr lang="en-US" altLang="zh-CN" dirty="0"/>
              <a:t>:</a:t>
            </a:r>
            <a:r>
              <a:rPr lang="zh-CN" altLang="en-US" dirty="0"/>
              <a:t>行号</a:t>
            </a:r>
            <a:endParaRPr lang="en-US" altLang="zh-CN" dirty="0"/>
          </a:p>
          <a:p>
            <a:r>
              <a:rPr lang="en-US" altLang="zh-CN" dirty="0" err="1"/>
              <a:t>i</a:t>
            </a:r>
            <a:r>
              <a:rPr lang="en-US" altLang="zh-CN" dirty="0"/>
              <a:t> b</a:t>
            </a:r>
          </a:p>
          <a:p>
            <a:r>
              <a:rPr lang="en-US" altLang="zh-CN" dirty="0"/>
              <a:t>d </a:t>
            </a:r>
            <a:r>
              <a:rPr lang="zh-CN" altLang="en-US" dirty="0"/>
              <a:t>断点号</a:t>
            </a:r>
            <a:endParaRPr lang="en-US" altLang="zh-CN" dirty="0"/>
          </a:p>
          <a:p>
            <a:r>
              <a:rPr lang="zh-CN" altLang="en-US" dirty="0"/>
              <a:t>回车</a:t>
            </a:r>
            <a:r>
              <a:rPr lang="en-US" altLang="zh-CN" dirty="0"/>
              <a:t>:</a:t>
            </a:r>
            <a:r>
              <a:rPr lang="zh-CN" altLang="en-US" dirty="0"/>
              <a:t>执行上一条命令</a:t>
            </a:r>
            <a:endParaRPr lang="en-US" altLang="zh-CN" dirty="0"/>
          </a:p>
          <a:p>
            <a:r>
              <a:rPr lang="en-US" altLang="zh-CN" dirty="0"/>
              <a:t>p </a:t>
            </a:r>
            <a:r>
              <a:rPr lang="zh-CN" altLang="en-US" dirty="0"/>
              <a:t>变量名</a:t>
            </a:r>
            <a:endParaRPr lang="en-US" altLang="zh-CN" dirty="0"/>
          </a:p>
          <a:p>
            <a:r>
              <a:rPr lang="en-US" altLang="zh-CN" dirty="0"/>
              <a:t>p *string@2</a:t>
            </a:r>
          </a:p>
          <a:p>
            <a:r>
              <a:rPr lang="en-US" altLang="zh-CN" dirty="0"/>
              <a:t>p *(string+4)@1</a:t>
            </a:r>
            <a:endParaRPr lang="zh-CN" altLang="en-US" dirty="0"/>
          </a:p>
        </p:txBody>
      </p:sp>
      <p:sp>
        <p:nvSpPr>
          <p:cNvPr id="6" name="文本框 5">
            <a:extLst>
              <a:ext uri="{FF2B5EF4-FFF2-40B4-BE49-F238E27FC236}">
                <a16:creationId xmlns:a16="http://schemas.microsoft.com/office/drawing/2014/main" id="{F17EFA29-BE27-4329-B37E-FFBB537A0A10}"/>
              </a:ext>
            </a:extLst>
          </p:cNvPr>
          <p:cNvSpPr txBox="1"/>
          <p:nvPr/>
        </p:nvSpPr>
        <p:spPr>
          <a:xfrm>
            <a:off x="10715348" y="365125"/>
            <a:ext cx="1339787" cy="1754326"/>
          </a:xfrm>
          <a:prstGeom prst="rect">
            <a:avLst/>
          </a:prstGeom>
          <a:noFill/>
        </p:spPr>
        <p:txBody>
          <a:bodyPr wrap="square" rtlCol="0">
            <a:spAutoFit/>
          </a:bodyPr>
          <a:lstStyle/>
          <a:p>
            <a:r>
              <a:rPr lang="zh-CN" altLang="en-US" dirty="0">
                <a:solidFill>
                  <a:srgbClr val="FF0000"/>
                </a:solidFill>
              </a:rPr>
              <a:t>问题一：使用</a:t>
            </a:r>
            <a:r>
              <a:rPr lang="en-US" altLang="zh-CN" dirty="0">
                <a:solidFill>
                  <a:srgbClr val="FF0000"/>
                </a:solidFill>
              </a:rPr>
              <a:t>GDB</a:t>
            </a:r>
            <a:r>
              <a:rPr lang="zh-CN" altLang="en-US" dirty="0">
                <a:solidFill>
                  <a:srgbClr val="FF0000"/>
                </a:solidFill>
              </a:rPr>
              <a:t>调试这个程序发现问题所在并找到解决办法</a:t>
            </a:r>
          </a:p>
        </p:txBody>
      </p:sp>
    </p:spTree>
    <p:extLst>
      <p:ext uri="{BB962C8B-B14F-4D97-AF65-F5344CB8AC3E}">
        <p14:creationId xmlns:p14="http://schemas.microsoft.com/office/powerpoint/2010/main" val="922724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FB1C75-A75D-43CA-91D3-F5EDC61449CE}"/>
              </a:ext>
            </a:extLst>
          </p:cNvPr>
          <p:cNvSpPr>
            <a:spLocks noGrp="1"/>
          </p:cNvSpPr>
          <p:nvPr>
            <p:ph type="title"/>
          </p:nvPr>
        </p:nvSpPr>
        <p:spPr/>
        <p:txBody>
          <a:bodyPr/>
          <a:lstStyle/>
          <a:p>
            <a:r>
              <a:rPr lang="en-US" altLang="zh-CN" b="1" dirty="0" err="1"/>
              <a:t>Makefile</a:t>
            </a:r>
            <a:r>
              <a:rPr lang="en-US" altLang="zh-CN" b="1" dirty="0"/>
              <a:t> </a:t>
            </a:r>
            <a:r>
              <a:rPr lang="zh-CN" altLang="zh-CN" b="1" dirty="0"/>
              <a:t>的</a:t>
            </a:r>
            <a:r>
              <a:rPr lang="zh-CN" altLang="en-US" b="1" dirty="0"/>
              <a:t>使用</a:t>
            </a:r>
            <a:endParaRPr lang="zh-CN" altLang="en-US" dirty="0"/>
          </a:p>
        </p:txBody>
      </p:sp>
      <p:sp>
        <p:nvSpPr>
          <p:cNvPr id="3" name="内容占位符 2">
            <a:extLst>
              <a:ext uri="{FF2B5EF4-FFF2-40B4-BE49-F238E27FC236}">
                <a16:creationId xmlns:a16="http://schemas.microsoft.com/office/drawing/2014/main" id="{14A104E0-4E89-46C6-972D-6AAA00EBB43B}"/>
              </a:ext>
            </a:extLst>
          </p:cNvPr>
          <p:cNvSpPr>
            <a:spLocks noGrp="1"/>
          </p:cNvSpPr>
          <p:nvPr>
            <p:ph idx="1"/>
          </p:nvPr>
        </p:nvSpPr>
        <p:spPr/>
        <p:txBody>
          <a:bodyPr/>
          <a:lstStyle/>
          <a:p>
            <a:r>
              <a:rPr lang="zh-CN" altLang="zh-CN" dirty="0"/>
              <a:t>假设我们有这样的一个程序</a:t>
            </a:r>
            <a:r>
              <a:rPr lang="en-US" altLang="zh-CN" dirty="0"/>
              <a:t>,</a:t>
            </a:r>
            <a:r>
              <a:rPr lang="zh-CN" altLang="zh-CN" dirty="0"/>
              <a:t>由以下五个文件组成，源代码如下</a:t>
            </a:r>
            <a:r>
              <a:rPr lang="en-US" altLang="zh-CN" dirty="0"/>
              <a:t>:</a:t>
            </a:r>
            <a:endParaRPr lang="zh-CN" altLang="en-US" dirty="0"/>
          </a:p>
        </p:txBody>
      </p:sp>
      <p:pic>
        <p:nvPicPr>
          <p:cNvPr id="4" name="图片 3">
            <a:extLst>
              <a:ext uri="{FF2B5EF4-FFF2-40B4-BE49-F238E27FC236}">
                <a16:creationId xmlns:a16="http://schemas.microsoft.com/office/drawing/2014/main" id="{55D4DAA6-12A6-4162-BB89-0C11B434EF98}"/>
              </a:ext>
            </a:extLst>
          </p:cNvPr>
          <p:cNvPicPr>
            <a:picLocks noChangeAspect="1"/>
          </p:cNvPicPr>
          <p:nvPr/>
        </p:nvPicPr>
        <p:blipFill>
          <a:blip r:embed="rId2"/>
          <a:stretch>
            <a:fillRect/>
          </a:stretch>
        </p:blipFill>
        <p:spPr>
          <a:xfrm>
            <a:off x="288702" y="2283059"/>
            <a:ext cx="3191346" cy="2391381"/>
          </a:xfrm>
          <a:prstGeom prst="rect">
            <a:avLst/>
          </a:prstGeom>
          <a:ln>
            <a:solidFill>
              <a:srgbClr val="FF0000"/>
            </a:solidFill>
          </a:ln>
        </p:spPr>
      </p:pic>
      <p:pic>
        <p:nvPicPr>
          <p:cNvPr id="5" name="图片 4">
            <a:extLst>
              <a:ext uri="{FF2B5EF4-FFF2-40B4-BE49-F238E27FC236}">
                <a16:creationId xmlns:a16="http://schemas.microsoft.com/office/drawing/2014/main" id="{9723283A-CB7A-417D-861F-2AB047EE632B}"/>
              </a:ext>
            </a:extLst>
          </p:cNvPr>
          <p:cNvPicPr>
            <a:picLocks noChangeAspect="1"/>
          </p:cNvPicPr>
          <p:nvPr/>
        </p:nvPicPr>
        <p:blipFill>
          <a:blip r:embed="rId3"/>
          <a:stretch>
            <a:fillRect/>
          </a:stretch>
        </p:blipFill>
        <p:spPr>
          <a:xfrm>
            <a:off x="4778218" y="4940493"/>
            <a:ext cx="3647619" cy="1533333"/>
          </a:xfrm>
          <a:prstGeom prst="rect">
            <a:avLst/>
          </a:prstGeom>
          <a:ln>
            <a:solidFill>
              <a:srgbClr val="FF0000"/>
            </a:solidFill>
          </a:ln>
        </p:spPr>
      </p:pic>
      <p:pic>
        <p:nvPicPr>
          <p:cNvPr id="6" name="图片 5">
            <a:extLst>
              <a:ext uri="{FF2B5EF4-FFF2-40B4-BE49-F238E27FC236}">
                <a16:creationId xmlns:a16="http://schemas.microsoft.com/office/drawing/2014/main" id="{614A777D-057E-4D73-BE49-82109DA676CE}"/>
              </a:ext>
            </a:extLst>
          </p:cNvPr>
          <p:cNvPicPr>
            <a:picLocks noChangeAspect="1"/>
          </p:cNvPicPr>
          <p:nvPr/>
        </p:nvPicPr>
        <p:blipFill>
          <a:blip r:embed="rId4"/>
          <a:stretch>
            <a:fillRect/>
          </a:stretch>
        </p:blipFill>
        <p:spPr>
          <a:xfrm>
            <a:off x="288702" y="4704003"/>
            <a:ext cx="4029344" cy="2006312"/>
          </a:xfrm>
          <a:prstGeom prst="rect">
            <a:avLst/>
          </a:prstGeom>
          <a:ln>
            <a:solidFill>
              <a:srgbClr val="FF0000"/>
            </a:solidFill>
          </a:ln>
        </p:spPr>
      </p:pic>
      <p:pic>
        <p:nvPicPr>
          <p:cNvPr id="7" name="图片 6">
            <a:extLst>
              <a:ext uri="{FF2B5EF4-FFF2-40B4-BE49-F238E27FC236}">
                <a16:creationId xmlns:a16="http://schemas.microsoft.com/office/drawing/2014/main" id="{AFF39BDD-4392-4873-8818-F653F6F4D0A8}"/>
              </a:ext>
            </a:extLst>
          </p:cNvPr>
          <p:cNvPicPr>
            <a:picLocks noChangeAspect="1"/>
          </p:cNvPicPr>
          <p:nvPr/>
        </p:nvPicPr>
        <p:blipFill>
          <a:blip r:embed="rId5"/>
          <a:stretch>
            <a:fillRect/>
          </a:stretch>
        </p:blipFill>
        <p:spPr>
          <a:xfrm>
            <a:off x="8509881" y="4948401"/>
            <a:ext cx="3628571" cy="1495238"/>
          </a:xfrm>
          <a:prstGeom prst="rect">
            <a:avLst/>
          </a:prstGeom>
          <a:ln>
            <a:solidFill>
              <a:srgbClr val="FF0000"/>
            </a:solidFill>
          </a:ln>
        </p:spPr>
      </p:pic>
      <p:pic>
        <p:nvPicPr>
          <p:cNvPr id="8" name="图片 7">
            <a:extLst>
              <a:ext uri="{FF2B5EF4-FFF2-40B4-BE49-F238E27FC236}">
                <a16:creationId xmlns:a16="http://schemas.microsoft.com/office/drawing/2014/main" id="{FD8930E3-FABE-430A-8DF4-50F28BA53033}"/>
              </a:ext>
            </a:extLst>
          </p:cNvPr>
          <p:cNvPicPr>
            <a:picLocks noChangeAspect="1"/>
          </p:cNvPicPr>
          <p:nvPr/>
        </p:nvPicPr>
        <p:blipFill>
          <a:blip r:embed="rId6"/>
          <a:stretch>
            <a:fillRect/>
          </a:stretch>
        </p:blipFill>
        <p:spPr>
          <a:xfrm>
            <a:off x="4626945" y="2283059"/>
            <a:ext cx="4514286" cy="2200000"/>
          </a:xfrm>
          <a:prstGeom prst="rect">
            <a:avLst/>
          </a:prstGeom>
          <a:ln>
            <a:solidFill>
              <a:srgbClr val="FF0000"/>
            </a:solidFill>
          </a:ln>
        </p:spPr>
      </p:pic>
    </p:spTree>
    <p:extLst>
      <p:ext uri="{BB962C8B-B14F-4D97-AF65-F5344CB8AC3E}">
        <p14:creationId xmlns:p14="http://schemas.microsoft.com/office/powerpoint/2010/main" val="2598037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B7704D-9F47-40FB-BC05-CA2AA23877CF}"/>
              </a:ext>
            </a:extLst>
          </p:cNvPr>
          <p:cNvSpPr>
            <a:spLocks noGrp="1"/>
          </p:cNvSpPr>
          <p:nvPr>
            <p:ph type="title"/>
          </p:nvPr>
        </p:nvSpPr>
        <p:spPr/>
        <p:txBody>
          <a:bodyPr/>
          <a:lstStyle/>
          <a:p>
            <a:r>
              <a:rPr lang="en-US" altLang="zh-CN" dirty="0" err="1"/>
              <a:t>Makefile</a:t>
            </a:r>
            <a:r>
              <a:rPr lang="zh-CN" altLang="en-US" dirty="0"/>
              <a:t>的写法</a:t>
            </a:r>
          </a:p>
        </p:txBody>
      </p:sp>
      <p:sp>
        <p:nvSpPr>
          <p:cNvPr id="3" name="内容占位符 2">
            <a:extLst>
              <a:ext uri="{FF2B5EF4-FFF2-40B4-BE49-F238E27FC236}">
                <a16:creationId xmlns:a16="http://schemas.microsoft.com/office/drawing/2014/main" id="{C41CCFDB-668B-46BC-A552-B2748AD8949C}"/>
              </a:ext>
            </a:extLst>
          </p:cNvPr>
          <p:cNvSpPr>
            <a:spLocks noGrp="1"/>
          </p:cNvSpPr>
          <p:nvPr>
            <p:ph idx="1"/>
          </p:nvPr>
        </p:nvSpPr>
        <p:spPr/>
        <p:txBody>
          <a:bodyPr>
            <a:normAutofit fontScale="92500" lnSpcReduction="10000"/>
          </a:bodyPr>
          <a:lstStyle/>
          <a:p>
            <a:r>
              <a:rPr lang="zh-CN" altLang="zh-CN" dirty="0"/>
              <a:t>在</a:t>
            </a:r>
            <a:r>
              <a:rPr lang="en-US" altLang="zh-CN" dirty="0" err="1"/>
              <a:t>Makefile</a:t>
            </a:r>
            <a:r>
              <a:rPr lang="en-US" altLang="zh-CN" dirty="0"/>
              <a:t> </a:t>
            </a:r>
            <a:r>
              <a:rPr lang="zh-CN" altLang="zh-CN" dirty="0"/>
              <a:t>中由</a:t>
            </a:r>
            <a:r>
              <a:rPr lang="en-US" altLang="zh-CN" dirty="0"/>
              <a:t>#</a:t>
            </a:r>
            <a:r>
              <a:rPr lang="zh-CN" altLang="zh-CN" dirty="0"/>
              <a:t>开始的行都是注释行。</a:t>
            </a:r>
            <a:r>
              <a:rPr lang="en-US" altLang="zh-CN" dirty="0" err="1"/>
              <a:t>Makefile</a:t>
            </a:r>
            <a:r>
              <a:rPr lang="en-US" altLang="zh-CN" dirty="0"/>
              <a:t> </a:t>
            </a:r>
            <a:r>
              <a:rPr lang="zh-CN" altLang="zh-CN" dirty="0"/>
              <a:t>中最重要的是描述文件的依赖关系的说明。一般的格式是</a:t>
            </a:r>
            <a:r>
              <a:rPr lang="en-US" altLang="zh-CN" dirty="0"/>
              <a:t>:</a:t>
            </a:r>
            <a:endParaRPr lang="zh-CN" altLang="zh-CN" dirty="0"/>
          </a:p>
          <a:p>
            <a:pPr marL="0" indent="0">
              <a:buNone/>
            </a:pPr>
            <a:r>
              <a:rPr lang="en-US" altLang="zh-CN" dirty="0"/>
              <a:t>target: components</a:t>
            </a:r>
            <a:endParaRPr lang="zh-CN" altLang="zh-CN" dirty="0"/>
          </a:p>
          <a:p>
            <a:pPr marL="0" indent="0">
              <a:buNone/>
            </a:pPr>
            <a:r>
              <a:rPr lang="en-US" altLang="zh-CN" dirty="0"/>
              <a:t>TAB rule</a:t>
            </a:r>
            <a:endParaRPr lang="zh-CN" altLang="zh-CN" dirty="0"/>
          </a:p>
          <a:p>
            <a:r>
              <a:rPr lang="zh-CN" altLang="zh-CN" dirty="0"/>
              <a:t>第一行表示的是依赖关系。第二行是规则</a:t>
            </a:r>
            <a:r>
              <a:rPr lang="en-US" altLang="zh-CN" dirty="0"/>
              <a:t>.</a:t>
            </a:r>
          </a:p>
          <a:p>
            <a:r>
              <a:rPr lang="en-US" altLang="zh-CN" dirty="0" err="1"/>
              <a:t>Makefile</a:t>
            </a:r>
            <a:r>
              <a:rPr lang="en-US" altLang="zh-CN" dirty="0"/>
              <a:t> </a:t>
            </a:r>
            <a:r>
              <a:rPr lang="zh-CN" altLang="zh-CN" dirty="0"/>
              <a:t>有三个非常有用的变量，分别是</a:t>
            </a:r>
            <a:r>
              <a:rPr lang="en-US" altLang="zh-CN" dirty="0"/>
              <a:t>$@</a:t>
            </a:r>
            <a:r>
              <a:rPr lang="zh-CN" altLang="zh-CN" dirty="0"/>
              <a:t>、</a:t>
            </a:r>
            <a:r>
              <a:rPr lang="en-US" altLang="zh-CN" dirty="0"/>
              <a:t>$^</a:t>
            </a:r>
            <a:r>
              <a:rPr lang="zh-CN" altLang="zh-CN" dirty="0"/>
              <a:t>、</a:t>
            </a:r>
            <a:r>
              <a:rPr lang="en-US" altLang="zh-CN" dirty="0"/>
              <a:t>$&lt;</a:t>
            </a:r>
            <a:r>
              <a:rPr lang="zh-CN" altLang="zh-CN" dirty="0"/>
              <a:t>。代表的意义分别是</a:t>
            </a:r>
            <a:r>
              <a:rPr lang="en-US" altLang="zh-CN" dirty="0"/>
              <a:t>:</a:t>
            </a:r>
            <a:endParaRPr lang="zh-CN" altLang="zh-CN" dirty="0"/>
          </a:p>
          <a:p>
            <a:r>
              <a:rPr lang="en-US" altLang="zh-CN" dirty="0"/>
              <a:t>$@--</a:t>
            </a:r>
            <a:r>
              <a:rPr lang="zh-CN" altLang="zh-CN" dirty="0"/>
              <a:t>目标文件，</a:t>
            </a:r>
          </a:p>
          <a:p>
            <a:r>
              <a:rPr lang="en-US" altLang="zh-CN" dirty="0"/>
              <a:t>$^--</a:t>
            </a:r>
            <a:r>
              <a:rPr lang="zh-CN" altLang="zh-CN" dirty="0"/>
              <a:t>所有的依赖文件，</a:t>
            </a:r>
          </a:p>
          <a:p>
            <a:r>
              <a:rPr lang="en-US" altLang="zh-CN" dirty="0"/>
              <a:t>$&lt;--</a:t>
            </a:r>
            <a:r>
              <a:rPr lang="zh-CN" altLang="zh-CN" dirty="0"/>
              <a:t>第一个依赖文件。</a:t>
            </a:r>
            <a:endParaRPr lang="zh-CN" altLang="en-US" dirty="0"/>
          </a:p>
        </p:txBody>
      </p:sp>
    </p:spTree>
    <p:extLst>
      <p:ext uri="{BB962C8B-B14F-4D97-AF65-F5344CB8AC3E}">
        <p14:creationId xmlns:p14="http://schemas.microsoft.com/office/powerpoint/2010/main" val="2826174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62E23-3786-4FD3-A4C9-F48116D1CB26}"/>
              </a:ext>
            </a:extLst>
          </p:cNvPr>
          <p:cNvSpPr>
            <a:spLocks noGrp="1"/>
          </p:cNvSpPr>
          <p:nvPr>
            <p:ph type="title"/>
          </p:nvPr>
        </p:nvSpPr>
        <p:spPr/>
        <p:txBody>
          <a:bodyPr/>
          <a:lstStyle/>
          <a:p>
            <a:r>
              <a:rPr lang="zh-CN" altLang="en-US" dirty="0"/>
              <a:t>编译</a:t>
            </a:r>
            <a:r>
              <a:rPr lang="en-US" altLang="zh-CN" dirty="0"/>
              <a:t>1</a:t>
            </a:r>
            <a:endParaRPr lang="zh-CN" altLang="en-US" dirty="0"/>
          </a:p>
        </p:txBody>
      </p:sp>
      <p:sp>
        <p:nvSpPr>
          <p:cNvPr id="3" name="内容占位符 2">
            <a:extLst>
              <a:ext uri="{FF2B5EF4-FFF2-40B4-BE49-F238E27FC236}">
                <a16:creationId xmlns:a16="http://schemas.microsoft.com/office/drawing/2014/main" id="{5893E796-47D0-49D1-85CE-B7A956E0EF8E}"/>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4F6B82C0-4C78-498F-9AD3-F0840C9102F6}"/>
              </a:ext>
            </a:extLst>
          </p:cNvPr>
          <p:cNvPicPr>
            <a:picLocks noChangeAspect="1"/>
          </p:cNvPicPr>
          <p:nvPr/>
        </p:nvPicPr>
        <p:blipFill>
          <a:blip r:embed="rId2"/>
          <a:stretch>
            <a:fillRect/>
          </a:stretch>
        </p:blipFill>
        <p:spPr>
          <a:xfrm>
            <a:off x="3529333" y="2671857"/>
            <a:ext cx="5133333" cy="1514286"/>
          </a:xfrm>
          <a:prstGeom prst="rect">
            <a:avLst/>
          </a:prstGeom>
        </p:spPr>
      </p:pic>
    </p:spTree>
    <p:extLst>
      <p:ext uri="{BB962C8B-B14F-4D97-AF65-F5344CB8AC3E}">
        <p14:creationId xmlns:p14="http://schemas.microsoft.com/office/powerpoint/2010/main" val="2547152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DC28C1-EB73-4FC9-BFDE-020585E3C06C}"/>
              </a:ext>
            </a:extLst>
          </p:cNvPr>
          <p:cNvSpPr>
            <a:spLocks noGrp="1"/>
          </p:cNvSpPr>
          <p:nvPr>
            <p:ph type="title"/>
          </p:nvPr>
        </p:nvSpPr>
        <p:spPr/>
        <p:txBody>
          <a:bodyPr/>
          <a:lstStyle/>
          <a:p>
            <a:r>
              <a:rPr lang="zh-CN" altLang="en-US" b="1" dirty="0">
                <a:solidFill>
                  <a:srgbClr val="0066FF"/>
                </a:solidFill>
                <a:latin typeface="Arial" panose="020B0604020202020204" pitchFamily="34" charset="0"/>
              </a:rPr>
              <a:t>课程设计简介</a:t>
            </a:r>
            <a:endParaRPr lang="zh-CN" altLang="en-US" dirty="0"/>
          </a:p>
        </p:txBody>
      </p:sp>
      <p:sp>
        <p:nvSpPr>
          <p:cNvPr id="3" name="内容占位符 2">
            <a:extLst>
              <a:ext uri="{FF2B5EF4-FFF2-40B4-BE49-F238E27FC236}">
                <a16:creationId xmlns:a16="http://schemas.microsoft.com/office/drawing/2014/main" id="{4B946EDD-37A3-4C9F-8C11-D996C739A549}"/>
              </a:ext>
            </a:extLst>
          </p:cNvPr>
          <p:cNvSpPr>
            <a:spLocks noGrp="1"/>
          </p:cNvSpPr>
          <p:nvPr>
            <p:ph idx="1"/>
          </p:nvPr>
        </p:nvSpPr>
        <p:spPr/>
        <p:txBody>
          <a:bodyPr/>
          <a:lstStyle/>
          <a:p>
            <a:pPr marL="342900" indent="-342900">
              <a:lnSpc>
                <a:spcPct val="150000"/>
              </a:lnSpc>
              <a:buFont typeface="Wingdings" panose="05000000000000000000" pitchFamily="2" charset="2"/>
              <a:buChar char="l"/>
              <a:defRPr/>
            </a:pPr>
            <a:r>
              <a:rPr lang="zh-CN" altLang="zh-CN" dirty="0">
                <a:effectLst>
                  <a:outerShdw blurRad="38100" dist="38100" dir="2700000" algn="tl">
                    <a:srgbClr val="FFFFFF"/>
                  </a:outerShdw>
                </a:effectLst>
                <a:latin typeface="宋体" panose="02010600030101010101" pitchFamily="2" charset="-122"/>
                <a:ea typeface="宋体" panose="02010600030101010101" pitchFamily="2" charset="-122"/>
              </a:rPr>
              <a:t>延续《计算机操作系统》课程实验的要求</a:t>
            </a:r>
            <a:r>
              <a:rPr lang="zh-CN" altLang="en-US" dirty="0">
                <a:effectLst>
                  <a:outerShdw blurRad="38100" dist="38100" dir="2700000" algn="tl">
                    <a:srgbClr val="FFFFFF"/>
                  </a:outerShdw>
                </a:effectLst>
                <a:latin typeface="宋体" panose="02010600030101010101" pitchFamily="2" charset="-122"/>
                <a:ea typeface="宋体" panose="02010600030101010101" pitchFamily="2" charset="-122"/>
              </a:rPr>
              <a:t>，进一步加深与巩固对计算机操作系统中基本概念、原理、算法的理解和掌握。</a:t>
            </a:r>
            <a:endParaRPr lang="en-US" altLang="zh-CN" dirty="0">
              <a:effectLst>
                <a:outerShdw blurRad="38100" dist="38100" dir="2700000" algn="tl">
                  <a:srgbClr val="FFFFFF"/>
                </a:outerShdw>
              </a:effectLst>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l"/>
              <a:defRPr/>
            </a:pPr>
            <a:r>
              <a:rPr lang="zh-CN" altLang="en-US" dirty="0">
                <a:effectLst>
                  <a:outerShdw blurRad="38100" dist="38100" dir="2700000" algn="tl">
                    <a:srgbClr val="FFFFFF"/>
                  </a:outerShdw>
                </a:effectLst>
                <a:latin typeface="宋体" panose="02010600030101010101" pitchFamily="2" charset="-122"/>
                <a:ea typeface="宋体" panose="02010600030101010101" pitchFamily="2" charset="-122"/>
              </a:rPr>
              <a:t>培养对</a:t>
            </a:r>
            <a:r>
              <a:rPr lang="en-US" altLang="zh-CN" dirty="0">
                <a:effectLst>
                  <a:outerShdw blurRad="38100" dist="38100" dir="2700000" algn="tl">
                    <a:srgbClr val="FFFFFF"/>
                  </a:outerShdw>
                </a:effectLst>
                <a:latin typeface="宋体" panose="02010600030101010101" pitchFamily="2" charset="-122"/>
                <a:ea typeface="宋体" panose="02010600030101010101" pitchFamily="2" charset="-122"/>
              </a:rPr>
              <a:t>Linux</a:t>
            </a:r>
            <a:r>
              <a:rPr lang="zh-CN" altLang="en-US" dirty="0">
                <a:effectLst>
                  <a:outerShdw blurRad="38100" dist="38100" dir="2700000" algn="tl">
                    <a:srgbClr val="FFFFFF"/>
                  </a:outerShdw>
                </a:effectLst>
                <a:latin typeface="宋体" panose="02010600030101010101" pitchFamily="2" charset="-122"/>
                <a:ea typeface="宋体" panose="02010600030101010101" pitchFamily="2" charset="-122"/>
              </a:rPr>
              <a:t>操作系统的操作能力和基于</a:t>
            </a:r>
            <a:r>
              <a:rPr lang="en-US" altLang="zh-CN" dirty="0">
                <a:effectLst>
                  <a:outerShdw blurRad="38100" dist="38100" dir="2700000" algn="tl">
                    <a:srgbClr val="FFFFFF"/>
                  </a:outerShdw>
                </a:effectLst>
                <a:latin typeface="宋体" panose="02010600030101010101" pitchFamily="2" charset="-122"/>
                <a:ea typeface="宋体" panose="02010600030101010101" pitchFamily="2" charset="-122"/>
              </a:rPr>
              <a:t>Linux</a:t>
            </a:r>
            <a:r>
              <a:rPr lang="zh-CN" altLang="en-US" dirty="0">
                <a:effectLst>
                  <a:outerShdw blurRad="38100" dist="38100" dir="2700000" algn="tl">
                    <a:srgbClr val="FFFFFF"/>
                  </a:outerShdw>
                </a:effectLst>
                <a:latin typeface="宋体" panose="02010600030101010101" pitchFamily="2" charset="-122"/>
                <a:ea typeface="宋体" panose="02010600030101010101" pitchFamily="2" charset="-122"/>
              </a:rPr>
              <a:t>系统的编程能力。</a:t>
            </a:r>
            <a:endParaRPr lang="en-US" altLang="zh-CN" dirty="0">
              <a:effectLst>
                <a:outerShdw blurRad="38100" dist="38100" dir="2700000" algn="tl">
                  <a:srgbClr val="FFFFFF"/>
                </a:outerShdw>
              </a:effectLst>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l"/>
              <a:defRPr/>
            </a:pPr>
            <a:r>
              <a:rPr lang="zh-CN" altLang="en-US" dirty="0">
                <a:effectLst>
                  <a:outerShdw blurRad="38100" dist="38100" dir="2700000" algn="tl">
                    <a:srgbClr val="FFFFFF"/>
                  </a:outerShdw>
                </a:effectLst>
                <a:latin typeface="宋体" panose="02010600030101010101" pitchFamily="2" charset="-122"/>
                <a:ea typeface="宋体" panose="02010600030101010101" pitchFamily="2" charset="-122"/>
              </a:rPr>
              <a:t>培养系统级的分析和开发设计能力。</a:t>
            </a:r>
            <a:endParaRPr lang="zh-CN" altLang="en-US"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3111903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62E23-3786-4FD3-A4C9-F48116D1CB26}"/>
              </a:ext>
            </a:extLst>
          </p:cNvPr>
          <p:cNvSpPr>
            <a:spLocks noGrp="1"/>
          </p:cNvSpPr>
          <p:nvPr>
            <p:ph type="title"/>
          </p:nvPr>
        </p:nvSpPr>
        <p:spPr/>
        <p:txBody>
          <a:bodyPr/>
          <a:lstStyle/>
          <a:p>
            <a:r>
              <a:rPr lang="zh-CN" altLang="en-US" dirty="0"/>
              <a:t>编译</a:t>
            </a:r>
            <a:r>
              <a:rPr lang="en-US" altLang="zh-CN" dirty="0"/>
              <a:t>2</a:t>
            </a:r>
            <a:endParaRPr lang="zh-CN" altLang="en-US" dirty="0"/>
          </a:p>
        </p:txBody>
      </p:sp>
      <p:sp>
        <p:nvSpPr>
          <p:cNvPr id="3" name="内容占位符 2">
            <a:extLst>
              <a:ext uri="{FF2B5EF4-FFF2-40B4-BE49-F238E27FC236}">
                <a16:creationId xmlns:a16="http://schemas.microsoft.com/office/drawing/2014/main" id="{5893E796-47D0-49D1-85CE-B7A956E0EF8E}"/>
              </a:ext>
            </a:extLst>
          </p:cNvPr>
          <p:cNvSpPr>
            <a:spLocks noGrp="1"/>
          </p:cNvSpPr>
          <p:nvPr>
            <p:ph idx="1"/>
          </p:nvPr>
        </p:nvSpPr>
        <p:spPr/>
        <p:txBody>
          <a:bodyPr/>
          <a:lstStyle/>
          <a:p>
            <a:r>
              <a:rPr lang="zh-CN" altLang="en-US" dirty="0"/>
              <a:t>将上面的命令写到一个（脚本）文件里，赋予其可执行权限，运行即可</a:t>
            </a:r>
          </a:p>
        </p:txBody>
      </p:sp>
      <p:pic>
        <p:nvPicPr>
          <p:cNvPr id="5" name="图片 4">
            <a:extLst>
              <a:ext uri="{FF2B5EF4-FFF2-40B4-BE49-F238E27FC236}">
                <a16:creationId xmlns:a16="http://schemas.microsoft.com/office/drawing/2014/main" id="{3101BE6E-361B-46AD-854D-0207A8290351}"/>
              </a:ext>
            </a:extLst>
          </p:cNvPr>
          <p:cNvPicPr>
            <a:picLocks noChangeAspect="1"/>
          </p:cNvPicPr>
          <p:nvPr/>
        </p:nvPicPr>
        <p:blipFill>
          <a:blip r:embed="rId2"/>
          <a:stretch>
            <a:fillRect/>
          </a:stretch>
        </p:blipFill>
        <p:spPr>
          <a:xfrm>
            <a:off x="4405524" y="2953675"/>
            <a:ext cx="3380952" cy="2095238"/>
          </a:xfrm>
          <a:prstGeom prst="rect">
            <a:avLst/>
          </a:prstGeom>
        </p:spPr>
      </p:pic>
    </p:spTree>
    <p:extLst>
      <p:ext uri="{BB962C8B-B14F-4D97-AF65-F5344CB8AC3E}">
        <p14:creationId xmlns:p14="http://schemas.microsoft.com/office/powerpoint/2010/main" val="4275191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62E23-3786-4FD3-A4C9-F48116D1CB26}"/>
              </a:ext>
            </a:extLst>
          </p:cNvPr>
          <p:cNvSpPr>
            <a:spLocks noGrp="1"/>
          </p:cNvSpPr>
          <p:nvPr>
            <p:ph type="title"/>
          </p:nvPr>
        </p:nvSpPr>
        <p:spPr/>
        <p:txBody>
          <a:bodyPr/>
          <a:lstStyle/>
          <a:p>
            <a:r>
              <a:rPr lang="zh-CN" altLang="en-US" dirty="0"/>
              <a:t>编译</a:t>
            </a:r>
            <a:r>
              <a:rPr lang="en-US" altLang="zh-CN" dirty="0"/>
              <a:t>3-</a:t>
            </a:r>
            <a:r>
              <a:rPr lang="zh-CN" altLang="en-US" dirty="0"/>
              <a:t>写</a:t>
            </a:r>
            <a:r>
              <a:rPr lang="en-US" altLang="zh-CN" dirty="0"/>
              <a:t>Makefile1</a:t>
            </a:r>
            <a:endParaRPr lang="zh-CN" altLang="en-US" dirty="0"/>
          </a:p>
        </p:txBody>
      </p:sp>
      <p:sp>
        <p:nvSpPr>
          <p:cNvPr id="3" name="内容占位符 2">
            <a:extLst>
              <a:ext uri="{FF2B5EF4-FFF2-40B4-BE49-F238E27FC236}">
                <a16:creationId xmlns:a16="http://schemas.microsoft.com/office/drawing/2014/main" id="{5893E796-47D0-49D1-85CE-B7A956E0EF8E}"/>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3D9949E0-C18D-4BCC-BB57-22CB351DDAE1}"/>
              </a:ext>
            </a:extLst>
          </p:cNvPr>
          <p:cNvPicPr>
            <a:picLocks noChangeAspect="1"/>
          </p:cNvPicPr>
          <p:nvPr/>
        </p:nvPicPr>
        <p:blipFill>
          <a:blip r:embed="rId2"/>
          <a:stretch>
            <a:fillRect/>
          </a:stretch>
        </p:blipFill>
        <p:spPr>
          <a:xfrm>
            <a:off x="3875349" y="2386143"/>
            <a:ext cx="3961905" cy="2085714"/>
          </a:xfrm>
          <a:prstGeom prst="rect">
            <a:avLst/>
          </a:prstGeom>
        </p:spPr>
      </p:pic>
    </p:spTree>
    <p:extLst>
      <p:ext uri="{BB962C8B-B14F-4D97-AF65-F5344CB8AC3E}">
        <p14:creationId xmlns:p14="http://schemas.microsoft.com/office/powerpoint/2010/main" val="3429520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62E23-3786-4FD3-A4C9-F48116D1CB26}"/>
              </a:ext>
            </a:extLst>
          </p:cNvPr>
          <p:cNvSpPr>
            <a:spLocks noGrp="1"/>
          </p:cNvSpPr>
          <p:nvPr>
            <p:ph type="title"/>
          </p:nvPr>
        </p:nvSpPr>
        <p:spPr/>
        <p:txBody>
          <a:bodyPr/>
          <a:lstStyle/>
          <a:p>
            <a:r>
              <a:rPr lang="zh-CN" altLang="en-US" dirty="0"/>
              <a:t>编译</a:t>
            </a:r>
            <a:r>
              <a:rPr lang="en-US" altLang="zh-CN" dirty="0"/>
              <a:t>4-</a:t>
            </a:r>
            <a:r>
              <a:rPr lang="zh-CN" altLang="en-US" dirty="0"/>
              <a:t>写</a:t>
            </a:r>
            <a:r>
              <a:rPr lang="en-US" altLang="zh-CN" dirty="0"/>
              <a:t>Makefile2</a:t>
            </a:r>
            <a:endParaRPr lang="zh-CN" altLang="en-US" dirty="0"/>
          </a:p>
        </p:txBody>
      </p:sp>
      <p:sp>
        <p:nvSpPr>
          <p:cNvPr id="3" name="内容占位符 2">
            <a:extLst>
              <a:ext uri="{FF2B5EF4-FFF2-40B4-BE49-F238E27FC236}">
                <a16:creationId xmlns:a16="http://schemas.microsoft.com/office/drawing/2014/main" id="{5893E796-47D0-49D1-85CE-B7A956E0EF8E}"/>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BD5E6A06-E38F-47ED-A256-96A104D1D525}"/>
              </a:ext>
            </a:extLst>
          </p:cNvPr>
          <p:cNvPicPr>
            <a:picLocks noChangeAspect="1"/>
          </p:cNvPicPr>
          <p:nvPr/>
        </p:nvPicPr>
        <p:blipFill>
          <a:blip r:embed="rId2"/>
          <a:stretch>
            <a:fillRect/>
          </a:stretch>
        </p:blipFill>
        <p:spPr>
          <a:xfrm>
            <a:off x="4638857" y="2386143"/>
            <a:ext cx="2914286" cy="2085714"/>
          </a:xfrm>
          <a:prstGeom prst="rect">
            <a:avLst/>
          </a:prstGeom>
        </p:spPr>
      </p:pic>
    </p:spTree>
    <p:extLst>
      <p:ext uri="{BB962C8B-B14F-4D97-AF65-F5344CB8AC3E}">
        <p14:creationId xmlns:p14="http://schemas.microsoft.com/office/powerpoint/2010/main" val="2048536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62E23-3786-4FD3-A4C9-F48116D1CB26}"/>
              </a:ext>
            </a:extLst>
          </p:cNvPr>
          <p:cNvSpPr>
            <a:spLocks noGrp="1"/>
          </p:cNvSpPr>
          <p:nvPr>
            <p:ph type="title"/>
          </p:nvPr>
        </p:nvSpPr>
        <p:spPr/>
        <p:txBody>
          <a:bodyPr/>
          <a:lstStyle/>
          <a:p>
            <a:r>
              <a:rPr lang="zh-CN" altLang="en-US" dirty="0"/>
              <a:t>编译</a:t>
            </a:r>
            <a:r>
              <a:rPr lang="en-US" altLang="zh-CN" dirty="0"/>
              <a:t>5-</a:t>
            </a:r>
            <a:r>
              <a:rPr lang="zh-CN" altLang="en-US" dirty="0"/>
              <a:t>写</a:t>
            </a:r>
            <a:r>
              <a:rPr lang="en-US" altLang="zh-CN" dirty="0"/>
              <a:t>Makefile3</a:t>
            </a:r>
            <a:endParaRPr lang="zh-CN" altLang="en-US" dirty="0"/>
          </a:p>
        </p:txBody>
      </p:sp>
      <p:sp>
        <p:nvSpPr>
          <p:cNvPr id="3" name="内容占位符 2">
            <a:extLst>
              <a:ext uri="{FF2B5EF4-FFF2-40B4-BE49-F238E27FC236}">
                <a16:creationId xmlns:a16="http://schemas.microsoft.com/office/drawing/2014/main" id="{5893E796-47D0-49D1-85CE-B7A956E0EF8E}"/>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3967ED65-E800-402D-ADFF-2D1D8B542162}"/>
              </a:ext>
            </a:extLst>
          </p:cNvPr>
          <p:cNvPicPr>
            <a:picLocks noChangeAspect="1"/>
          </p:cNvPicPr>
          <p:nvPr/>
        </p:nvPicPr>
        <p:blipFill>
          <a:blip r:embed="rId2"/>
          <a:stretch>
            <a:fillRect/>
          </a:stretch>
        </p:blipFill>
        <p:spPr>
          <a:xfrm>
            <a:off x="4681714" y="2609952"/>
            <a:ext cx="2828571" cy="1638095"/>
          </a:xfrm>
          <a:prstGeom prst="rect">
            <a:avLst/>
          </a:prstGeom>
        </p:spPr>
      </p:pic>
    </p:spTree>
    <p:extLst>
      <p:ext uri="{BB962C8B-B14F-4D97-AF65-F5344CB8AC3E}">
        <p14:creationId xmlns:p14="http://schemas.microsoft.com/office/powerpoint/2010/main" val="143424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62E23-3786-4FD3-A4C9-F48116D1CB26}"/>
              </a:ext>
            </a:extLst>
          </p:cNvPr>
          <p:cNvSpPr>
            <a:spLocks noGrp="1"/>
          </p:cNvSpPr>
          <p:nvPr>
            <p:ph type="title"/>
          </p:nvPr>
        </p:nvSpPr>
        <p:spPr/>
        <p:txBody>
          <a:bodyPr/>
          <a:lstStyle/>
          <a:p>
            <a:r>
              <a:rPr lang="zh-CN" altLang="en-US" dirty="0"/>
              <a:t>编译</a:t>
            </a:r>
            <a:r>
              <a:rPr lang="en-US" altLang="zh-CN" dirty="0"/>
              <a:t>6-</a:t>
            </a:r>
            <a:r>
              <a:rPr lang="zh-CN" altLang="en-US" dirty="0"/>
              <a:t>写</a:t>
            </a:r>
            <a:r>
              <a:rPr lang="en-US" altLang="zh-CN" dirty="0"/>
              <a:t>Makefile4</a:t>
            </a:r>
            <a:endParaRPr lang="zh-CN" altLang="en-US" dirty="0"/>
          </a:p>
        </p:txBody>
      </p:sp>
      <p:sp>
        <p:nvSpPr>
          <p:cNvPr id="3" name="内容占位符 2">
            <a:extLst>
              <a:ext uri="{FF2B5EF4-FFF2-40B4-BE49-F238E27FC236}">
                <a16:creationId xmlns:a16="http://schemas.microsoft.com/office/drawing/2014/main" id="{5893E796-47D0-49D1-85CE-B7A956E0EF8E}"/>
              </a:ext>
            </a:extLst>
          </p:cNvPr>
          <p:cNvSpPr>
            <a:spLocks noGrp="1"/>
          </p:cNvSpPr>
          <p:nvPr>
            <p:ph idx="1"/>
          </p:nvPr>
        </p:nvSpPr>
        <p:spPr/>
        <p:txBody>
          <a:bodyPr/>
          <a:lstStyle/>
          <a:p>
            <a:r>
              <a:rPr lang="zh-CN" altLang="en-US" dirty="0"/>
              <a:t>若将</a:t>
            </a:r>
            <a:r>
              <a:rPr lang="en-US" altLang="zh-CN" dirty="0"/>
              <a:t>.h</a:t>
            </a:r>
            <a:r>
              <a:rPr lang="zh-CN" altLang="en-US" dirty="0"/>
              <a:t>文件转入</a:t>
            </a:r>
            <a:r>
              <a:rPr lang="en-US" altLang="zh-CN" dirty="0"/>
              <a:t>include</a:t>
            </a:r>
            <a:r>
              <a:rPr lang="zh-CN" altLang="en-US" dirty="0"/>
              <a:t>目录</a:t>
            </a:r>
          </a:p>
        </p:txBody>
      </p:sp>
      <p:pic>
        <p:nvPicPr>
          <p:cNvPr id="5" name="图片 4">
            <a:extLst>
              <a:ext uri="{FF2B5EF4-FFF2-40B4-BE49-F238E27FC236}">
                <a16:creationId xmlns:a16="http://schemas.microsoft.com/office/drawing/2014/main" id="{BE7C1A72-F591-4E5D-A175-A6B84253C14D}"/>
              </a:ext>
            </a:extLst>
          </p:cNvPr>
          <p:cNvPicPr>
            <a:picLocks noChangeAspect="1"/>
          </p:cNvPicPr>
          <p:nvPr/>
        </p:nvPicPr>
        <p:blipFill>
          <a:blip r:embed="rId2"/>
          <a:stretch>
            <a:fillRect/>
          </a:stretch>
        </p:blipFill>
        <p:spPr>
          <a:xfrm>
            <a:off x="4291238" y="2366927"/>
            <a:ext cx="3609524" cy="2390476"/>
          </a:xfrm>
          <a:prstGeom prst="rect">
            <a:avLst/>
          </a:prstGeom>
        </p:spPr>
      </p:pic>
    </p:spTree>
    <p:extLst>
      <p:ext uri="{BB962C8B-B14F-4D97-AF65-F5344CB8AC3E}">
        <p14:creationId xmlns:p14="http://schemas.microsoft.com/office/powerpoint/2010/main" val="3781156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62E23-3786-4FD3-A4C9-F48116D1CB26}"/>
              </a:ext>
            </a:extLst>
          </p:cNvPr>
          <p:cNvSpPr>
            <a:spLocks noGrp="1"/>
          </p:cNvSpPr>
          <p:nvPr>
            <p:ph type="title"/>
          </p:nvPr>
        </p:nvSpPr>
        <p:spPr/>
        <p:txBody>
          <a:bodyPr/>
          <a:lstStyle/>
          <a:p>
            <a:r>
              <a:rPr lang="zh-CN" altLang="en-US" dirty="0"/>
              <a:t>编译</a:t>
            </a:r>
            <a:r>
              <a:rPr lang="en-US" altLang="zh-CN" dirty="0"/>
              <a:t>7-</a:t>
            </a:r>
            <a:r>
              <a:rPr lang="zh-CN" altLang="en-US" dirty="0"/>
              <a:t>使用</a:t>
            </a:r>
            <a:r>
              <a:rPr lang="en-US" altLang="zh-CN" dirty="0" err="1"/>
              <a:t>CMake</a:t>
            </a:r>
            <a:endParaRPr lang="zh-CN" altLang="en-US" dirty="0"/>
          </a:p>
        </p:txBody>
      </p:sp>
      <p:sp>
        <p:nvSpPr>
          <p:cNvPr id="3" name="内容占位符 2">
            <a:extLst>
              <a:ext uri="{FF2B5EF4-FFF2-40B4-BE49-F238E27FC236}">
                <a16:creationId xmlns:a16="http://schemas.microsoft.com/office/drawing/2014/main" id="{5893E796-47D0-49D1-85CE-B7A956E0EF8E}"/>
              </a:ext>
            </a:extLst>
          </p:cNvPr>
          <p:cNvSpPr>
            <a:spLocks noGrp="1"/>
          </p:cNvSpPr>
          <p:nvPr>
            <p:ph idx="1"/>
          </p:nvPr>
        </p:nvSpPr>
        <p:spPr>
          <a:xfrm>
            <a:off x="838200" y="1825625"/>
            <a:ext cx="4941163" cy="4351338"/>
          </a:xfrm>
        </p:spPr>
        <p:txBody>
          <a:bodyPr>
            <a:normAutofit lnSpcReduction="10000"/>
          </a:bodyPr>
          <a:lstStyle/>
          <a:p>
            <a:r>
              <a:rPr lang="zh-CN" altLang="zh-CN" sz="1800" dirty="0"/>
              <a:t>官网：</a:t>
            </a:r>
            <a:r>
              <a:rPr lang="en-US" altLang="zh-CN" sz="1800" dirty="0"/>
              <a:t>www.cmake.org</a:t>
            </a:r>
            <a:endParaRPr lang="zh-CN" altLang="zh-CN" sz="1800" dirty="0"/>
          </a:p>
          <a:p>
            <a:r>
              <a:rPr lang="zh-CN" altLang="zh-CN" sz="1800" dirty="0"/>
              <a:t>优点：</a:t>
            </a:r>
          </a:p>
          <a:p>
            <a:r>
              <a:rPr lang="en-US" altLang="zh-CN" sz="1800" dirty="0"/>
              <a:t>1</a:t>
            </a:r>
            <a:r>
              <a:rPr lang="zh-CN" altLang="zh-CN" sz="1800" dirty="0"/>
              <a:t>、开源代码，使用类</a:t>
            </a:r>
            <a:r>
              <a:rPr lang="en-US" altLang="zh-CN" sz="1800" dirty="0"/>
              <a:t>BSD</a:t>
            </a:r>
            <a:r>
              <a:rPr lang="zh-CN" altLang="zh-CN" sz="1800" dirty="0"/>
              <a:t>许可发布。</a:t>
            </a:r>
          </a:p>
          <a:p>
            <a:r>
              <a:rPr lang="en-US" altLang="zh-CN" sz="1800" dirty="0"/>
              <a:t>2</a:t>
            </a:r>
            <a:r>
              <a:rPr lang="zh-CN" altLang="zh-CN" sz="1800" dirty="0"/>
              <a:t>、跨平台，并可以生成</a:t>
            </a:r>
            <a:r>
              <a:rPr lang="en-US" altLang="zh-CN" sz="1800" dirty="0"/>
              <a:t>native</a:t>
            </a:r>
            <a:r>
              <a:rPr lang="zh-CN" altLang="zh-CN" sz="1800" dirty="0"/>
              <a:t>编译配置文件，在</a:t>
            </a:r>
            <a:r>
              <a:rPr lang="en-US" altLang="zh-CN" sz="1800" dirty="0" err="1"/>
              <a:t>linux</a:t>
            </a:r>
            <a:r>
              <a:rPr lang="en-US" altLang="zh-CN" sz="1800" dirty="0"/>
              <a:t>/Unix</a:t>
            </a:r>
            <a:r>
              <a:rPr lang="zh-CN" altLang="zh-CN" sz="1800" dirty="0"/>
              <a:t>平台，生成</a:t>
            </a:r>
            <a:r>
              <a:rPr lang="en-US" altLang="zh-CN" sz="1800" dirty="0" err="1"/>
              <a:t>makefile</a:t>
            </a:r>
            <a:r>
              <a:rPr lang="en-US" altLang="zh-CN" sz="1800" dirty="0"/>
              <a:t>,</a:t>
            </a:r>
            <a:r>
              <a:rPr lang="zh-CN" altLang="zh-CN" sz="1800" dirty="0"/>
              <a:t>在</a:t>
            </a:r>
            <a:r>
              <a:rPr lang="en-US" altLang="zh-CN" sz="1800" dirty="0"/>
              <a:t>Mac</a:t>
            </a:r>
            <a:r>
              <a:rPr lang="zh-CN" altLang="zh-CN" sz="1800" dirty="0"/>
              <a:t>平台可以生成</a:t>
            </a:r>
            <a:r>
              <a:rPr lang="en-US" altLang="zh-CN" sz="1800" dirty="0" err="1"/>
              <a:t>Xcode</a:t>
            </a:r>
            <a:r>
              <a:rPr lang="en-US" altLang="zh-CN" sz="1800" dirty="0"/>
              <a:t>,</a:t>
            </a:r>
            <a:r>
              <a:rPr lang="zh-CN" altLang="zh-CN" sz="1800" dirty="0"/>
              <a:t>在</a:t>
            </a:r>
            <a:r>
              <a:rPr lang="en-US" altLang="zh-CN" sz="1800" dirty="0"/>
              <a:t>windows</a:t>
            </a:r>
            <a:r>
              <a:rPr lang="zh-CN" altLang="zh-CN" sz="1800" dirty="0"/>
              <a:t>平台，可以生成</a:t>
            </a:r>
            <a:r>
              <a:rPr lang="en-US" altLang="zh-CN" sz="1800" dirty="0"/>
              <a:t>MSVC</a:t>
            </a:r>
            <a:r>
              <a:rPr lang="zh-CN" altLang="zh-CN" sz="1800" dirty="0"/>
              <a:t>的工程文件。</a:t>
            </a:r>
          </a:p>
          <a:p>
            <a:r>
              <a:rPr lang="en-US" altLang="zh-CN" sz="1800" dirty="0"/>
              <a:t>3</a:t>
            </a:r>
            <a:r>
              <a:rPr lang="zh-CN" altLang="zh-CN" sz="1800" dirty="0"/>
              <a:t>、能够管理大型项目。</a:t>
            </a:r>
          </a:p>
          <a:p>
            <a:r>
              <a:rPr lang="en-US" altLang="zh-CN" sz="1800" dirty="0"/>
              <a:t>4</a:t>
            </a:r>
            <a:r>
              <a:rPr lang="zh-CN" altLang="zh-CN" sz="1800" dirty="0"/>
              <a:t>、简化编译构建过程和编译过程。</a:t>
            </a:r>
            <a:r>
              <a:rPr lang="en-US" altLang="zh-CN" sz="1800" dirty="0" err="1"/>
              <a:t>cmake</a:t>
            </a:r>
            <a:r>
              <a:rPr lang="zh-CN" altLang="zh-CN" sz="1800" dirty="0"/>
              <a:t>的工具链：</a:t>
            </a:r>
            <a:r>
              <a:rPr lang="en-US" altLang="zh-CN" sz="1800" dirty="0" err="1"/>
              <a:t>cmake+make</a:t>
            </a:r>
            <a:r>
              <a:rPr lang="zh-CN" altLang="zh-CN" sz="1800" dirty="0"/>
              <a:t>。</a:t>
            </a:r>
          </a:p>
          <a:p>
            <a:r>
              <a:rPr lang="en-US" altLang="zh-CN" sz="1800" dirty="0"/>
              <a:t>5</a:t>
            </a:r>
            <a:r>
              <a:rPr lang="zh-CN" altLang="zh-CN" sz="1800" dirty="0"/>
              <a:t>、高效率，因为</a:t>
            </a:r>
            <a:r>
              <a:rPr lang="en-US" altLang="zh-CN" sz="1800" dirty="0" err="1"/>
              <a:t>cmake</a:t>
            </a:r>
            <a:r>
              <a:rPr lang="zh-CN" altLang="zh-CN" sz="1800" dirty="0"/>
              <a:t>在工具链中没有</a:t>
            </a:r>
            <a:r>
              <a:rPr lang="en-US" altLang="zh-CN" sz="1800" dirty="0" err="1"/>
              <a:t>libtool</a:t>
            </a:r>
            <a:r>
              <a:rPr lang="zh-CN" altLang="zh-CN" sz="1800" dirty="0"/>
              <a:t>。</a:t>
            </a:r>
          </a:p>
          <a:p>
            <a:r>
              <a:rPr lang="en-US" altLang="zh-CN" sz="1800" dirty="0"/>
              <a:t>6</a:t>
            </a:r>
            <a:r>
              <a:rPr lang="zh-CN" altLang="zh-CN" sz="1800" dirty="0"/>
              <a:t>、可扩展，可以为</a:t>
            </a:r>
            <a:r>
              <a:rPr lang="en-US" altLang="zh-CN" sz="1800" dirty="0" err="1"/>
              <a:t>cmake</a:t>
            </a:r>
            <a:r>
              <a:rPr lang="zh-CN" altLang="zh-CN" sz="1800" dirty="0"/>
              <a:t>编写特定功能的模块，扩展</a:t>
            </a:r>
            <a:r>
              <a:rPr lang="en-US" altLang="zh-CN" sz="1800" dirty="0" err="1"/>
              <a:t>cmake</a:t>
            </a:r>
            <a:r>
              <a:rPr lang="zh-CN" altLang="zh-CN" sz="1800" dirty="0"/>
              <a:t>功能。</a:t>
            </a:r>
          </a:p>
        </p:txBody>
      </p:sp>
      <p:sp>
        <p:nvSpPr>
          <p:cNvPr id="6" name="内容占位符 2">
            <a:extLst>
              <a:ext uri="{FF2B5EF4-FFF2-40B4-BE49-F238E27FC236}">
                <a16:creationId xmlns:a16="http://schemas.microsoft.com/office/drawing/2014/main" id="{1188EB5A-8E25-4FC5-8987-D55D4F70A9F5}"/>
              </a:ext>
            </a:extLst>
          </p:cNvPr>
          <p:cNvSpPr txBox="1">
            <a:spLocks/>
          </p:cNvSpPr>
          <p:nvPr/>
        </p:nvSpPr>
        <p:spPr>
          <a:xfrm>
            <a:off x="6255058" y="1825625"/>
            <a:ext cx="4941163"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1800" dirty="0"/>
              <a:t>缺点：</a:t>
            </a:r>
          </a:p>
          <a:p>
            <a:r>
              <a:rPr lang="en-US" altLang="zh-CN" sz="1800" dirty="0"/>
              <a:t>1</a:t>
            </a:r>
            <a:r>
              <a:rPr lang="zh-CN" altLang="zh-CN" sz="1800" dirty="0"/>
              <a:t>、</a:t>
            </a:r>
            <a:r>
              <a:rPr lang="en-US" altLang="zh-CN" sz="1800" dirty="0" err="1"/>
              <a:t>cmake</a:t>
            </a:r>
            <a:r>
              <a:rPr lang="zh-CN" altLang="zh-CN" sz="1800" dirty="0"/>
              <a:t>只是看起来比较简单，使用并不简单；</a:t>
            </a:r>
          </a:p>
          <a:p>
            <a:r>
              <a:rPr lang="en-US" altLang="zh-CN" sz="1800" dirty="0"/>
              <a:t>2</a:t>
            </a:r>
            <a:r>
              <a:rPr lang="zh-CN" altLang="zh-CN" sz="1800" dirty="0"/>
              <a:t>、每个项目使用一个</a:t>
            </a:r>
            <a:r>
              <a:rPr lang="en-US" altLang="zh-CN" sz="1800" dirty="0"/>
              <a:t>CMakeLists.txt</a:t>
            </a:r>
            <a:r>
              <a:rPr lang="zh-CN" altLang="zh-CN" sz="1800" dirty="0"/>
              <a:t>（每个目录一个），使用的是</a:t>
            </a:r>
            <a:r>
              <a:rPr lang="en-US" altLang="zh-CN" sz="1800" dirty="0" err="1"/>
              <a:t>cmake</a:t>
            </a:r>
            <a:r>
              <a:rPr lang="zh-CN" altLang="zh-CN" sz="1800" dirty="0"/>
              <a:t>语法。</a:t>
            </a:r>
          </a:p>
          <a:p>
            <a:r>
              <a:rPr lang="en-US" altLang="zh-CN" sz="1800" dirty="0"/>
              <a:t>3</a:t>
            </a:r>
            <a:r>
              <a:rPr lang="zh-CN" altLang="zh-CN" sz="1800" dirty="0"/>
              <a:t>、</a:t>
            </a:r>
            <a:r>
              <a:rPr lang="en-US" altLang="zh-CN" sz="1800" dirty="0" err="1"/>
              <a:t>cmake</a:t>
            </a:r>
            <a:r>
              <a:rPr lang="zh-CN" altLang="zh-CN" sz="1800" dirty="0"/>
              <a:t>跟已有体系配合不是特别的理想，比如</a:t>
            </a:r>
            <a:r>
              <a:rPr lang="en-US" altLang="zh-CN" sz="1800" dirty="0" err="1"/>
              <a:t>pkgconfig</a:t>
            </a:r>
            <a:r>
              <a:rPr lang="zh-CN" altLang="zh-CN" sz="1800" dirty="0"/>
              <a:t>。</a:t>
            </a:r>
          </a:p>
          <a:p>
            <a:pPr marL="0" indent="0">
              <a:buNone/>
            </a:pPr>
            <a:endParaRPr lang="zh-CN" altLang="zh-CN" sz="1800" dirty="0"/>
          </a:p>
          <a:p>
            <a:r>
              <a:rPr lang="zh-CN" altLang="zh-CN" sz="1800" dirty="0"/>
              <a:t>使用方法：</a:t>
            </a:r>
          </a:p>
          <a:p>
            <a:r>
              <a:rPr lang="zh-CN" altLang="zh-CN" sz="1800" dirty="0"/>
              <a:t>在源码目录编写</a:t>
            </a:r>
            <a:r>
              <a:rPr lang="en-US" altLang="zh-CN" sz="1800" dirty="0">
                <a:solidFill>
                  <a:srgbClr val="FF0000"/>
                </a:solidFill>
              </a:rPr>
              <a:t>CMakeLists.txt</a:t>
            </a:r>
            <a:r>
              <a:rPr lang="zh-CN" altLang="zh-CN" sz="1800" dirty="0"/>
              <a:t>文件</a:t>
            </a:r>
          </a:p>
          <a:p>
            <a:r>
              <a:rPr lang="zh-CN" altLang="zh-CN" sz="1800" dirty="0"/>
              <a:t>创建</a:t>
            </a:r>
            <a:r>
              <a:rPr lang="en-US" altLang="zh-CN" sz="1800" dirty="0">
                <a:solidFill>
                  <a:srgbClr val="FF0000"/>
                </a:solidFill>
              </a:rPr>
              <a:t>build</a:t>
            </a:r>
            <a:r>
              <a:rPr lang="zh-CN" altLang="zh-CN" sz="1800" dirty="0"/>
              <a:t>目录并进入执行</a:t>
            </a:r>
            <a:r>
              <a:rPr lang="en-US" altLang="zh-CN" sz="1800" dirty="0" err="1">
                <a:solidFill>
                  <a:srgbClr val="FF0000"/>
                </a:solidFill>
              </a:rPr>
              <a:t>cmake</a:t>
            </a:r>
            <a:r>
              <a:rPr lang="en-US" altLang="zh-CN" sz="1800" dirty="0">
                <a:solidFill>
                  <a:srgbClr val="FF0000"/>
                </a:solidFill>
              </a:rPr>
              <a:t>..</a:t>
            </a:r>
            <a:endParaRPr lang="zh-CN" altLang="zh-CN" sz="1800" dirty="0">
              <a:solidFill>
                <a:srgbClr val="FF0000"/>
              </a:solidFill>
            </a:endParaRPr>
          </a:p>
          <a:p>
            <a:r>
              <a:rPr lang="zh-CN" altLang="zh-CN" sz="1800" dirty="0"/>
              <a:t>执行</a:t>
            </a:r>
            <a:r>
              <a:rPr lang="en-US" altLang="zh-CN" sz="1800" dirty="0">
                <a:solidFill>
                  <a:srgbClr val="FF0000"/>
                </a:solidFill>
              </a:rPr>
              <a:t>make</a:t>
            </a:r>
            <a:endParaRPr lang="zh-CN" altLang="zh-CN" sz="1800" dirty="0">
              <a:solidFill>
                <a:srgbClr val="FF0000"/>
              </a:solidFill>
            </a:endParaRPr>
          </a:p>
          <a:p>
            <a:r>
              <a:rPr lang="zh-CN" altLang="zh-CN" sz="1800" dirty="0"/>
              <a:t>运行可执行文件</a:t>
            </a:r>
          </a:p>
          <a:p>
            <a:endParaRPr lang="zh-CN" altLang="en-US" sz="1800" dirty="0"/>
          </a:p>
        </p:txBody>
      </p:sp>
    </p:spTree>
    <p:extLst>
      <p:ext uri="{BB962C8B-B14F-4D97-AF65-F5344CB8AC3E}">
        <p14:creationId xmlns:p14="http://schemas.microsoft.com/office/powerpoint/2010/main" val="2577528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62E23-3786-4FD3-A4C9-F48116D1CB26}"/>
              </a:ext>
            </a:extLst>
          </p:cNvPr>
          <p:cNvSpPr>
            <a:spLocks noGrp="1"/>
          </p:cNvSpPr>
          <p:nvPr>
            <p:ph type="title"/>
          </p:nvPr>
        </p:nvSpPr>
        <p:spPr/>
        <p:txBody>
          <a:bodyPr/>
          <a:lstStyle/>
          <a:p>
            <a:r>
              <a:rPr lang="zh-CN" altLang="en-US" dirty="0"/>
              <a:t>编译</a:t>
            </a:r>
            <a:r>
              <a:rPr lang="en-US" altLang="zh-CN" dirty="0"/>
              <a:t>7-</a:t>
            </a:r>
            <a:r>
              <a:rPr lang="zh-CN" altLang="en-US" dirty="0"/>
              <a:t>使用</a:t>
            </a:r>
            <a:r>
              <a:rPr lang="en-US" altLang="zh-CN" dirty="0" err="1"/>
              <a:t>CMake</a:t>
            </a:r>
            <a:endParaRPr lang="zh-CN" altLang="en-US" dirty="0"/>
          </a:p>
        </p:txBody>
      </p:sp>
      <p:pic>
        <p:nvPicPr>
          <p:cNvPr id="3" name="图片 2">
            <a:extLst>
              <a:ext uri="{FF2B5EF4-FFF2-40B4-BE49-F238E27FC236}">
                <a16:creationId xmlns:a16="http://schemas.microsoft.com/office/drawing/2014/main" id="{81B9CBF6-E823-4389-A7EE-C038CE148D28}"/>
              </a:ext>
            </a:extLst>
          </p:cNvPr>
          <p:cNvPicPr>
            <a:picLocks noChangeAspect="1"/>
          </p:cNvPicPr>
          <p:nvPr/>
        </p:nvPicPr>
        <p:blipFill>
          <a:blip r:embed="rId2"/>
          <a:stretch>
            <a:fillRect/>
          </a:stretch>
        </p:blipFill>
        <p:spPr>
          <a:xfrm>
            <a:off x="2538857" y="1895666"/>
            <a:ext cx="7114286" cy="3066667"/>
          </a:xfrm>
          <a:prstGeom prst="rect">
            <a:avLst/>
          </a:prstGeom>
        </p:spPr>
      </p:pic>
    </p:spTree>
    <p:extLst>
      <p:ext uri="{BB962C8B-B14F-4D97-AF65-F5344CB8AC3E}">
        <p14:creationId xmlns:p14="http://schemas.microsoft.com/office/powerpoint/2010/main" val="1059738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62E23-3786-4FD3-A4C9-F48116D1CB26}"/>
              </a:ext>
            </a:extLst>
          </p:cNvPr>
          <p:cNvSpPr>
            <a:spLocks noGrp="1"/>
          </p:cNvSpPr>
          <p:nvPr>
            <p:ph type="title"/>
          </p:nvPr>
        </p:nvSpPr>
        <p:spPr/>
        <p:txBody>
          <a:bodyPr/>
          <a:lstStyle/>
          <a:p>
            <a:r>
              <a:rPr lang="zh-CN" altLang="en-US" dirty="0"/>
              <a:t>编译</a:t>
            </a:r>
            <a:r>
              <a:rPr lang="en-US" altLang="zh-CN" dirty="0"/>
              <a:t>8-</a:t>
            </a:r>
            <a:r>
              <a:rPr lang="zh-CN" altLang="en-US" dirty="0"/>
              <a:t>使用</a:t>
            </a:r>
            <a:r>
              <a:rPr lang="en-US" altLang="zh-CN" dirty="0" err="1"/>
              <a:t>CMake</a:t>
            </a:r>
            <a:endParaRPr lang="zh-CN" altLang="en-US" dirty="0"/>
          </a:p>
        </p:txBody>
      </p:sp>
      <p:pic>
        <p:nvPicPr>
          <p:cNvPr id="4" name="图片 3">
            <a:extLst>
              <a:ext uri="{FF2B5EF4-FFF2-40B4-BE49-F238E27FC236}">
                <a16:creationId xmlns:a16="http://schemas.microsoft.com/office/drawing/2014/main" id="{277DD16A-6414-481B-A842-B93549D97D41}"/>
              </a:ext>
            </a:extLst>
          </p:cNvPr>
          <p:cNvPicPr>
            <a:picLocks noChangeAspect="1"/>
          </p:cNvPicPr>
          <p:nvPr/>
        </p:nvPicPr>
        <p:blipFill>
          <a:blip r:embed="rId2"/>
          <a:stretch>
            <a:fillRect/>
          </a:stretch>
        </p:blipFill>
        <p:spPr>
          <a:xfrm>
            <a:off x="1161944" y="1685749"/>
            <a:ext cx="3476190" cy="4133333"/>
          </a:xfrm>
          <a:prstGeom prst="rect">
            <a:avLst/>
          </a:prstGeom>
        </p:spPr>
      </p:pic>
      <p:pic>
        <p:nvPicPr>
          <p:cNvPr id="5" name="图片 4">
            <a:extLst>
              <a:ext uri="{FF2B5EF4-FFF2-40B4-BE49-F238E27FC236}">
                <a16:creationId xmlns:a16="http://schemas.microsoft.com/office/drawing/2014/main" id="{F7C37142-B3EB-4395-BFA8-D70EC63DF493}"/>
              </a:ext>
            </a:extLst>
          </p:cNvPr>
          <p:cNvPicPr>
            <a:picLocks noChangeAspect="1"/>
          </p:cNvPicPr>
          <p:nvPr/>
        </p:nvPicPr>
        <p:blipFill>
          <a:blip r:embed="rId3"/>
          <a:stretch>
            <a:fillRect/>
          </a:stretch>
        </p:blipFill>
        <p:spPr>
          <a:xfrm>
            <a:off x="4802576" y="1380089"/>
            <a:ext cx="7321366" cy="4744654"/>
          </a:xfrm>
          <a:prstGeom prst="rect">
            <a:avLst/>
          </a:prstGeom>
        </p:spPr>
      </p:pic>
      <p:sp>
        <p:nvSpPr>
          <p:cNvPr id="6" name="文本框 5">
            <a:extLst>
              <a:ext uri="{FF2B5EF4-FFF2-40B4-BE49-F238E27FC236}">
                <a16:creationId xmlns:a16="http://schemas.microsoft.com/office/drawing/2014/main" id="{AFF657DC-AED7-4AB9-A7DE-22F8C7F5109E}"/>
              </a:ext>
            </a:extLst>
          </p:cNvPr>
          <p:cNvSpPr txBox="1"/>
          <p:nvPr/>
        </p:nvSpPr>
        <p:spPr>
          <a:xfrm>
            <a:off x="838200" y="6124743"/>
            <a:ext cx="3032464" cy="646331"/>
          </a:xfrm>
          <a:prstGeom prst="rect">
            <a:avLst/>
          </a:prstGeom>
          <a:noFill/>
        </p:spPr>
        <p:txBody>
          <a:bodyPr wrap="square" rtlCol="0">
            <a:spAutoFit/>
          </a:bodyPr>
          <a:lstStyle/>
          <a:p>
            <a:r>
              <a:rPr lang="zh-CN" altLang="en-US" dirty="0">
                <a:solidFill>
                  <a:srgbClr val="FF0000"/>
                </a:solidFill>
              </a:rPr>
              <a:t>问题二：这个文档结构下</a:t>
            </a:r>
            <a:r>
              <a:rPr lang="en-US" altLang="zh-CN" dirty="0">
                <a:solidFill>
                  <a:srgbClr val="FF0000"/>
                </a:solidFill>
              </a:rPr>
              <a:t>CMakeLists.txt</a:t>
            </a:r>
            <a:r>
              <a:rPr lang="zh-CN" altLang="en-US" dirty="0">
                <a:solidFill>
                  <a:srgbClr val="FF0000"/>
                </a:solidFill>
              </a:rPr>
              <a:t>如何写？</a:t>
            </a:r>
            <a:endParaRPr lang="en-US" altLang="zh-CN" dirty="0">
              <a:solidFill>
                <a:srgbClr val="FF0000"/>
              </a:solidFill>
            </a:endParaRPr>
          </a:p>
        </p:txBody>
      </p:sp>
    </p:spTree>
    <p:extLst>
      <p:ext uri="{BB962C8B-B14F-4D97-AF65-F5344CB8AC3E}">
        <p14:creationId xmlns:p14="http://schemas.microsoft.com/office/powerpoint/2010/main" val="3715089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62E23-3786-4FD3-A4C9-F48116D1CB26}"/>
              </a:ext>
            </a:extLst>
          </p:cNvPr>
          <p:cNvSpPr>
            <a:spLocks noGrp="1"/>
          </p:cNvSpPr>
          <p:nvPr>
            <p:ph type="title"/>
          </p:nvPr>
        </p:nvSpPr>
        <p:spPr>
          <a:xfrm>
            <a:off x="364893" y="117457"/>
            <a:ext cx="5944171" cy="1325563"/>
          </a:xfrm>
        </p:spPr>
        <p:txBody>
          <a:bodyPr/>
          <a:lstStyle/>
          <a:p>
            <a:r>
              <a:rPr lang="zh-CN" altLang="en-US" dirty="0"/>
              <a:t>编译</a:t>
            </a:r>
            <a:r>
              <a:rPr lang="en-US" altLang="zh-CN" dirty="0"/>
              <a:t>9-</a:t>
            </a:r>
            <a:r>
              <a:rPr lang="zh-CN" altLang="en-US" dirty="0"/>
              <a:t>使用</a:t>
            </a:r>
            <a:r>
              <a:rPr lang="en-US" altLang="zh-CN" dirty="0" err="1"/>
              <a:t>CMake</a:t>
            </a:r>
            <a:r>
              <a:rPr lang="en-US" altLang="zh-CN" dirty="0"/>
              <a:t> &amp;&amp;</a:t>
            </a:r>
            <a:r>
              <a:rPr lang="zh-CN" altLang="en-US" dirty="0"/>
              <a:t>动</a:t>
            </a:r>
            <a:r>
              <a:rPr lang="en-US" altLang="zh-CN" dirty="0"/>
              <a:t>(</a:t>
            </a:r>
            <a:r>
              <a:rPr lang="zh-CN" altLang="en-US" dirty="0"/>
              <a:t>静</a:t>
            </a:r>
            <a:r>
              <a:rPr lang="en-US" altLang="zh-CN" dirty="0"/>
              <a:t>)</a:t>
            </a:r>
            <a:r>
              <a:rPr lang="zh-CN" altLang="en-US" dirty="0"/>
              <a:t>态链接库</a:t>
            </a:r>
          </a:p>
        </p:txBody>
      </p:sp>
      <p:pic>
        <p:nvPicPr>
          <p:cNvPr id="3" name="图片 2">
            <a:extLst>
              <a:ext uri="{FF2B5EF4-FFF2-40B4-BE49-F238E27FC236}">
                <a16:creationId xmlns:a16="http://schemas.microsoft.com/office/drawing/2014/main" id="{3F9D311B-A645-4079-A18A-DA705F49D02E}"/>
              </a:ext>
            </a:extLst>
          </p:cNvPr>
          <p:cNvPicPr>
            <a:picLocks noChangeAspect="1"/>
          </p:cNvPicPr>
          <p:nvPr/>
        </p:nvPicPr>
        <p:blipFill>
          <a:blip r:embed="rId2"/>
          <a:stretch>
            <a:fillRect/>
          </a:stretch>
        </p:blipFill>
        <p:spPr>
          <a:xfrm>
            <a:off x="838200" y="1443020"/>
            <a:ext cx="4571429" cy="4895238"/>
          </a:xfrm>
          <a:prstGeom prst="rect">
            <a:avLst/>
          </a:prstGeom>
        </p:spPr>
      </p:pic>
      <p:sp>
        <p:nvSpPr>
          <p:cNvPr id="5" name="文本框 4">
            <a:extLst>
              <a:ext uri="{FF2B5EF4-FFF2-40B4-BE49-F238E27FC236}">
                <a16:creationId xmlns:a16="http://schemas.microsoft.com/office/drawing/2014/main" id="{76F37DD1-BDD4-4514-A448-4533E157CBF9}"/>
              </a:ext>
            </a:extLst>
          </p:cNvPr>
          <p:cNvSpPr txBox="1"/>
          <p:nvPr/>
        </p:nvSpPr>
        <p:spPr>
          <a:xfrm>
            <a:off x="696157" y="6488668"/>
            <a:ext cx="5837808" cy="369332"/>
          </a:xfrm>
          <a:prstGeom prst="rect">
            <a:avLst/>
          </a:prstGeom>
          <a:noFill/>
        </p:spPr>
        <p:txBody>
          <a:bodyPr wrap="square" rtlCol="0">
            <a:spAutoFit/>
          </a:bodyPr>
          <a:lstStyle/>
          <a:p>
            <a:r>
              <a:rPr lang="zh-CN" altLang="en-US" dirty="0">
                <a:solidFill>
                  <a:srgbClr val="FF0000"/>
                </a:solidFill>
              </a:rPr>
              <a:t>问题三：这个文档结构下</a:t>
            </a:r>
            <a:r>
              <a:rPr lang="en-US" altLang="zh-CN" dirty="0">
                <a:solidFill>
                  <a:srgbClr val="FF0000"/>
                </a:solidFill>
              </a:rPr>
              <a:t>CMakeLists.txt</a:t>
            </a:r>
            <a:r>
              <a:rPr lang="zh-CN" altLang="en-US" dirty="0">
                <a:solidFill>
                  <a:srgbClr val="FF0000"/>
                </a:solidFill>
              </a:rPr>
              <a:t>如何写？</a:t>
            </a:r>
            <a:endParaRPr lang="en-US" altLang="zh-CN" dirty="0">
              <a:solidFill>
                <a:srgbClr val="FF0000"/>
              </a:solidFill>
            </a:endParaRPr>
          </a:p>
        </p:txBody>
      </p:sp>
      <p:pic>
        <p:nvPicPr>
          <p:cNvPr id="6" name="图片 5">
            <a:extLst>
              <a:ext uri="{FF2B5EF4-FFF2-40B4-BE49-F238E27FC236}">
                <a16:creationId xmlns:a16="http://schemas.microsoft.com/office/drawing/2014/main" id="{2BCB1C58-F6F3-4EE5-8975-41CAF9A51CA2}"/>
              </a:ext>
            </a:extLst>
          </p:cNvPr>
          <p:cNvPicPr>
            <a:picLocks noChangeAspect="1"/>
          </p:cNvPicPr>
          <p:nvPr/>
        </p:nvPicPr>
        <p:blipFill>
          <a:blip r:embed="rId3"/>
          <a:stretch>
            <a:fillRect/>
          </a:stretch>
        </p:blipFill>
        <p:spPr>
          <a:xfrm>
            <a:off x="6929388" y="1"/>
            <a:ext cx="4046690" cy="3379469"/>
          </a:xfrm>
          <a:prstGeom prst="rect">
            <a:avLst/>
          </a:prstGeom>
        </p:spPr>
      </p:pic>
      <p:pic>
        <p:nvPicPr>
          <p:cNvPr id="7" name="图片 6">
            <a:extLst>
              <a:ext uri="{FF2B5EF4-FFF2-40B4-BE49-F238E27FC236}">
                <a16:creationId xmlns:a16="http://schemas.microsoft.com/office/drawing/2014/main" id="{C1DAD2F2-D775-4CBC-A140-75610AB0AFE5}"/>
              </a:ext>
            </a:extLst>
          </p:cNvPr>
          <p:cNvPicPr>
            <a:picLocks noChangeAspect="1"/>
          </p:cNvPicPr>
          <p:nvPr/>
        </p:nvPicPr>
        <p:blipFill>
          <a:blip r:embed="rId4"/>
          <a:stretch>
            <a:fillRect/>
          </a:stretch>
        </p:blipFill>
        <p:spPr>
          <a:xfrm>
            <a:off x="6929389" y="3478530"/>
            <a:ext cx="4034533" cy="3379469"/>
          </a:xfrm>
          <a:prstGeom prst="rect">
            <a:avLst/>
          </a:prstGeom>
        </p:spPr>
      </p:pic>
    </p:spTree>
    <p:extLst>
      <p:ext uri="{BB962C8B-B14F-4D97-AF65-F5344CB8AC3E}">
        <p14:creationId xmlns:p14="http://schemas.microsoft.com/office/powerpoint/2010/main" val="2473620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A80EC0-EF75-40D1-9658-88E228FF9552}"/>
              </a:ext>
            </a:extLst>
          </p:cNvPr>
          <p:cNvSpPr>
            <a:spLocks noGrp="1"/>
          </p:cNvSpPr>
          <p:nvPr>
            <p:ph type="title"/>
          </p:nvPr>
        </p:nvSpPr>
        <p:spPr/>
        <p:txBody>
          <a:bodyPr/>
          <a:lstStyle/>
          <a:p>
            <a:r>
              <a:rPr lang="zh-CN" altLang="en-US" dirty="0"/>
              <a:t>课程设计</a:t>
            </a:r>
            <a:r>
              <a:rPr lang="en-US" altLang="zh-CN" dirty="0"/>
              <a:t>1</a:t>
            </a:r>
            <a:r>
              <a:rPr lang="zh-CN" altLang="en-US" dirty="0"/>
              <a:t>：多线程热词统计</a:t>
            </a:r>
          </a:p>
        </p:txBody>
      </p:sp>
      <p:sp>
        <p:nvSpPr>
          <p:cNvPr id="3" name="内容占位符 2">
            <a:extLst>
              <a:ext uri="{FF2B5EF4-FFF2-40B4-BE49-F238E27FC236}">
                <a16:creationId xmlns:a16="http://schemas.microsoft.com/office/drawing/2014/main" id="{F3151D72-8E8D-4E7B-A3BE-8A799FE0B168}"/>
              </a:ext>
            </a:extLst>
          </p:cNvPr>
          <p:cNvSpPr>
            <a:spLocks noGrp="1"/>
          </p:cNvSpPr>
          <p:nvPr>
            <p:ph idx="1"/>
          </p:nvPr>
        </p:nvSpPr>
        <p:spPr/>
        <p:txBody>
          <a:bodyPr/>
          <a:lstStyle/>
          <a:p>
            <a:r>
              <a:rPr lang="zh-CN" altLang="en-US" dirty="0"/>
              <a:t>实现的功能（运行时输入</a:t>
            </a:r>
            <a:r>
              <a:rPr lang="en-US" altLang="zh-CN" dirty="0"/>
              <a:t>1</a:t>
            </a:r>
            <a:r>
              <a:rPr lang="zh-CN" altLang="en-US" dirty="0"/>
              <a:t>或</a:t>
            </a:r>
            <a:r>
              <a:rPr lang="en-US" altLang="zh-CN" dirty="0"/>
              <a:t>2</a:t>
            </a:r>
            <a:r>
              <a:rPr lang="zh-CN" altLang="en-US" dirty="0"/>
              <a:t>来选择需要执行的功能，并需输入小说所在的目录）：</a:t>
            </a:r>
            <a:endParaRPr lang="en-US" altLang="zh-CN" dirty="0"/>
          </a:p>
          <a:p>
            <a:pPr lvl="1"/>
            <a:r>
              <a:rPr lang="en-US" altLang="zh-CN" dirty="0"/>
              <a:t>1.</a:t>
            </a:r>
            <a:r>
              <a:rPr lang="zh-CN" altLang="en-US" dirty="0"/>
              <a:t>统计小说中任意一个词（运行时输入）出现的次数</a:t>
            </a:r>
            <a:endParaRPr lang="en-US" altLang="zh-CN" dirty="0"/>
          </a:p>
          <a:p>
            <a:pPr lvl="1"/>
            <a:r>
              <a:rPr lang="en-US" altLang="zh-CN" dirty="0"/>
              <a:t>2. </a:t>
            </a:r>
            <a:r>
              <a:rPr lang="zh-CN" altLang="en-US" dirty="0"/>
              <a:t>统计小说中的热词及其出现次数</a:t>
            </a:r>
            <a:endParaRPr lang="en-US" altLang="zh-CN" dirty="0"/>
          </a:p>
          <a:p>
            <a:r>
              <a:rPr lang="zh-CN" altLang="en-US" dirty="0"/>
              <a:t>可能用到的技术：</a:t>
            </a:r>
            <a:endParaRPr lang="en-US" altLang="zh-CN" dirty="0"/>
          </a:p>
          <a:p>
            <a:pPr lvl="1"/>
            <a:r>
              <a:rPr lang="zh-CN" altLang="en-US" dirty="0"/>
              <a:t>分进程：</a:t>
            </a:r>
            <a:r>
              <a:rPr lang="en-US" altLang="zh-CN" dirty="0"/>
              <a:t>fork</a:t>
            </a:r>
          </a:p>
          <a:p>
            <a:pPr lvl="1"/>
            <a:r>
              <a:rPr lang="zh-CN" altLang="en-US" dirty="0"/>
              <a:t>分线程：</a:t>
            </a:r>
            <a:r>
              <a:rPr lang="en-US" altLang="zh-CN" dirty="0" err="1"/>
              <a:t>pthread</a:t>
            </a:r>
            <a:endParaRPr lang="en-US" altLang="zh-CN" dirty="0"/>
          </a:p>
          <a:p>
            <a:pPr lvl="1"/>
            <a:r>
              <a:rPr lang="zh-CN" altLang="en-US" dirty="0"/>
              <a:t>互斥锁：</a:t>
            </a:r>
            <a:r>
              <a:rPr lang="en-US" altLang="zh-CN" dirty="0"/>
              <a:t>mutex</a:t>
            </a:r>
            <a:endParaRPr lang="zh-CN" altLang="en-US" dirty="0"/>
          </a:p>
        </p:txBody>
      </p:sp>
      <p:pic>
        <p:nvPicPr>
          <p:cNvPr id="5" name="图片 4">
            <a:extLst>
              <a:ext uri="{FF2B5EF4-FFF2-40B4-BE49-F238E27FC236}">
                <a16:creationId xmlns:a16="http://schemas.microsoft.com/office/drawing/2014/main" id="{F1D0C7EA-005A-40DC-8662-3678B425D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6239" y="3644900"/>
            <a:ext cx="2667000" cy="2667000"/>
          </a:xfrm>
          <a:prstGeom prst="rect">
            <a:avLst/>
          </a:prstGeom>
        </p:spPr>
      </p:pic>
    </p:spTree>
    <p:extLst>
      <p:ext uri="{BB962C8B-B14F-4D97-AF65-F5344CB8AC3E}">
        <p14:creationId xmlns:p14="http://schemas.microsoft.com/office/powerpoint/2010/main" val="3690477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CBD7FF-D0AB-40A7-8E60-9ECB6CEB5FE9}"/>
              </a:ext>
            </a:extLst>
          </p:cNvPr>
          <p:cNvSpPr>
            <a:spLocks noGrp="1"/>
          </p:cNvSpPr>
          <p:nvPr>
            <p:ph type="title"/>
          </p:nvPr>
        </p:nvSpPr>
        <p:spPr/>
        <p:txBody>
          <a:bodyPr/>
          <a:lstStyle/>
          <a:p>
            <a:r>
              <a:rPr lang="zh-CN" altLang="en-US" b="1" dirty="0">
                <a:solidFill>
                  <a:srgbClr val="0066FF"/>
                </a:solidFill>
                <a:latin typeface="Arial" panose="020B0604020202020204" pitchFamily="34" charset="0"/>
                <a:ea typeface="宋体" panose="02010600030101010101" pitchFamily="2" charset="-122"/>
              </a:rPr>
              <a:t>课程设计题目</a:t>
            </a:r>
            <a:endParaRPr lang="zh-CN" altLang="en-US" dirty="0"/>
          </a:p>
        </p:txBody>
      </p:sp>
      <p:sp>
        <p:nvSpPr>
          <p:cNvPr id="3" name="内容占位符 2">
            <a:extLst>
              <a:ext uri="{FF2B5EF4-FFF2-40B4-BE49-F238E27FC236}">
                <a16:creationId xmlns:a16="http://schemas.microsoft.com/office/drawing/2014/main" id="{3287FE6C-5CBA-40D4-974E-42F9563CAECA}"/>
              </a:ext>
            </a:extLst>
          </p:cNvPr>
          <p:cNvSpPr>
            <a:spLocks noGrp="1"/>
          </p:cNvSpPr>
          <p:nvPr>
            <p:ph idx="1"/>
          </p:nvPr>
        </p:nvSpPr>
        <p:spPr/>
        <p:txBody>
          <a:bodyPr>
            <a:normAutofit fontScale="92500" lnSpcReduction="20000"/>
          </a:bodyPr>
          <a:lstStyle/>
          <a:p>
            <a:pPr>
              <a:lnSpc>
                <a:spcPct val="150000"/>
              </a:lnSpc>
              <a:defRPr/>
            </a:pPr>
            <a:r>
              <a:rPr lang="zh-CN" altLang="en-US" dirty="0">
                <a:solidFill>
                  <a:srgbClr val="FF0000"/>
                </a:solidFill>
                <a:effectLst>
                  <a:outerShdw blurRad="38100" dist="38100" dir="2700000" algn="tl">
                    <a:srgbClr val="FFFFFF"/>
                  </a:outerShdw>
                </a:effectLst>
                <a:latin typeface="宋体" panose="02010600030101010101" pitchFamily="2" charset="-122"/>
                <a:ea typeface="宋体" panose="02010600030101010101" pitchFamily="2" charset="-122"/>
              </a:rPr>
              <a:t>基于</a:t>
            </a:r>
            <a:r>
              <a:rPr lang="en-US" altLang="zh-CN" dirty="0">
                <a:solidFill>
                  <a:srgbClr val="FF0000"/>
                </a:solidFill>
                <a:effectLst>
                  <a:outerShdw blurRad="38100" dist="38100" dir="2700000" algn="tl">
                    <a:srgbClr val="FFFFFF"/>
                  </a:outerShdw>
                </a:effectLst>
                <a:latin typeface="宋体" panose="02010600030101010101" pitchFamily="2" charset="-122"/>
                <a:ea typeface="宋体" panose="02010600030101010101" pitchFamily="2" charset="-122"/>
              </a:rPr>
              <a:t>Linux</a:t>
            </a:r>
            <a:r>
              <a:rPr lang="zh-CN" altLang="en-US" dirty="0">
                <a:solidFill>
                  <a:srgbClr val="FF0000"/>
                </a:solidFill>
                <a:effectLst>
                  <a:outerShdw blurRad="38100" dist="38100" dir="2700000" algn="tl">
                    <a:srgbClr val="FFFFFF"/>
                  </a:outerShdw>
                </a:effectLst>
                <a:latin typeface="宋体" panose="02010600030101010101" pitchFamily="2" charset="-122"/>
                <a:ea typeface="宋体" panose="02010600030101010101" pitchFamily="2" charset="-122"/>
              </a:rPr>
              <a:t>系统调用和</a:t>
            </a:r>
            <a:r>
              <a:rPr lang="en-US" altLang="zh-CN" dirty="0">
                <a:solidFill>
                  <a:srgbClr val="FF0000"/>
                </a:solidFill>
                <a:effectLst>
                  <a:outerShdw blurRad="38100" dist="38100" dir="2700000" algn="tl">
                    <a:srgbClr val="FFFFFF"/>
                  </a:outerShdw>
                </a:effectLst>
                <a:latin typeface="宋体" panose="02010600030101010101" pitchFamily="2" charset="-122"/>
                <a:ea typeface="宋体" panose="02010600030101010101" pitchFamily="2" charset="-122"/>
              </a:rPr>
              <a:t>C/C++</a:t>
            </a:r>
            <a:r>
              <a:rPr lang="zh-CN" altLang="en-US" dirty="0">
                <a:solidFill>
                  <a:srgbClr val="FF0000"/>
                </a:solidFill>
                <a:effectLst>
                  <a:outerShdw blurRad="38100" dist="38100" dir="2700000" algn="tl">
                    <a:srgbClr val="FFFFFF"/>
                  </a:outerShdw>
                </a:effectLst>
                <a:latin typeface="宋体" panose="02010600030101010101" pitchFamily="2" charset="-122"/>
                <a:ea typeface="宋体" panose="02010600030101010101" pitchFamily="2" charset="-122"/>
              </a:rPr>
              <a:t>进行程序设计，模拟实现操作系统主要管理功能。</a:t>
            </a:r>
            <a:endParaRPr lang="en-US" altLang="zh-CN" dirty="0">
              <a:solidFill>
                <a:srgbClr val="FF0000"/>
              </a:solidFill>
              <a:effectLst>
                <a:outerShdw blurRad="38100" dist="38100" dir="2700000" algn="tl">
                  <a:srgbClr val="FFFFFF"/>
                </a:outerShdw>
              </a:effectLst>
              <a:latin typeface="宋体" panose="02010600030101010101" pitchFamily="2" charset="-122"/>
              <a:ea typeface="宋体" panose="02010600030101010101" pitchFamily="2" charset="-122"/>
            </a:endParaRPr>
          </a:p>
          <a:p>
            <a:pPr>
              <a:lnSpc>
                <a:spcPct val="150000"/>
              </a:lnSpc>
              <a:defRPr/>
            </a:pPr>
            <a:r>
              <a:rPr lang="en-US" altLang="zh-CN" dirty="0">
                <a:solidFill>
                  <a:srgbClr val="006699"/>
                </a:solidFill>
                <a:effectLst>
                  <a:outerShdw blurRad="38100" dist="38100" dir="2700000" algn="tl">
                    <a:srgbClr val="FFFFFF"/>
                  </a:outerShdw>
                </a:effectLst>
                <a:latin typeface="Arial" charset="0"/>
              </a:rPr>
              <a:t>0. Linux</a:t>
            </a:r>
            <a:r>
              <a:rPr lang="zh-CN" altLang="en-US" dirty="0">
                <a:solidFill>
                  <a:srgbClr val="006699"/>
                </a:solidFill>
                <a:effectLst>
                  <a:outerShdw blurRad="38100" dist="38100" dir="2700000" algn="tl">
                    <a:srgbClr val="FFFFFF"/>
                  </a:outerShdw>
                </a:effectLst>
                <a:latin typeface="Arial" charset="0"/>
              </a:rPr>
              <a:t>编译与调试基础</a:t>
            </a:r>
            <a:endParaRPr lang="en-US" altLang="zh-CN" dirty="0">
              <a:solidFill>
                <a:srgbClr val="006699"/>
              </a:solidFill>
              <a:effectLst>
                <a:outerShdw blurRad="38100" dist="38100" dir="2700000" algn="tl">
                  <a:srgbClr val="FFFFFF"/>
                </a:outerShdw>
              </a:effectLst>
              <a:latin typeface="Arial" charset="0"/>
            </a:endParaRPr>
          </a:p>
          <a:p>
            <a:pPr>
              <a:lnSpc>
                <a:spcPct val="150000"/>
              </a:lnSpc>
              <a:defRPr/>
            </a:pPr>
            <a:r>
              <a:rPr lang="en-US" altLang="zh-CN" dirty="0">
                <a:solidFill>
                  <a:srgbClr val="006699"/>
                </a:solidFill>
                <a:effectLst>
                  <a:outerShdw blurRad="38100" dist="38100" dir="2700000" algn="tl">
                    <a:srgbClr val="FFFFFF"/>
                  </a:outerShdw>
                </a:effectLst>
                <a:latin typeface="Arial" charset="0"/>
              </a:rPr>
              <a:t>1. </a:t>
            </a:r>
            <a:r>
              <a:rPr lang="zh-CN" altLang="en-US" dirty="0">
                <a:solidFill>
                  <a:srgbClr val="006699"/>
                </a:solidFill>
                <a:effectLst>
                  <a:outerShdw blurRad="38100" dist="38100" dir="2700000" algn="tl">
                    <a:srgbClr val="FFFFFF"/>
                  </a:outerShdw>
                </a:effectLst>
                <a:latin typeface="Arial" charset="0"/>
              </a:rPr>
              <a:t>多线程单词统计</a:t>
            </a:r>
            <a:r>
              <a:rPr lang="en-US" altLang="zh-CN" dirty="0">
                <a:solidFill>
                  <a:srgbClr val="006699"/>
                </a:solidFill>
                <a:effectLst>
                  <a:outerShdw blurRad="38100" dist="38100" dir="2700000" algn="tl">
                    <a:srgbClr val="FFFFFF"/>
                  </a:outerShdw>
                </a:effectLst>
                <a:latin typeface="Arial" charset="0"/>
              </a:rPr>
              <a:t> </a:t>
            </a:r>
          </a:p>
          <a:p>
            <a:pPr>
              <a:lnSpc>
                <a:spcPct val="150000"/>
              </a:lnSpc>
              <a:defRPr/>
            </a:pPr>
            <a:r>
              <a:rPr lang="en-US" altLang="zh-CN" dirty="0">
                <a:solidFill>
                  <a:srgbClr val="006699"/>
                </a:solidFill>
                <a:effectLst>
                  <a:outerShdw blurRad="38100" dist="38100" dir="2700000" algn="tl">
                    <a:srgbClr val="FFFFFF"/>
                  </a:outerShdw>
                </a:effectLst>
                <a:latin typeface="Arial" charset="0"/>
              </a:rPr>
              <a:t>2. </a:t>
            </a:r>
            <a:r>
              <a:rPr lang="zh-CN" altLang="en-US" dirty="0">
                <a:solidFill>
                  <a:srgbClr val="006699"/>
                </a:solidFill>
                <a:effectLst>
                  <a:outerShdw blurRad="38100" dist="38100" dir="2700000" algn="tl">
                    <a:srgbClr val="FFFFFF"/>
                  </a:outerShdw>
                </a:effectLst>
                <a:latin typeface="Arial" charset="0"/>
              </a:rPr>
              <a:t>生产者</a:t>
            </a:r>
            <a:r>
              <a:rPr lang="en-US" altLang="zh-CN" dirty="0">
                <a:solidFill>
                  <a:srgbClr val="006699"/>
                </a:solidFill>
                <a:effectLst>
                  <a:outerShdw blurRad="38100" dist="38100" dir="2700000" algn="tl">
                    <a:srgbClr val="FFFFFF"/>
                  </a:outerShdw>
                </a:effectLst>
                <a:latin typeface="Arial" charset="0"/>
              </a:rPr>
              <a:t>-</a:t>
            </a:r>
            <a:r>
              <a:rPr lang="zh-CN" altLang="en-US" dirty="0">
                <a:solidFill>
                  <a:srgbClr val="006699"/>
                </a:solidFill>
                <a:effectLst>
                  <a:outerShdw blurRad="38100" dist="38100" dir="2700000" algn="tl">
                    <a:srgbClr val="FFFFFF"/>
                  </a:outerShdw>
                </a:effectLst>
                <a:latin typeface="Arial" charset="0"/>
              </a:rPr>
              <a:t>消费者问题</a:t>
            </a:r>
            <a:endParaRPr lang="en-US" altLang="zh-CN" dirty="0">
              <a:solidFill>
                <a:srgbClr val="006699"/>
              </a:solidFill>
              <a:effectLst>
                <a:outerShdw blurRad="38100" dist="38100" dir="2700000" algn="tl">
                  <a:srgbClr val="FFFFFF"/>
                </a:outerShdw>
              </a:effectLst>
              <a:latin typeface="Arial" charset="0"/>
            </a:endParaRPr>
          </a:p>
          <a:p>
            <a:pPr>
              <a:lnSpc>
                <a:spcPct val="150000"/>
              </a:lnSpc>
              <a:defRPr/>
            </a:pPr>
            <a:r>
              <a:rPr lang="en-US" altLang="zh-CN" dirty="0">
                <a:solidFill>
                  <a:srgbClr val="006699"/>
                </a:solidFill>
                <a:effectLst>
                  <a:outerShdw blurRad="38100" dist="38100" dir="2700000" algn="tl">
                    <a:srgbClr val="FFFFFF"/>
                  </a:outerShdw>
                </a:effectLst>
                <a:latin typeface="Arial" charset="0"/>
              </a:rPr>
              <a:t>3. </a:t>
            </a:r>
            <a:r>
              <a:rPr lang="zh-CN" altLang="en-US" dirty="0">
                <a:solidFill>
                  <a:srgbClr val="006699"/>
                </a:solidFill>
                <a:effectLst>
                  <a:outerShdw blurRad="38100" dist="38100" dir="2700000" algn="tl">
                    <a:srgbClr val="FFFFFF"/>
                  </a:outerShdw>
                </a:effectLst>
                <a:latin typeface="Arial" charset="0"/>
              </a:rPr>
              <a:t>动态多分区存储管理模拟系统</a:t>
            </a:r>
            <a:endParaRPr lang="en-US" altLang="zh-CN" dirty="0">
              <a:solidFill>
                <a:srgbClr val="006699"/>
              </a:solidFill>
              <a:effectLst>
                <a:outerShdw blurRad="38100" dist="38100" dir="2700000" algn="tl">
                  <a:srgbClr val="FFFFFF"/>
                </a:outerShdw>
              </a:effectLst>
              <a:latin typeface="Arial" charset="0"/>
            </a:endParaRPr>
          </a:p>
          <a:p>
            <a:pPr>
              <a:lnSpc>
                <a:spcPct val="150000"/>
              </a:lnSpc>
              <a:defRPr/>
            </a:pPr>
            <a:r>
              <a:rPr lang="en-US" altLang="zh-CN" dirty="0">
                <a:solidFill>
                  <a:srgbClr val="006699"/>
                </a:solidFill>
                <a:effectLst>
                  <a:outerShdw blurRad="38100" dist="38100" dir="2700000" algn="tl">
                    <a:srgbClr val="FFFFFF"/>
                  </a:outerShdw>
                </a:effectLst>
                <a:latin typeface="Arial" charset="0"/>
              </a:rPr>
              <a:t>4. </a:t>
            </a:r>
            <a:r>
              <a:rPr lang="zh-CN" altLang="en-US" dirty="0">
                <a:solidFill>
                  <a:srgbClr val="006699"/>
                </a:solidFill>
                <a:effectLst>
                  <a:outerShdw blurRad="38100" dist="38100" dir="2700000" algn="tl">
                    <a:srgbClr val="FFFFFF"/>
                  </a:outerShdw>
                </a:effectLst>
                <a:latin typeface="Arial" charset="0"/>
              </a:rPr>
              <a:t>请求分页页面置换模拟系统</a:t>
            </a:r>
            <a:endParaRPr lang="en-US" altLang="zh-CN" dirty="0">
              <a:solidFill>
                <a:srgbClr val="006699"/>
              </a:solidFill>
              <a:effectLst>
                <a:outerShdw blurRad="38100" dist="38100" dir="2700000" algn="tl">
                  <a:srgbClr val="FFFFFF"/>
                </a:outerShdw>
              </a:effectLst>
              <a:latin typeface="Arial" charset="0"/>
            </a:endParaRPr>
          </a:p>
          <a:p>
            <a:endParaRPr lang="zh-CN" altLang="en-US" dirty="0"/>
          </a:p>
        </p:txBody>
      </p:sp>
    </p:spTree>
    <p:extLst>
      <p:ext uri="{BB962C8B-B14F-4D97-AF65-F5344CB8AC3E}">
        <p14:creationId xmlns:p14="http://schemas.microsoft.com/office/powerpoint/2010/main" val="242826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CACF88-C971-41F0-8797-B224FA8A866C}"/>
              </a:ext>
            </a:extLst>
          </p:cNvPr>
          <p:cNvSpPr>
            <a:spLocks noGrp="1"/>
          </p:cNvSpPr>
          <p:nvPr>
            <p:ph type="title"/>
          </p:nvPr>
        </p:nvSpPr>
        <p:spPr/>
        <p:txBody>
          <a:bodyPr/>
          <a:lstStyle/>
          <a:p>
            <a:r>
              <a:rPr lang="zh-CN" altLang="en-US" dirty="0"/>
              <a:t>进程与线程的关系</a:t>
            </a:r>
          </a:p>
        </p:txBody>
      </p:sp>
      <p:pic>
        <p:nvPicPr>
          <p:cNvPr id="5" name="内容占位符 4">
            <a:extLst>
              <a:ext uri="{FF2B5EF4-FFF2-40B4-BE49-F238E27FC236}">
                <a16:creationId xmlns:a16="http://schemas.microsoft.com/office/drawing/2014/main" id="{FA58A7FD-C45E-4A80-8CF2-240FFE53AB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1777513"/>
            <a:ext cx="7620000" cy="3810000"/>
          </a:xfrm>
        </p:spPr>
      </p:pic>
      <p:sp>
        <p:nvSpPr>
          <p:cNvPr id="6" name="矩形 5">
            <a:extLst>
              <a:ext uri="{FF2B5EF4-FFF2-40B4-BE49-F238E27FC236}">
                <a16:creationId xmlns:a16="http://schemas.microsoft.com/office/drawing/2014/main" id="{75B7BF3A-9757-4B31-B4E8-6760A79E5ECC}"/>
              </a:ext>
            </a:extLst>
          </p:cNvPr>
          <p:cNvSpPr/>
          <p:nvPr/>
        </p:nvSpPr>
        <p:spPr>
          <a:xfrm>
            <a:off x="3762462" y="3682513"/>
            <a:ext cx="5243120" cy="2435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B030AB89-0E36-4B4A-8A40-B85A92F96A15}"/>
              </a:ext>
            </a:extLst>
          </p:cNvPr>
          <p:cNvSpPr/>
          <p:nvPr/>
        </p:nvSpPr>
        <p:spPr>
          <a:xfrm>
            <a:off x="6807666" y="3682513"/>
            <a:ext cx="1140903" cy="243535"/>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01EE86E-0B89-437D-9C5C-67540A6AA2F5}"/>
              </a:ext>
            </a:extLst>
          </p:cNvPr>
          <p:cNvSpPr txBox="1"/>
          <p:nvPr/>
        </p:nvSpPr>
        <p:spPr>
          <a:xfrm>
            <a:off x="3425679" y="1923735"/>
            <a:ext cx="5340642" cy="369332"/>
          </a:xfrm>
          <a:prstGeom prst="rect">
            <a:avLst/>
          </a:prstGeom>
          <a:noFill/>
        </p:spPr>
        <p:txBody>
          <a:bodyPr wrap="square" rtlCol="0">
            <a:spAutoFit/>
          </a:bodyPr>
          <a:lstStyle/>
          <a:p>
            <a:r>
              <a:rPr lang="zh-CN" altLang="en-US" dirty="0"/>
              <a:t>于</a:t>
            </a:r>
            <a:r>
              <a:rPr lang="en-US" altLang="zh-CN" dirty="0"/>
              <a:t>2021</a:t>
            </a:r>
            <a:r>
              <a:rPr lang="zh-CN" altLang="en-US" dirty="0"/>
              <a:t>年</a:t>
            </a:r>
            <a:r>
              <a:rPr lang="en-US" altLang="zh-CN" dirty="0"/>
              <a:t>8</a:t>
            </a:r>
            <a:r>
              <a:rPr lang="zh-CN" altLang="en-US" dirty="0"/>
              <a:t>月参加</a:t>
            </a:r>
            <a:r>
              <a:rPr lang="en-US" altLang="zh-CN" dirty="0" err="1"/>
              <a:t>ipcc</a:t>
            </a:r>
            <a:r>
              <a:rPr lang="zh-CN" altLang="en-US" dirty="0"/>
              <a:t>大赛过程中的一张性能统计表</a:t>
            </a:r>
          </a:p>
        </p:txBody>
      </p:sp>
    </p:spTree>
    <p:extLst>
      <p:ext uri="{BB962C8B-B14F-4D97-AF65-F5344CB8AC3E}">
        <p14:creationId xmlns:p14="http://schemas.microsoft.com/office/powerpoint/2010/main" val="370089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B05FE-3E41-419D-9BB6-9BBF4B1632BF}"/>
              </a:ext>
            </a:extLst>
          </p:cNvPr>
          <p:cNvSpPr>
            <a:spLocks noGrp="1"/>
          </p:cNvSpPr>
          <p:nvPr>
            <p:ph type="title"/>
          </p:nvPr>
        </p:nvSpPr>
        <p:spPr/>
        <p:txBody>
          <a:bodyPr/>
          <a:lstStyle/>
          <a:p>
            <a:r>
              <a:rPr lang="zh-CN" altLang="en-US" dirty="0"/>
              <a:t>进程</a:t>
            </a:r>
            <a:r>
              <a:rPr lang="en-US" altLang="zh-CN" dirty="0"/>
              <a:t>fork</a:t>
            </a:r>
            <a:endParaRPr lang="zh-CN" altLang="en-US" dirty="0"/>
          </a:p>
        </p:txBody>
      </p:sp>
      <p:sp>
        <p:nvSpPr>
          <p:cNvPr id="3" name="内容占位符 2">
            <a:extLst>
              <a:ext uri="{FF2B5EF4-FFF2-40B4-BE49-F238E27FC236}">
                <a16:creationId xmlns:a16="http://schemas.microsoft.com/office/drawing/2014/main" id="{596E3724-62EB-4684-AFBD-37AB565A0C41}"/>
              </a:ext>
            </a:extLst>
          </p:cNvPr>
          <p:cNvSpPr>
            <a:spLocks noGrp="1"/>
          </p:cNvSpPr>
          <p:nvPr>
            <p:ph idx="1"/>
          </p:nvPr>
        </p:nvSpPr>
        <p:spPr>
          <a:xfrm>
            <a:off x="724250" y="1334611"/>
            <a:ext cx="5966110" cy="4351338"/>
          </a:xfrm>
        </p:spPr>
        <p:txBody>
          <a:bodyPr>
            <a:noAutofit/>
          </a:bodyPr>
          <a:lstStyle/>
          <a:p>
            <a:pPr algn="l">
              <a:buFont typeface="+mj-lt"/>
              <a:buAutoNum type="arabicPeriod"/>
            </a:pPr>
            <a:r>
              <a:rPr lang="en-US" altLang="zh-CN" sz="1400" b="1" i="0" dirty="0">
                <a:solidFill>
                  <a:srgbClr val="000000"/>
                </a:solidFill>
                <a:effectLst/>
                <a:latin typeface="-apple-system"/>
              </a:rPr>
              <a:t>  </a:t>
            </a:r>
            <a:endParaRPr lang="en-US" altLang="zh-CN" sz="1400" b="1" i="0" dirty="0">
              <a:solidFill>
                <a:srgbClr val="333333"/>
              </a:solidFill>
              <a:effectLst/>
              <a:latin typeface="-apple-system"/>
            </a:endParaRPr>
          </a:p>
          <a:p>
            <a:pPr algn="l">
              <a:lnSpc>
                <a:spcPct val="50000"/>
              </a:lnSpc>
              <a:buFont typeface="+mj-lt"/>
              <a:buAutoNum type="arabicPeriod"/>
            </a:pPr>
            <a:r>
              <a:rPr lang="en-US" altLang="zh-CN" sz="1400" b="1" i="0" dirty="0">
                <a:solidFill>
                  <a:srgbClr val="808080"/>
                </a:solidFill>
                <a:effectLst/>
                <a:latin typeface="-apple-system"/>
              </a:rPr>
              <a:t>#include &lt;</a:t>
            </a:r>
            <a:r>
              <a:rPr lang="en-US" altLang="zh-CN" sz="1400" b="1" i="0" dirty="0" err="1">
                <a:solidFill>
                  <a:srgbClr val="808080"/>
                </a:solidFill>
                <a:effectLst/>
                <a:latin typeface="-apple-system"/>
              </a:rPr>
              <a:t>unistd.h</a:t>
            </a:r>
            <a:r>
              <a:rPr lang="en-US" altLang="zh-CN" sz="1400" b="1" i="0" dirty="0">
                <a:solidFill>
                  <a:srgbClr val="808080"/>
                </a:solidFill>
                <a:effectLst/>
                <a:latin typeface="-apple-system"/>
              </a:rPr>
              <a:t>&gt;</a:t>
            </a:r>
            <a:r>
              <a:rPr lang="en-US" altLang="zh-CN" sz="1400" b="1" i="0" dirty="0">
                <a:solidFill>
                  <a:srgbClr val="000000"/>
                </a:solidFill>
                <a:effectLst/>
                <a:latin typeface="-apple-system"/>
              </a:rPr>
              <a:t>  </a:t>
            </a:r>
            <a:endParaRPr lang="en-US" altLang="zh-CN" sz="1400" b="1" i="0" dirty="0">
              <a:solidFill>
                <a:srgbClr val="333333"/>
              </a:solidFill>
              <a:effectLst/>
              <a:latin typeface="-apple-system"/>
            </a:endParaRPr>
          </a:p>
          <a:p>
            <a:pPr algn="l">
              <a:lnSpc>
                <a:spcPct val="50000"/>
              </a:lnSpc>
              <a:buFont typeface="+mj-lt"/>
              <a:buAutoNum type="arabicPeriod"/>
            </a:pPr>
            <a:r>
              <a:rPr lang="en-US" altLang="zh-CN" sz="1400" b="1" i="0" dirty="0">
                <a:solidFill>
                  <a:srgbClr val="808080"/>
                </a:solidFill>
                <a:effectLst/>
                <a:latin typeface="-apple-system"/>
              </a:rPr>
              <a:t>#include &lt;</a:t>
            </a:r>
            <a:r>
              <a:rPr lang="en-US" altLang="zh-CN" sz="1400" b="1" i="0" dirty="0" err="1">
                <a:solidFill>
                  <a:srgbClr val="808080"/>
                </a:solidFill>
                <a:effectLst/>
                <a:latin typeface="-apple-system"/>
              </a:rPr>
              <a:t>stdio.h</a:t>
            </a:r>
            <a:r>
              <a:rPr lang="en-US" altLang="zh-CN" sz="1400" b="1" i="0" dirty="0">
                <a:solidFill>
                  <a:srgbClr val="808080"/>
                </a:solidFill>
                <a:effectLst/>
                <a:latin typeface="-apple-system"/>
              </a:rPr>
              <a:t>&gt; </a:t>
            </a:r>
            <a:r>
              <a:rPr lang="en-US" altLang="zh-CN" sz="1400" b="1" i="0" dirty="0">
                <a:solidFill>
                  <a:srgbClr val="000000"/>
                </a:solidFill>
                <a:effectLst/>
                <a:latin typeface="-apple-system"/>
              </a:rPr>
              <a:t>  </a:t>
            </a:r>
            <a:endParaRPr lang="en-US" altLang="zh-CN" sz="1400" b="1" i="0" dirty="0">
              <a:solidFill>
                <a:srgbClr val="333333"/>
              </a:solidFill>
              <a:effectLst/>
              <a:latin typeface="-apple-system"/>
            </a:endParaRPr>
          </a:p>
          <a:p>
            <a:pPr algn="l">
              <a:lnSpc>
                <a:spcPct val="50000"/>
              </a:lnSpc>
              <a:buFont typeface="+mj-lt"/>
              <a:buAutoNum type="arabicPeriod"/>
            </a:pPr>
            <a:r>
              <a:rPr lang="en-US" altLang="zh-CN" sz="1400" b="1" i="0" dirty="0">
                <a:solidFill>
                  <a:srgbClr val="2E8B57"/>
                </a:solidFill>
                <a:effectLst/>
                <a:latin typeface="-apple-system"/>
              </a:rPr>
              <a:t>int</a:t>
            </a:r>
            <a:r>
              <a:rPr lang="en-US" altLang="zh-CN" sz="1400" b="1" i="0" dirty="0">
                <a:solidFill>
                  <a:srgbClr val="000000"/>
                </a:solidFill>
                <a:effectLst/>
                <a:latin typeface="-apple-system"/>
              </a:rPr>
              <a:t> main ()   </a:t>
            </a:r>
            <a:endParaRPr lang="en-US" altLang="zh-CN" sz="1400" b="1" i="0" dirty="0">
              <a:solidFill>
                <a:srgbClr val="333333"/>
              </a:solidFill>
              <a:effectLst/>
              <a:latin typeface="-apple-system"/>
            </a:endParaRPr>
          </a:p>
          <a:p>
            <a:pPr algn="l">
              <a:lnSpc>
                <a:spcPct val="50000"/>
              </a:lnSpc>
              <a:buFont typeface="+mj-lt"/>
              <a:buAutoNum type="arabicPeriod"/>
            </a:pPr>
            <a:r>
              <a:rPr lang="en-US" altLang="zh-CN" sz="1400" b="1" i="0" dirty="0">
                <a:solidFill>
                  <a:srgbClr val="000000"/>
                </a:solidFill>
                <a:effectLst/>
                <a:latin typeface="-apple-system"/>
              </a:rPr>
              <a:t>{   </a:t>
            </a:r>
            <a:endParaRPr lang="en-US" altLang="zh-CN" sz="1400" b="1" i="0" dirty="0">
              <a:solidFill>
                <a:srgbClr val="333333"/>
              </a:solidFill>
              <a:effectLst/>
              <a:latin typeface="-apple-system"/>
            </a:endParaRPr>
          </a:p>
          <a:p>
            <a:pPr algn="l">
              <a:lnSpc>
                <a:spcPct val="50000"/>
              </a:lnSpc>
              <a:buFont typeface="+mj-lt"/>
              <a:buAutoNum type="arabicPeriod"/>
            </a:pPr>
            <a:r>
              <a:rPr lang="en-US" altLang="zh-CN" sz="1400" b="1" i="0" dirty="0">
                <a:solidFill>
                  <a:srgbClr val="000000"/>
                </a:solidFill>
                <a:effectLst/>
                <a:latin typeface="-apple-system"/>
              </a:rPr>
              <a:t>    </a:t>
            </a:r>
            <a:r>
              <a:rPr lang="en-US" altLang="zh-CN" sz="1400" b="1" i="0" dirty="0" err="1">
                <a:solidFill>
                  <a:srgbClr val="000000"/>
                </a:solidFill>
                <a:effectLst/>
                <a:latin typeface="-apple-system"/>
              </a:rPr>
              <a:t>pid_t</a:t>
            </a:r>
            <a:r>
              <a:rPr lang="en-US" altLang="zh-CN" sz="1400" b="1" i="0" dirty="0">
                <a:solidFill>
                  <a:srgbClr val="000000"/>
                </a:solidFill>
                <a:effectLst/>
                <a:latin typeface="-apple-system"/>
              </a:rPr>
              <a:t> </a:t>
            </a:r>
            <a:r>
              <a:rPr lang="en-US" altLang="zh-CN" sz="1400" b="1" i="0" dirty="0" err="1">
                <a:solidFill>
                  <a:srgbClr val="000000"/>
                </a:solidFill>
                <a:effectLst/>
                <a:latin typeface="-apple-system"/>
              </a:rPr>
              <a:t>fpid</a:t>
            </a:r>
            <a:r>
              <a:rPr lang="en-US" altLang="zh-CN" sz="1400" b="1" i="0" dirty="0">
                <a:solidFill>
                  <a:srgbClr val="000000"/>
                </a:solidFill>
                <a:effectLst/>
                <a:latin typeface="-apple-system"/>
              </a:rPr>
              <a:t>; </a:t>
            </a:r>
            <a:r>
              <a:rPr lang="en-US" altLang="zh-CN" sz="1400" b="1" i="0" dirty="0">
                <a:solidFill>
                  <a:srgbClr val="008200"/>
                </a:solidFill>
                <a:effectLst/>
                <a:latin typeface="-apple-system"/>
              </a:rPr>
              <a:t>//</a:t>
            </a:r>
            <a:r>
              <a:rPr lang="en-US" altLang="zh-CN" sz="1400" b="1" i="0" dirty="0" err="1">
                <a:solidFill>
                  <a:srgbClr val="008200"/>
                </a:solidFill>
                <a:effectLst/>
                <a:latin typeface="-apple-system"/>
              </a:rPr>
              <a:t>fpid</a:t>
            </a:r>
            <a:r>
              <a:rPr lang="zh-CN" altLang="en-US" sz="1400" b="1" i="0" dirty="0">
                <a:solidFill>
                  <a:srgbClr val="008200"/>
                </a:solidFill>
                <a:effectLst/>
                <a:latin typeface="-apple-system"/>
              </a:rPr>
              <a:t>表示</a:t>
            </a:r>
            <a:r>
              <a:rPr lang="en-US" altLang="zh-CN" sz="1400" b="1" i="0" dirty="0">
                <a:solidFill>
                  <a:srgbClr val="008200"/>
                </a:solidFill>
                <a:effectLst/>
                <a:latin typeface="-apple-system"/>
              </a:rPr>
              <a:t>fork</a:t>
            </a:r>
            <a:r>
              <a:rPr lang="zh-CN" altLang="en-US" sz="1400" b="1" i="0" dirty="0">
                <a:solidFill>
                  <a:srgbClr val="008200"/>
                </a:solidFill>
                <a:effectLst/>
                <a:latin typeface="-apple-system"/>
              </a:rPr>
              <a:t>函数返回的值</a:t>
            </a:r>
            <a:r>
              <a:rPr lang="zh-CN" altLang="en-US" sz="1400" b="1" i="0" dirty="0">
                <a:solidFill>
                  <a:srgbClr val="000000"/>
                </a:solidFill>
                <a:effectLst/>
                <a:latin typeface="-apple-system"/>
              </a:rPr>
              <a:t>  </a:t>
            </a:r>
            <a:endParaRPr lang="zh-CN" altLang="en-US" sz="1400" b="1" i="0" dirty="0">
              <a:solidFill>
                <a:srgbClr val="333333"/>
              </a:solidFill>
              <a:effectLst/>
              <a:latin typeface="-apple-system"/>
            </a:endParaRPr>
          </a:p>
          <a:p>
            <a:pPr algn="l">
              <a:lnSpc>
                <a:spcPct val="50000"/>
              </a:lnSpc>
              <a:buFont typeface="+mj-lt"/>
              <a:buAutoNum type="arabicPeriod"/>
            </a:pPr>
            <a:r>
              <a:rPr lang="zh-CN" altLang="en-US" sz="1400" b="1" i="0" dirty="0">
                <a:solidFill>
                  <a:srgbClr val="000000"/>
                </a:solidFill>
                <a:effectLst/>
                <a:latin typeface="-apple-system"/>
              </a:rPr>
              <a:t>    </a:t>
            </a:r>
            <a:r>
              <a:rPr lang="en-US" altLang="zh-CN" sz="1400" b="1" i="0" dirty="0">
                <a:solidFill>
                  <a:srgbClr val="2E8B57"/>
                </a:solidFill>
                <a:effectLst/>
                <a:latin typeface="-apple-system"/>
              </a:rPr>
              <a:t>int</a:t>
            </a:r>
            <a:r>
              <a:rPr lang="en-US" altLang="zh-CN" sz="1400" b="1" i="0" dirty="0">
                <a:solidFill>
                  <a:srgbClr val="000000"/>
                </a:solidFill>
                <a:effectLst/>
                <a:latin typeface="-apple-system"/>
              </a:rPr>
              <a:t> count=0;  </a:t>
            </a:r>
            <a:endParaRPr lang="en-US" altLang="zh-CN" sz="1400" b="1" i="0" dirty="0">
              <a:solidFill>
                <a:srgbClr val="333333"/>
              </a:solidFill>
              <a:effectLst/>
              <a:latin typeface="-apple-system"/>
            </a:endParaRPr>
          </a:p>
          <a:p>
            <a:pPr algn="l">
              <a:lnSpc>
                <a:spcPct val="50000"/>
              </a:lnSpc>
              <a:buFont typeface="+mj-lt"/>
              <a:buAutoNum type="arabicPeriod"/>
            </a:pPr>
            <a:r>
              <a:rPr lang="en-US" altLang="zh-CN" sz="1400" b="1" i="0" dirty="0">
                <a:solidFill>
                  <a:srgbClr val="000000"/>
                </a:solidFill>
                <a:effectLst/>
                <a:latin typeface="-apple-system"/>
              </a:rPr>
              <a:t>    </a:t>
            </a:r>
            <a:r>
              <a:rPr lang="en-US" altLang="zh-CN" sz="1400" b="1" i="0" dirty="0" err="1">
                <a:solidFill>
                  <a:srgbClr val="000000"/>
                </a:solidFill>
                <a:effectLst/>
                <a:latin typeface="-apple-system"/>
              </a:rPr>
              <a:t>fpid</a:t>
            </a:r>
            <a:r>
              <a:rPr lang="en-US" altLang="zh-CN" sz="1400" b="1" i="0" dirty="0">
                <a:solidFill>
                  <a:srgbClr val="000000"/>
                </a:solidFill>
                <a:effectLst/>
                <a:latin typeface="-apple-system"/>
              </a:rPr>
              <a:t>=fork();   </a:t>
            </a:r>
            <a:endParaRPr lang="en-US" altLang="zh-CN" sz="1400" b="1" i="0" dirty="0">
              <a:solidFill>
                <a:srgbClr val="333333"/>
              </a:solidFill>
              <a:effectLst/>
              <a:latin typeface="-apple-system"/>
            </a:endParaRPr>
          </a:p>
          <a:p>
            <a:pPr algn="l">
              <a:lnSpc>
                <a:spcPct val="50000"/>
              </a:lnSpc>
              <a:buFont typeface="+mj-lt"/>
              <a:buAutoNum type="arabicPeriod"/>
            </a:pPr>
            <a:r>
              <a:rPr lang="en-US" altLang="zh-CN" sz="1400" b="1" i="0" dirty="0">
                <a:solidFill>
                  <a:srgbClr val="000000"/>
                </a:solidFill>
                <a:effectLst/>
                <a:latin typeface="-apple-system"/>
              </a:rPr>
              <a:t>    </a:t>
            </a:r>
            <a:r>
              <a:rPr lang="en-US" altLang="zh-CN" sz="1400" b="1" i="0" dirty="0">
                <a:solidFill>
                  <a:srgbClr val="006699"/>
                </a:solidFill>
                <a:effectLst/>
                <a:latin typeface="-apple-system"/>
              </a:rPr>
              <a:t>if</a:t>
            </a:r>
            <a:r>
              <a:rPr lang="en-US" altLang="zh-CN" sz="1400" b="1" i="0" dirty="0">
                <a:solidFill>
                  <a:srgbClr val="000000"/>
                </a:solidFill>
                <a:effectLst/>
                <a:latin typeface="-apple-system"/>
              </a:rPr>
              <a:t> (</a:t>
            </a:r>
            <a:r>
              <a:rPr lang="en-US" altLang="zh-CN" sz="1400" b="1" i="0" dirty="0" err="1">
                <a:solidFill>
                  <a:srgbClr val="000000"/>
                </a:solidFill>
                <a:effectLst/>
                <a:latin typeface="-apple-system"/>
              </a:rPr>
              <a:t>fpid</a:t>
            </a:r>
            <a:r>
              <a:rPr lang="en-US" altLang="zh-CN" sz="1400" b="1" i="0" dirty="0">
                <a:solidFill>
                  <a:srgbClr val="000000"/>
                </a:solidFill>
                <a:effectLst/>
                <a:latin typeface="-apple-system"/>
              </a:rPr>
              <a:t> &lt; 0)   </a:t>
            </a:r>
            <a:endParaRPr lang="en-US" altLang="zh-CN" sz="1400" b="1" i="0" dirty="0">
              <a:solidFill>
                <a:srgbClr val="333333"/>
              </a:solidFill>
              <a:effectLst/>
              <a:latin typeface="-apple-system"/>
            </a:endParaRPr>
          </a:p>
          <a:p>
            <a:pPr algn="l">
              <a:lnSpc>
                <a:spcPct val="50000"/>
              </a:lnSpc>
              <a:buFont typeface="+mj-lt"/>
              <a:buAutoNum type="arabicPeriod"/>
            </a:pPr>
            <a:r>
              <a:rPr lang="en-US" altLang="zh-CN" sz="1400" b="1" i="0" dirty="0">
                <a:solidFill>
                  <a:srgbClr val="000000"/>
                </a:solidFill>
                <a:effectLst/>
                <a:latin typeface="-apple-system"/>
              </a:rPr>
              <a:t>        </a:t>
            </a:r>
            <a:r>
              <a:rPr lang="en-US" altLang="zh-CN" sz="1400" b="1" i="0" dirty="0" err="1">
                <a:solidFill>
                  <a:srgbClr val="000000"/>
                </a:solidFill>
                <a:effectLst/>
                <a:latin typeface="-apple-system"/>
              </a:rPr>
              <a:t>printf</a:t>
            </a:r>
            <a:r>
              <a:rPr lang="en-US" altLang="zh-CN" sz="1400" b="1" i="0" dirty="0">
                <a:solidFill>
                  <a:srgbClr val="000000"/>
                </a:solidFill>
                <a:effectLst/>
                <a:latin typeface="-apple-system"/>
              </a:rPr>
              <a:t>(</a:t>
            </a:r>
            <a:r>
              <a:rPr lang="en-US" altLang="zh-CN" sz="1400" b="1" i="0" dirty="0">
                <a:solidFill>
                  <a:srgbClr val="0000FF"/>
                </a:solidFill>
                <a:effectLst/>
                <a:latin typeface="-apple-system"/>
              </a:rPr>
              <a:t>"error in fork!"</a:t>
            </a:r>
            <a:r>
              <a:rPr lang="en-US" altLang="zh-CN" sz="1400" b="1" i="0" dirty="0">
                <a:solidFill>
                  <a:srgbClr val="000000"/>
                </a:solidFill>
                <a:effectLst/>
                <a:latin typeface="-apple-system"/>
              </a:rPr>
              <a:t>);   </a:t>
            </a:r>
            <a:endParaRPr lang="en-US" altLang="zh-CN" sz="1400" b="1" i="0" dirty="0">
              <a:solidFill>
                <a:srgbClr val="333333"/>
              </a:solidFill>
              <a:effectLst/>
              <a:latin typeface="-apple-system"/>
            </a:endParaRPr>
          </a:p>
          <a:p>
            <a:pPr algn="l">
              <a:lnSpc>
                <a:spcPct val="50000"/>
              </a:lnSpc>
              <a:buFont typeface="+mj-lt"/>
              <a:buAutoNum type="arabicPeriod"/>
            </a:pPr>
            <a:r>
              <a:rPr lang="en-US" altLang="zh-CN" sz="1400" b="1" i="0" dirty="0">
                <a:solidFill>
                  <a:srgbClr val="000000"/>
                </a:solidFill>
                <a:effectLst/>
                <a:latin typeface="-apple-system"/>
              </a:rPr>
              <a:t>    </a:t>
            </a:r>
            <a:r>
              <a:rPr lang="en-US" altLang="zh-CN" sz="1400" b="1" i="0" dirty="0">
                <a:solidFill>
                  <a:srgbClr val="006699"/>
                </a:solidFill>
                <a:effectLst/>
                <a:latin typeface="-apple-system"/>
              </a:rPr>
              <a:t>else</a:t>
            </a:r>
            <a:r>
              <a:rPr lang="en-US" altLang="zh-CN" sz="1400" b="1" i="0" dirty="0">
                <a:solidFill>
                  <a:srgbClr val="000000"/>
                </a:solidFill>
                <a:effectLst/>
                <a:latin typeface="-apple-system"/>
              </a:rPr>
              <a:t> </a:t>
            </a:r>
            <a:r>
              <a:rPr lang="en-US" altLang="zh-CN" sz="1400" b="1" i="0" dirty="0">
                <a:solidFill>
                  <a:srgbClr val="006699"/>
                </a:solidFill>
                <a:effectLst/>
                <a:latin typeface="-apple-system"/>
              </a:rPr>
              <a:t>if</a:t>
            </a:r>
            <a:r>
              <a:rPr lang="en-US" altLang="zh-CN" sz="1400" b="1" i="0" dirty="0">
                <a:solidFill>
                  <a:srgbClr val="000000"/>
                </a:solidFill>
                <a:effectLst/>
                <a:latin typeface="-apple-system"/>
              </a:rPr>
              <a:t> (</a:t>
            </a:r>
            <a:r>
              <a:rPr lang="en-US" altLang="zh-CN" sz="1400" b="1" i="0" dirty="0" err="1">
                <a:solidFill>
                  <a:srgbClr val="000000"/>
                </a:solidFill>
                <a:effectLst/>
                <a:latin typeface="-apple-system"/>
              </a:rPr>
              <a:t>fpid</a:t>
            </a:r>
            <a:r>
              <a:rPr lang="en-US" altLang="zh-CN" sz="1400" b="1" i="0" dirty="0">
                <a:solidFill>
                  <a:srgbClr val="000000"/>
                </a:solidFill>
                <a:effectLst/>
                <a:latin typeface="-apple-system"/>
              </a:rPr>
              <a:t> == 0) {  </a:t>
            </a:r>
            <a:endParaRPr lang="en-US" altLang="zh-CN" sz="1400" b="1" i="0" dirty="0">
              <a:solidFill>
                <a:srgbClr val="333333"/>
              </a:solidFill>
              <a:effectLst/>
              <a:latin typeface="-apple-system"/>
            </a:endParaRPr>
          </a:p>
          <a:p>
            <a:pPr algn="l">
              <a:lnSpc>
                <a:spcPct val="50000"/>
              </a:lnSpc>
              <a:buFont typeface="+mj-lt"/>
              <a:buAutoNum type="arabicPeriod"/>
            </a:pPr>
            <a:r>
              <a:rPr lang="en-US" altLang="zh-CN" sz="1400" b="1" i="0" dirty="0">
                <a:solidFill>
                  <a:srgbClr val="000000"/>
                </a:solidFill>
                <a:effectLst/>
                <a:latin typeface="-apple-system"/>
              </a:rPr>
              <a:t>        </a:t>
            </a:r>
            <a:r>
              <a:rPr lang="en-US" altLang="zh-CN" sz="1400" b="1" i="0" dirty="0" err="1">
                <a:solidFill>
                  <a:srgbClr val="000000"/>
                </a:solidFill>
                <a:effectLst/>
                <a:latin typeface="-apple-system"/>
              </a:rPr>
              <a:t>printf</a:t>
            </a:r>
            <a:r>
              <a:rPr lang="en-US" altLang="zh-CN" sz="1400" b="1" i="0" dirty="0">
                <a:solidFill>
                  <a:srgbClr val="000000"/>
                </a:solidFill>
                <a:effectLst/>
                <a:latin typeface="-apple-system"/>
              </a:rPr>
              <a:t>(</a:t>
            </a:r>
            <a:r>
              <a:rPr lang="en-US" altLang="zh-CN" sz="1400" b="1" i="0" dirty="0">
                <a:solidFill>
                  <a:srgbClr val="0000FF"/>
                </a:solidFill>
                <a:effectLst/>
                <a:latin typeface="-apple-system"/>
              </a:rPr>
              <a:t>"</a:t>
            </a:r>
            <a:r>
              <a:rPr lang="en-US" altLang="zh-CN" sz="1400" b="1" i="0" dirty="0" err="1">
                <a:solidFill>
                  <a:srgbClr val="0000FF"/>
                </a:solidFill>
                <a:effectLst/>
                <a:latin typeface="-apple-system"/>
              </a:rPr>
              <a:t>i</a:t>
            </a:r>
            <a:r>
              <a:rPr lang="en-US" altLang="zh-CN" sz="1400" b="1" i="0" dirty="0">
                <a:solidFill>
                  <a:srgbClr val="0000FF"/>
                </a:solidFill>
                <a:effectLst/>
                <a:latin typeface="-apple-system"/>
              </a:rPr>
              <a:t> am the child process, my process id is %d/n"</a:t>
            </a:r>
            <a:r>
              <a:rPr lang="en-US" altLang="zh-CN" sz="1400" b="1" i="0" dirty="0">
                <a:solidFill>
                  <a:srgbClr val="000000"/>
                </a:solidFill>
                <a:effectLst/>
                <a:latin typeface="-apple-system"/>
              </a:rPr>
              <a:t>,</a:t>
            </a:r>
            <a:r>
              <a:rPr lang="en-US" altLang="zh-CN" sz="1400" b="1" i="0" dirty="0" err="1">
                <a:solidFill>
                  <a:srgbClr val="000000"/>
                </a:solidFill>
                <a:effectLst/>
                <a:latin typeface="-apple-system"/>
              </a:rPr>
              <a:t>getpid</a:t>
            </a:r>
            <a:r>
              <a:rPr lang="en-US" altLang="zh-CN" sz="1400" b="1" i="0" dirty="0">
                <a:solidFill>
                  <a:srgbClr val="000000"/>
                </a:solidFill>
                <a:effectLst/>
                <a:latin typeface="-apple-system"/>
              </a:rPr>
              <a:t>());   </a:t>
            </a:r>
            <a:endParaRPr lang="en-US" altLang="zh-CN" sz="1400" b="1" i="0" dirty="0">
              <a:solidFill>
                <a:srgbClr val="333333"/>
              </a:solidFill>
              <a:effectLst/>
              <a:latin typeface="-apple-system"/>
            </a:endParaRPr>
          </a:p>
          <a:p>
            <a:pPr algn="l">
              <a:lnSpc>
                <a:spcPct val="50000"/>
              </a:lnSpc>
              <a:buFont typeface="+mj-lt"/>
              <a:buAutoNum type="arabicPeriod"/>
            </a:pPr>
            <a:r>
              <a:rPr lang="en-US" altLang="zh-CN" sz="1400" b="1" i="0" dirty="0">
                <a:solidFill>
                  <a:srgbClr val="000000"/>
                </a:solidFill>
                <a:effectLst/>
                <a:latin typeface="-apple-system"/>
              </a:rPr>
              <a:t>        </a:t>
            </a:r>
            <a:r>
              <a:rPr lang="en-US" altLang="zh-CN" sz="1400" b="1" i="0" dirty="0" err="1">
                <a:solidFill>
                  <a:srgbClr val="000000"/>
                </a:solidFill>
                <a:effectLst/>
                <a:latin typeface="-apple-system"/>
              </a:rPr>
              <a:t>printf</a:t>
            </a:r>
            <a:r>
              <a:rPr lang="en-US" altLang="zh-CN" sz="1400" b="1" i="0" dirty="0">
                <a:solidFill>
                  <a:srgbClr val="000000"/>
                </a:solidFill>
                <a:effectLst/>
                <a:latin typeface="-apple-system"/>
              </a:rPr>
              <a:t>(</a:t>
            </a:r>
            <a:r>
              <a:rPr lang="en-US" altLang="zh-CN" sz="1400" b="1" i="0" dirty="0">
                <a:solidFill>
                  <a:srgbClr val="0000FF"/>
                </a:solidFill>
                <a:effectLst/>
                <a:latin typeface="-apple-system"/>
              </a:rPr>
              <a:t>"</a:t>
            </a:r>
            <a:r>
              <a:rPr lang="zh-CN" altLang="en-US" sz="1400" b="1" i="0" dirty="0">
                <a:solidFill>
                  <a:srgbClr val="0000FF"/>
                </a:solidFill>
                <a:effectLst/>
                <a:latin typeface="-apple-system"/>
              </a:rPr>
              <a:t>我是爹的儿子</a:t>
            </a:r>
            <a:r>
              <a:rPr lang="en-US" altLang="zh-CN" sz="1400" b="1" i="0" dirty="0">
                <a:solidFill>
                  <a:srgbClr val="0000FF"/>
                </a:solidFill>
                <a:effectLst/>
                <a:latin typeface="-apple-system"/>
              </a:rPr>
              <a:t>/n"</a:t>
            </a:r>
            <a:r>
              <a:rPr lang="en-US" altLang="zh-CN" sz="1400" b="1" i="0" dirty="0">
                <a:solidFill>
                  <a:srgbClr val="000000"/>
                </a:solidFill>
                <a:effectLst/>
                <a:latin typeface="-apple-system"/>
              </a:rPr>
              <a:t>);</a:t>
            </a:r>
            <a:r>
              <a:rPr lang="zh-CN" altLang="en-US" sz="1400" b="1" i="0" dirty="0">
                <a:solidFill>
                  <a:srgbClr val="000000"/>
                </a:solidFill>
                <a:effectLst/>
                <a:latin typeface="-apple-system"/>
              </a:rPr>
              <a:t>  </a:t>
            </a:r>
            <a:endParaRPr lang="zh-CN" altLang="en-US" sz="1400" b="1" i="0" dirty="0">
              <a:solidFill>
                <a:srgbClr val="333333"/>
              </a:solidFill>
              <a:effectLst/>
              <a:latin typeface="-apple-system"/>
            </a:endParaRPr>
          </a:p>
          <a:p>
            <a:pPr algn="l">
              <a:lnSpc>
                <a:spcPct val="50000"/>
              </a:lnSpc>
              <a:buFont typeface="+mj-lt"/>
              <a:buAutoNum type="arabicPeriod"/>
            </a:pPr>
            <a:r>
              <a:rPr lang="zh-CN" altLang="en-US" sz="1400" b="1" i="0" dirty="0">
                <a:solidFill>
                  <a:srgbClr val="000000"/>
                </a:solidFill>
                <a:effectLst/>
                <a:latin typeface="-apple-system"/>
              </a:rPr>
              <a:t>        </a:t>
            </a:r>
            <a:r>
              <a:rPr lang="en-US" altLang="zh-CN" sz="1400" b="1" i="0" dirty="0">
                <a:solidFill>
                  <a:srgbClr val="000000"/>
                </a:solidFill>
                <a:effectLst/>
                <a:latin typeface="-apple-system"/>
              </a:rPr>
              <a:t>count++;  </a:t>
            </a:r>
            <a:endParaRPr lang="en-US" altLang="zh-CN" sz="1400" b="1" i="0" dirty="0">
              <a:solidFill>
                <a:srgbClr val="333333"/>
              </a:solidFill>
              <a:effectLst/>
              <a:latin typeface="-apple-system"/>
            </a:endParaRPr>
          </a:p>
          <a:p>
            <a:pPr algn="l">
              <a:lnSpc>
                <a:spcPct val="50000"/>
              </a:lnSpc>
              <a:buFont typeface="+mj-lt"/>
              <a:buAutoNum type="arabicPeriod"/>
            </a:pPr>
            <a:r>
              <a:rPr lang="en-US" altLang="zh-CN" sz="1400" b="1" i="0" dirty="0">
                <a:solidFill>
                  <a:srgbClr val="000000"/>
                </a:solidFill>
                <a:effectLst/>
                <a:latin typeface="-apple-system"/>
              </a:rPr>
              <a:t>    }  </a:t>
            </a:r>
            <a:endParaRPr lang="en-US" altLang="zh-CN" sz="1400" b="1" i="0" dirty="0">
              <a:solidFill>
                <a:srgbClr val="333333"/>
              </a:solidFill>
              <a:effectLst/>
              <a:latin typeface="-apple-system"/>
            </a:endParaRPr>
          </a:p>
          <a:p>
            <a:pPr algn="l">
              <a:lnSpc>
                <a:spcPct val="50000"/>
              </a:lnSpc>
              <a:buFont typeface="+mj-lt"/>
              <a:buAutoNum type="arabicPeriod"/>
            </a:pPr>
            <a:r>
              <a:rPr lang="en-US" altLang="zh-CN" sz="1400" b="1" i="0" dirty="0">
                <a:solidFill>
                  <a:srgbClr val="000000"/>
                </a:solidFill>
                <a:effectLst/>
                <a:latin typeface="-apple-system"/>
              </a:rPr>
              <a:t>    </a:t>
            </a:r>
            <a:r>
              <a:rPr lang="en-US" altLang="zh-CN" sz="1400" b="1" i="0" dirty="0">
                <a:solidFill>
                  <a:srgbClr val="006699"/>
                </a:solidFill>
                <a:effectLst/>
                <a:latin typeface="-apple-system"/>
              </a:rPr>
              <a:t>else</a:t>
            </a:r>
            <a:r>
              <a:rPr lang="en-US" altLang="zh-CN" sz="1400" b="1" i="0" dirty="0">
                <a:solidFill>
                  <a:srgbClr val="000000"/>
                </a:solidFill>
                <a:effectLst/>
                <a:latin typeface="-apple-system"/>
              </a:rPr>
              <a:t> {  </a:t>
            </a:r>
            <a:endParaRPr lang="en-US" altLang="zh-CN" sz="1400" b="1" i="0" dirty="0">
              <a:solidFill>
                <a:srgbClr val="333333"/>
              </a:solidFill>
              <a:effectLst/>
              <a:latin typeface="-apple-system"/>
            </a:endParaRPr>
          </a:p>
          <a:p>
            <a:pPr algn="l">
              <a:lnSpc>
                <a:spcPct val="50000"/>
              </a:lnSpc>
              <a:buFont typeface="+mj-lt"/>
              <a:buAutoNum type="arabicPeriod"/>
            </a:pPr>
            <a:r>
              <a:rPr lang="en-US" altLang="zh-CN" sz="1400" b="1" i="0" dirty="0">
                <a:solidFill>
                  <a:srgbClr val="000000"/>
                </a:solidFill>
                <a:effectLst/>
                <a:latin typeface="-apple-system"/>
              </a:rPr>
              <a:t>        </a:t>
            </a:r>
            <a:r>
              <a:rPr lang="en-US" altLang="zh-CN" sz="1400" b="1" i="0" dirty="0" err="1">
                <a:solidFill>
                  <a:srgbClr val="000000"/>
                </a:solidFill>
                <a:effectLst/>
                <a:latin typeface="-apple-system"/>
              </a:rPr>
              <a:t>printf</a:t>
            </a:r>
            <a:r>
              <a:rPr lang="en-US" altLang="zh-CN" sz="1400" b="1" i="0" dirty="0">
                <a:solidFill>
                  <a:srgbClr val="000000"/>
                </a:solidFill>
                <a:effectLst/>
                <a:latin typeface="-apple-system"/>
              </a:rPr>
              <a:t>(</a:t>
            </a:r>
            <a:r>
              <a:rPr lang="en-US" altLang="zh-CN" sz="1400" b="1" i="0" dirty="0">
                <a:solidFill>
                  <a:srgbClr val="0000FF"/>
                </a:solidFill>
                <a:effectLst/>
                <a:latin typeface="-apple-system"/>
              </a:rPr>
              <a:t>"</a:t>
            </a:r>
            <a:r>
              <a:rPr lang="en-US" altLang="zh-CN" sz="1400" b="1" i="0" dirty="0" err="1">
                <a:solidFill>
                  <a:srgbClr val="0000FF"/>
                </a:solidFill>
                <a:effectLst/>
                <a:latin typeface="-apple-system"/>
              </a:rPr>
              <a:t>i</a:t>
            </a:r>
            <a:r>
              <a:rPr lang="en-US" altLang="zh-CN" sz="1400" b="1" i="0" dirty="0">
                <a:solidFill>
                  <a:srgbClr val="0000FF"/>
                </a:solidFill>
                <a:effectLst/>
                <a:latin typeface="-apple-system"/>
              </a:rPr>
              <a:t> am the parent process, my process id is %d/n"</a:t>
            </a:r>
            <a:r>
              <a:rPr lang="en-US" altLang="zh-CN" sz="1400" b="1" i="0" dirty="0">
                <a:solidFill>
                  <a:srgbClr val="000000"/>
                </a:solidFill>
                <a:effectLst/>
                <a:latin typeface="-apple-system"/>
              </a:rPr>
              <a:t>,</a:t>
            </a:r>
            <a:r>
              <a:rPr lang="en-US" altLang="zh-CN" sz="1400" b="1" i="0" dirty="0" err="1">
                <a:solidFill>
                  <a:srgbClr val="000000"/>
                </a:solidFill>
                <a:effectLst/>
                <a:latin typeface="-apple-system"/>
              </a:rPr>
              <a:t>getpid</a:t>
            </a:r>
            <a:r>
              <a:rPr lang="en-US" altLang="zh-CN" sz="1400" b="1" i="0" dirty="0">
                <a:solidFill>
                  <a:srgbClr val="000000"/>
                </a:solidFill>
                <a:effectLst/>
                <a:latin typeface="-apple-system"/>
              </a:rPr>
              <a:t>());   </a:t>
            </a:r>
            <a:endParaRPr lang="en-US" altLang="zh-CN" sz="1400" b="1" i="0" dirty="0">
              <a:solidFill>
                <a:srgbClr val="333333"/>
              </a:solidFill>
              <a:effectLst/>
              <a:latin typeface="-apple-system"/>
            </a:endParaRPr>
          </a:p>
          <a:p>
            <a:pPr algn="l">
              <a:lnSpc>
                <a:spcPct val="50000"/>
              </a:lnSpc>
              <a:buFont typeface="+mj-lt"/>
              <a:buAutoNum type="arabicPeriod"/>
            </a:pPr>
            <a:r>
              <a:rPr lang="en-US" altLang="zh-CN" sz="1400" b="1" i="0" dirty="0">
                <a:solidFill>
                  <a:srgbClr val="000000"/>
                </a:solidFill>
                <a:effectLst/>
                <a:latin typeface="-apple-system"/>
              </a:rPr>
              <a:t>        </a:t>
            </a:r>
            <a:r>
              <a:rPr lang="en-US" altLang="zh-CN" sz="1400" b="1" i="0" dirty="0" err="1">
                <a:solidFill>
                  <a:srgbClr val="000000"/>
                </a:solidFill>
                <a:effectLst/>
                <a:latin typeface="-apple-system"/>
              </a:rPr>
              <a:t>printf</a:t>
            </a:r>
            <a:r>
              <a:rPr lang="en-US" altLang="zh-CN" sz="1400" b="1" i="0" dirty="0">
                <a:solidFill>
                  <a:srgbClr val="000000"/>
                </a:solidFill>
                <a:effectLst/>
                <a:latin typeface="-apple-system"/>
              </a:rPr>
              <a:t>(</a:t>
            </a:r>
            <a:r>
              <a:rPr lang="en-US" altLang="zh-CN" sz="1400" b="1" i="0" dirty="0">
                <a:solidFill>
                  <a:srgbClr val="0000FF"/>
                </a:solidFill>
                <a:effectLst/>
                <a:latin typeface="-apple-system"/>
              </a:rPr>
              <a:t>"</a:t>
            </a:r>
            <a:r>
              <a:rPr lang="zh-CN" altLang="en-US" sz="1400" b="1" i="0" dirty="0">
                <a:solidFill>
                  <a:srgbClr val="0000FF"/>
                </a:solidFill>
                <a:effectLst/>
                <a:latin typeface="-apple-system"/>
              </a:rPr>
              <a:t>我是孩子他爹</a:t>
            </a:r>
            <a:r>
              <a:rPr lang="en-US" altLang="zh-CN" sz="1400" b="1" i="0" dirty="0">
                <a:solidFill>
                  <a:srgbClr val="0000FF"/>
                </a:solidFill>
                <a:effectLst/>
                <a:latin typeface="-apple-system"/>
              </a:rPr>
              <a:t>/n"</a:t>
            </a:r>
            <a:r>
              <a:rPr lang="en-US" altLang="zh-CN" sz="1400" b="1" i="0" dirty="0">
                <a:solidFill>
                  <a:srgbClr val="000000"/>
                </a:solidFill>
                <a:effectLst/>
                <a:latin typeface="-apple-system"/>
              </a:rPr>
              <a:t>);  </a:t>
            </a:r>
            <a:endParaRPr lang="en-US" altLang="zh-CN" sz="1400" b="1" i="0" dirty="0">
              <a:solidFill>
                <a:srgbClr val="333333"/>
              </a:solidFill>
              <a:effectLst/>
              <a:latin typeface="-apple-system"/>
            </a:endParaRPr>
          </a:p>
          <a:p>
            <a:pPr algn="l">
              <a:lnSpc>
                <a:spcPct val="50000"/>
              </a:lnSpc>
              <a:buFont typeface="+mj-lt"/>
              <a:buAutoNum type="arabicPeriod"/>
            </a:pPr>
            <a:r>
              <a:rPr lang="en-US" altLang="zh-CN" sz="1400" b="1" i="0" dirty="0">
                <a:solidFill>
                  <a:srgbClr val="000000"/>
                </a:solidFill>
                <a:effectLst/>
                <a:latin typeface="-apple-system"/>
              </a:rPr>
              <a:t>        count++;  </a:t>
            </a:r>
            <a:endParaRPr lang="en-US" altLang="zh-CN" sz="1400" b="1" i="0" dirty="0">
              <a:solidFill>
                <a:srgbClr val="333333"/>
              </a:solidFill>
              <a:effectLst/>
              <a:latin typeface="-apple-system"/>
            </a:endParaRPr>
          </a:p>
          <a:p>
            <a:pPr algn="l">
              <a:lnSpc>
                <a:spcPct val="50000"/>
              </a:lnSpc>
              <a:buFont typeface="+mj-lt"/>
              <a:buAutoNum type="arabicPeriod"/>
            </a:pPr>
            <a:r>
              <a:rPr lang="en-US" altLang="zh-CN" sz="1400" b="1" i="0" dirty="0">
                <a:solidFill>
                  <a:srgbClr val="000000"/>
                </a:solidFill>
                <a:effectLst/>
                <a:latin typeface="-apple-system"/>
              </a:rPr>
              <a:t>    }  </a:t>
            </a:r>
            <a:endParaRPr lang="en-US" altLang="zh-CN" sz="1400" b="1" i="0" dirty="0">
              <a:solidFill>
                <a:srgbClr val="333333"/>
              </a:solidFill>
              <a:effectLst/>
              <a:latin typeface="-apple-system"/>
            </a:endParaRPr>
          </a:p>
          <a:p>
            <a:pPr algn="l">
              <a:lnSpc>
                <a:spcPct val="50000"/>
              </a:lnSpc>
              <a:buFont typeface="+mj-lt"/>
              <a:buAutoNum type="arabicPeriod"/>
            </a:pPr>
            <a:r>
              <a:rPr lang="en-US" altLang="zh-CN" sz="1400" b="1" i="0" dirty="0">
                <a:solidFill>
                  <a:srgbClr val="000000"/>
                </a:solidFill>
                <a:effectLst/>
                <a:latin typeface="-apple-system"/>
              </a:rPr>
              <a:t>    </a:t>
            </a:r>
            <a:r>
              <a:rPr lang="en-US" altLang="zh-CN" sz="1400" b="1" i="0" dirty="0" err="1">
                <a:solidFill>
                  <a:srgbClr val="000000"/>
                </a:solidFill>
                <a:effectLst/>
                <a:latin typeface="-apple-system"/>
              </a:rPr>
              <a:t>printf</a:t>
            </a:r>
            <a:r>
              <a:rPr lang="en-US" altLang="zh-CN" sz="1400" b="1" i="0" dirty="0">
                <a:solidFill>
                  <a:srgbClr val="000000"/>
                </a:solidFill>
                <a:effectLst/>
                <a:latin typeface="-apple-system"/>
              </a:rPr>
              <a:t>(</a:t>
            </a:r>
            <a:r>
              <a:rPr lang="en-US" altLang="zh-CN" sz="1400" b="1" i="0" dirty="0">
                <a:solidFill>
                  <a:srgbClr val="0000FF"/>
                </a:solidFill>
                <a:effectLst/>
                <a:latin typeface="-apple-system"/>
              </a:rPr>
              <a:t>"</a:t>
            </a:r>
            <a:r>
              <a:rPr lang="zh-CN" altLang="en-US" sz="1400" b="1" i="0" dirty="0">
                <a:solidFill>
                  <a:srgbClr val="0000FF"/>
                </a:solidFill>
                <a:effectLst/>
                <a:latin typeface="-apple-system"/>
              </a:rPr>
              <a:t>统计结果是</a:t>
            </a:r>
            <a:r>
              <a:rPr lang="en-US" altLang="zh-CN" sz="1400" b="1" i="0" dirty="0">
                <a:solidFill>
                  <a:srgbClr val="0000FF"/>
                </a:solidFill>
                <a:effectLst/>
                <a:latin typeface="-apple-system"/>
              </a:rPr>
              <a:t>: %d/</a:t>
            </a:r>
            <a:r>
              <a:rPr lang="en-US" altLang="zh-CN" sz="1400" b="1" i="0" dirty="0" err="1">
                <a:solidFill>
                  <a:srgbClr val="0000FF"/>
                </a:solidFill>
                <a:effectLst/>
                <a:latin typeface="-apple-system"/>
              </a:rPr>
              <a:t>n"</a:t>
            </a:r>
            <a:r>
              <a:rPr lang="en-US" altLang="zh-CN" sz="1400" b="1" i="0" dirty="0" err="1">
                <a:solidFill>
                  <a:srgbClr val="000000"/>
                </a:solidFill>
                <a:effectLst/>
                <a:latin typeface="-apple-system"/>
              </a:rPr>
              <a:t>,count</a:t>
            </a:r>
            <a:r>
              <a:rPr lang="en-US" altLang="zh-CN" sz="1400" b="1" i="0" dirty="0">
                <a:solidFill>
                  <a:srgbClr val="000000"/>
                </a:solidFill>
                <a:effectLst/>
                <a:latin typeface="-apple-system"/>
              </a:rPr>
              <a:t>);  </a:t>
            </a:r>
            <a:endParaRPr lang="en-US" altLang="zh-CN" sz="1400" b="1" i="0" dirty="0">
              <a:solidFill>
                <a:srgbClr val="333333"/>
              </a:solidFill>
              <a:effectLst/>
              <a:latin typeface="-apple-system"/>
            </a:endParaRPr>
          </a:p>
          <a:p>
            <a:pPr algn="l">
              <a:lnSpc>
                <a:spcPct val="50000"/>
              </a:lnSpc>
              <a:buFont typeface="+mj-lt"/>
              <a:buAutoNum type="arabicPeriod"/>
            </a:pPr>
            <a:r>
              <a:rPr lang="en-US" altLang="zh-CN" sz="1400" b="1" i="0" dirty="0">
                <a:solidFill>
                  <a:srgbClr val="000000"/>
                </a:solidFill>
                <a:effectLst/>
                <a:latin typeface="-apple-system"/>
              </a:rPr>
              <a:t>    </a:t>
            </a:r>
            <a:r>
              <a:rPr lang="en-US" altLang="zh-CN" sz="1400" b="1" i="0" dirty="0">
                <a:solidFill>
                  <a:srgbClr val="006699"/>
                </a:solidFill>
                <a:effectLst/>
                <a:latin typeface="-apple-system"/>
              </a:rPr>
              <a:t>return</a:t>
            </a:r>
            <a:r>
              <a:rPr lang="en-US" altLang="zh-CN" sz="1400" b="1" i="0" dirty="0">
                <a:solidFill>
                  <a:srgbClr val="000000"/>
                </a:solidFill>
                <a:effectLst/>
                <a:latin typeface="-apple-system"/>
              </a:rPr>
              <a:t> 0;  </a:t>
            </a:r>
            <a:endParaRPr lang="en-US" altLang="zh-CN" sz="1400" b="1" i="0" dirty="0">
              <a:solidFill>
                <a:srgbClr val="333333"/>
              </a:solidFill>
              <a:effectLst/>
              <a:latin typeface="-apple-system"/>
            </a:endParaRPr>
          </a:p>
          <a:p>
            <a:pPr algn="l">
              <a:lnSpc>
                <a:spcPct val="50000"/>
              </a:lnSpc>
              <a:buFont typeface="+mj-lt"/>
              <a:buAutoNum type="arabicPeriod"/>
            </a:pPr>
            <a:r>
              <a:rPr lang="en-US" altLang="zh-CN" sz="1400" b="1" i="0" dirty="0">
                <a:solidFill>
                  <a:srgbClr val="000000"/>
                </a:solidFill>
                <a:effectLst/>
                <a:latin typeface="-apple-system"/>
              </a:rPr>
              <a:t>}  </a:t>
            </a:r>
            <a:endParaRPr lang="en-US" altLang="zh-CN" sz="1400" b="1" i="0" dirty="0">
              <a:solidFill>
                <a:srgbClr val="333333"/>
              </a:solidFill>
              <a:effectLst/>
              <a:latin typeface="-apple-system"/>
            </a:endParaRPr>
          </a:p>
          <a:p>
            <a:endParaRPr lang="zh-CN" altLang="en-US" sz="1400" b="1" dirty="0"/>
          </a:p>
        </p:txBody>
      </p:sp>
      <p:sp>
        <p:nvSpPr>
          <p:cNvPr id="4" name="内容占位符 2">
            <a:extLst>
              <a:ext uri="{FF2B5EF4-FFF2-40B4-BE49-F238E27FC236}">
                <a16:creationId xmlns:a16="http://schemas.microsoft.com/office/drawing/2014/main" id="{CA9017C1-CD22-428B-8248-0EDF9C686885}"/>
              </a:ext>
            </a:extLst>
          </p:cNvPr>
          <p:cNvSpPr txBox="1">
            <a:spLocks/>
          </p:cNvSpPr>
          <p:nvPr/>
        </p:nvSpPr>
        <p:spPr>
          <a:xfrm>
            <a:off x="6865270" y="1804842"/>
            <a:ext cx="5011770" cy="11217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eriod"/>
            </a:pPr>
            <a:r>
              <a:rPr lang="zh-CN" altLang="en-US" sz="1600" b="1" i="0" dirty="0">
                <a:solidFill>
                  <a:srgbClr val="4D4D4D"/>
                </a:solidFill>
                <a:effectLst/>
                <a:latin typeface="-apple-system"/>
              </a:rPr>
              <a:t>运行结果是：</a:t>
            </a:r>
            <a:br>
              <a:rPr lang="zh-CN" altLang="en-US" sz="1600" b="1" dirty="0"/>
            </a:br>
            <a:r>
              <a:rPr lang="zh-CN" altLang="en-US" sz="1600" b="1" i="0" dirty="0">
                <a:solidFill>
                  <a:srgbClr val="4D4D4D"/>
                </a:solidFill>
                <a:effectLst/>
                <a:latin typeface="-apple-system"/>
              </a:rPr>
              <a:t>    </a:t>
            </a:r>
            <a:r>
              <a:rPr lang="en-US" altLang="zh-CN" sz="1600" b="1" i="0" dirty="0" err="1">
                <a:solidFill>
                  <a:srgbClr val="0000FF"/>
                </a:solidFill>
                <a:effectLst/>
                <a:latin typeface="-apple-system"/>
              </a:rPr>
              <a:t>i</a:t>
            </a:r>
            <a:r>
              <a:rPr lang="en-US" altLang="zh-CN" sz="1600" b="1" i="0" dirty="0">
                <a:solidFill>
                  <a:srgbClr val="0000FF"/>
                </a:solidFill>
                <a:effectLst/>
                <a:latin typeface="-apple-system"/>
              </a:rPr>
              <a:t> am the child process, my process id is 5574</a:t>
            </a:r>
            <a:br>
              <a:rPr lang="en-US" altLang="zh-CN" sz="1600" b="1" i="0" dirty="0">
                <a:solidFill>
                  <a:srgbClr val="0000FF"/>
                </a:solidFill>
                <a:effectLst/>
                <a:latin typeface="-apple-system"/>
              </a:rPr>
            </a:br>
            <a:r>
              <a:rPr lang="en-US" altLang="zh-CN" sz="1600" b="1" i="0" dirty="0">
                <a:solidFill>
                  <a:srgbClr val="0000FF"/>
                </a:solidFill>
                <a:effectLst/>
                <a:latin typeface="-apple-system"/>
              </a:rPr>
              <a:t>    </a:t>
            </a:r>
            <a:r>
              <a:rPr lang="zh-CN" altLang="en-US" sz="1600" b="1" i="0" dirty="0">
                <a:solidFill>
                  <a:srgbClr val="0000FF"/>
                </a:solidFill>
                <a:effectLst/>
                <a:latin typeface="-apple-system"/>
              </a:rPr>
              <a:t>我是爹的儿子</a:t>
            </a:r>
            <a:br>
              <a:rPr lang="zh-CN" altLang="en-US" sz="1600" b="1" i="0" dirty="0">
                <a:solidFill>
                  <a:srgbClr val="0000FF"/>
                </a:solidFill>
                <a:effectLst/>
                <a:latin typeface="-apple-system"/>
              </a:rPr>
            </a:br>
            <a:r>
              <a:rPr lang="zh-CN" altLang="en-US" sz="1600" b="1" i="0" dirty="0">
                <a:solidFill>
                  <a:srgbClr val="0000FF"/>
                </a:solidFill>
                <a:effectLst/>
                <a:latin typeface="-apple-system"/>
              </a:rPr>
              <a:t>    统计结果是</a:t>
            </a:r>
            <a:r>
              <a:rPr lang="en-US" altLang="zh-CN" sz="1600" b="1" i="0" dirty="0">
                <a:solidFill>
                  <a:srgbClr val="0000FF"/>
                </a:solidFill>
                <a:effectLst/>
                <a:latin typeface="-apple-system"/>
              </a:rPr>
              <a:t>: 1</a:t>
            </a:r>
            <a:br>
              <a:rPr lang="en-US" altLang="zh-CN" sz="1600" b="1" i="0" dirty="0">
                <a:solidFill>
                  <a:srgbClr val="0000FF"/>
                </a:solidFill>
                <a:effectLst/>
                <a:latin typeface="-apple-system"/>
              </a:rPr>
            </a:br>
            <a:r>
              <a:rPr lang="en-US" altLang="zh-CN" sz="1600" b="1" i="0" dirty="0">
                <a:solidFill>
                  <a:srgbClr val="0000FF"/>
                </a:solidFill>
                <a:effectLst/>
                <a:latin typeface="-apple-system"/>
              </a:rPr>
              <a:t>    </a:t>
            </a:r>
            <a:r>
              <a:rPr lang="en-US" altLang="zh-CN" sz="1600" b="1" i="0" dirty="0" err="1">
                <a:solidFill>
                  <a:srgbClr val="0000FF"/>
                </a:solidFill>
                <a:effectLst/>
                <a:latin typeface="-apple-system"/>
              </a:rPr>
              <a:t>i</a:t>
            </a:r>
            <a:r>
              <a:rPr lang="en-US" altLang="zh-CN" sz="1600" b="1" i="0" dirty="0">
                <a:solidFill>
                  <a:srgbClr val="0000FF"/>
                </a:solidFill>
                <a:effectLst/>
                <a:latin typeface="-apple-system"/>
              </a:rPr>
              <a:t> am the parent process, my process id is 5573</a:t>
            </a:r>
            <a:br>
              <a:rPr lang="en-US" altLang="zh-CN" sz="1600" b="1" i="0" dirty="0">
                <a:solidFill>
                  <a:srgbClr val="0000FF"/>
                </a:solidFill>
                <a:effectLst/>
                <a:latin typeface="-apple-system"/>
              </a:rPr>
            </a:br>
            <a:r>
              <a:rPr lang="en-US" altLang="zh-CN" sz="1600" b="1" i="0" dirty="0">
                <a:solidFill>
                  <a:srgbClr val="0000FF"/>
                </a:solidFill>
                <a:effectLst/>
                <a:latin typeface="-apple-system"/>
              </a:rPr>
              <a:t>    </a:t>
            </a:r>
            <a:r>
              <a:rPr lang="zh-CN" altLang="en-US" sz="1600" b="1" i="0" dirty="0">
                <a:solidFill>
                  <a:srgbClr val="0000FF"/>
                </a:solidFill>
                <a:effectLst/>
                <a:latin typeface="-apple-system"/>
              </a:rPr>
              <a:t>我是孩子他爹</a:t>
            </a:r>
            <a:br>
              <a:rPr lang="zh-CN" altLang="en-US" sz="1600" b="1" i="0" dirty="0">
                <a:solidFill>
                  <a:srgbClr val="0000FF"/>
                </a:solidFill>
                <a:effectLst/>
                <a:latin typeface="-apple-system"/>
              </a:rPr>
            </a:br>
            <a:r>
              <a:rPr lang="zh-CN" altLang="en-US" sz="1600" b="1" i="0" dirty="0">
                <a:solidFill>
                  <a:srgbClr val="0000FF"/>
                </a:solidFill>
                <a:effectLst/>
                <a:latin typeface="-apple-system"/>
              </a:rPr>
              <a:t>    统计结果是</a:t>
            </a:r>
            <a:r>
              <a:rPr lang="en-US" altLang="zh-CN" sz="1600" b="1" i="0" dirty="0">
                <a:solidFill>
                  <a:srgbClr val="0000FF"/>
                </a:solidFill>
                <a:effectLst/>
                <a:latin typeface="-apple-system"/>
              </a:rPr>
              <a:t>: 1</a:t>
            </a:r>
            <a:r>
              <a:rPr lang="en-US" altLang="zh-CN" sz="1600" b="1" dirty="0">
                <a:solidFill>
                  <a:srgbClr val="000000"/>
                </a:solidFill>
                <a:latin typeface="-apple-system"/>
              </a:rPr>
              <a:t> </a:t>
            </a:r>
          </a:p>
          <a:p>
            <a:pPr>
              <a:buFont typeface="+mj-lt"/>
              <a:buAutoNum type="arabicPeriod"/>
            </a:pPr>
            <a:r>
              <a:rPr lang="zh-CN" altLang="en-US" sz="1600" b="1" dirty="0">
                <a:solidFill>
                  <a:srgbClr val="4D4D4D"/>
                </a:solidFill>
                <a:latin typeface="-apple-system"/>
              </a:rPr>
              <a:t> </a:t>
            </a:r>
            <a:r>
              <a:rPr lang="en-US" altLang="zh-CN" sz="1600" b="1" dirty="0">
                <a:solidFill>
                  <a:srgbClr val="4D4D4D"/>
                </a:solidFill>
                <a:latin typeface="-apple-system"/>
              </a:rPr>
              <a:t>1</a:t>
            </a:r>
            <a:r>
              <a:rPr lang="zh-CN" altLang="en-US" sz="1600" b="1" dirty="0">
                <a:solidFill>
                  <a:srgbClr val="4D4D4D"/>
                </a:solidFill>
                <a:latin typeface="-apple-system"/>
              </a:rPr>
              <a:t>）在父进程中，</a:t>
            </a:r>
            <a:r>
              <a:rPr lang="en-US" altLang="zh-CN" sz="1600" b="1" dirty="0">
                <a:solidFill>
                  <a:srgbClr val="4D4D4D"/>
                </a:solidFill>
                <a:latin typeface="-apple-system"/>
              </a:rPr>
              <a:t>fork</a:t>
            </a:r>
            <a:r>
              <a:rPr lang="zh-CN" altLang="en-US" sz="1600" b="1" dirty="0">
                <a:solidFill>
                  <a:srgbClr val="4D4D4D"/>
                </a:solidFill>
                <a:latin typeface="-apple-system"/>
              </a:rPr>
              <a:t>返回新创建子进程的进程</a:t>
            </a:r>
            <a:r>
              <a:rPr lang="en-US" altLang="zh-CN" sz="1600" b="1" dirty="0">
                <a:solidFill>
                  <a:srgbClr val="4D4D4D"/>
                </a:solidFill>
                <a:latin typeface="-apple-system"/>
              </a:rPr>
              <a:t>ID</a:t>
            </a:r>
            <a:r>
              <a:rPr lang="zh-CN" altLang="en-US" sz="1600" b="1" dirty="0">
                <a:solidFill>
                  <a:srgbClr val="4D4D4D"/>
                </a:solidFill>
                <a:latin typeface="-apple-system"/>
              </a:rPr>
              <a:t>；</a:t>
            </a:r>
            <a:br>
              <a:rPr lang="zh-CN" altLang="en-US" sz="1600" b="1" dirty="0">
                <a:solidFill>
                  <a:srgbClr val="4D4D4D"/>
                </a:solidFill>
                <a:latin typeface="-apple-system"/>
              </a:rPr>
            </a:br>
            <a:r>
              <a:rPr lang="zh-CN" altLang="en-US" sz="1600" b="1" dirty="0">
                <a:solidFill>
                  <a:srgbClr val="4D4D4D"/>
                </a:solidFill>
                <a:latin typeface="-apple-system"/>
              </a:rPr>
              <a:t> </a:t>
            </a:r>
            <a:r>
              <a:rPr lang="en-US" altLang="zh-CN" sz="1600" b="1" dirty="0">
                <a:solidFill>
                  <a:srgbClr val="4D4D4D"/>
                </a:solidFill>
                <a:latin typeface="-apple-system"/>
              </a:rPr>
              <a:t>2</a:t>
            </a:r>
            <a:r>
              <a:rPr lang="zh-CN" altLang="en-US" sz="1600" b="1" dirty="0">
                <a:solidFill>
                  <a:srgbClr val="4D4D4D"/>
                </a:solidFill>
                <a:latin typeface="-apple-system"/>
              </a:rPr>
              <a:t>）在子进程中，</a:t>
            </a:r>
            <a:r>
              <a:rPr lang="en-US" altLang="zh-CN" sz="1600" b="1" dirty="0">
                <a:solidFill>
                  <a:srgbClr val="4D4D4D"/>
                </a:solidFill>
                <a:latin typeface="-apple-system"/>
              </a:rPr>
              <a:t>fork</a:t>
            </a:r>
            <a:r>
              <a:rPr lang="zh-CN" altLang="en-US" sz="1600" b="1" dirty="0">
                <a:solidFill>
                  <a:srgbClr val="4D4D4D"/>
                </a:solidFill>
                <a:latin typeface="-apple-system"/>
              </a:rPr>
              <a:t>返回</a:t>
            </a:r>
            <a:r>
              <a:rPr lang="en-US" altLang="zh-CN" sz="1600" b="1" dirty="0">
                <a:solidFill>
                  <a:srgbClr val="4D4D4D"/>
                </a:solidFill>
                <a:latin typeface="-apple-system"/>
              </a:rPr>
              <a:t>0</a:t>
            </a:r>
            <a:r>
              <a:rPr lang="zh-CN" altLang="en-US" sz="1600" b="1" dirty="0">
                <a:solidFill>
                  <a:srgbClr val="4D4D4D"/>
                </a:solidFill>
                <a:latin typeface="-apple-system"/>
              </a:rPr>
              <a:t>；</a:t>
            </a:r>
            <a:br>
              <a:rPr lang="zh-CN" altLang="en-US" sz="1600" b="1" dirty="0">
                <a:solidFill>
                  <a:srgbClr val="4D4D4D"/>
                </a:solidFill>
                <a:latin typeface="-apple-system"/>
              </a:rPr>
            </a:br>
            <a:r>
              <a:rPr lang="zh-CN" altLang="en-US" sz="1600" b="1" dirty="0">
                <a:solidFill>
                  <a:srgbClr val="4D4D4D"/>
                </a:solidFill>
                <a:latin typeface="-apple-system"/>
              </a:rPr>
              <a:t> </a:t>
            </a:r>
            <a:r>
              <a:rPr lang="en-US" altLang="zh-CN" sz="1600" b="1" dirty="0">
                <a:solidFill>
                  <a:srgbClr val="4D4D4D"/>
                </a:solidFill>
                <a:latin typeface="-apple-system"/>
              </a:rPr>
              <a:t>3</a:t>
            </a:r>
            <a:r>
              <a:rPr lang="zh-CN" altLang="en-US" sz="1600" b="1" dirty="0">
                <a:solidFill>
                  <a:srgbClr val="4D4D4D"/>
                </a:solidFill>
                <a:latin typeface="-apple-system"/>
              </a:rPr>
              <a:t>）如果出现错误，</a:t>
            </a:r>
            <a:r>
              <a:rPr lang="en-US" altLang="zh-CN" sz="1600" b="1" dirty="0">
                <a:solidFill>
                  <a:srgbClr val="4D4D4D"/>
                </a:solidFill>
                <a:latin typeface="-apple-system"/>
              </a:rPr>
              <a:t>fork</a:t>
            </a:r>
            <a:r>
              <a:rPr lang="zh-CN" altLang="en-US" sz="1600" b="1" dirty="0">
                <a:solidFill>
                  <a:srgbClr val="4D4D4D"/>
                </a:solidFill>
                <a:latin typeface="-apple-system"/>
              </a:rPr>
              <a:t>返回一个负值；</a:t>
            </a:r>
            <a:endParaRPr lang="en-US" altLang="zh-CN" sz="1600" b="1" dirty="0">
              <a:solidFill>
                <a:srgbClr val="4D4D4D"/>
              </a:solidFill>
              <a:latin typeface="-apple-system"/>
            </a:endParaRPr>
          </a:p>
          <a:p>
            <a:pPr>
              <a:buFont typeface="+mj-lt"/>
              <a:buAutoNum type="arabicPeriod"/>
            </a:pPr>
            <a:r>
              <a:rPr lang="zh-CN" altLang="en-US" sz="1600" b="1" dirty="0">
                <a:solidFill>
                  <a:srgbClr val="4D4D4D"/>
                </a:solidFill>
                <a:latin typeface="-apple-system"/>
              </a:rPr>
              <a:t> 每个进程都有一个独特（互不相同）的进程标识符（</a:t>
            </a:r>
            <a:r>
              <a:rPr lang="en-US" altLang="zh-CN" sz="1600" b="1" dirty="0">
                <a:solidFill>
                  <a:srgbClr val="4D4D4D"/>
                </a:solidFill>
                <a:latin typeface="-apple-system"/>
              </a:rPr>
              <a:t>process ID</a:t>
            </a:r>
            <a:r>
              <a:rPr lang="zh-CN" altLang="en-US" sz="1600" b="1" dirty="0">
                <a:solidFill>
                  <a:srgbClr val="4D4D4D"/>
                </a:solidFill>
                <a:latin typeface="-apple-system"/>
              </a:rPr>
              <a:t>），可以通过</a:t>
            </a:r>
            <a:r>
              <a:rPr lang="en-US" altLang="zh-CN" sz="1600" b="1" dirty="0" err="1">
                <a:solidFill>
                  <a:srgbClr val="4D4D4D"/>
                </a:solidFill>
                <a:latin typeface="-apple-system"/>
              </a:rPr>
              <a:t>getpid</a:t>
            </a:r>
            <a:r>
              <a:rPr lang="zh-CN" altLang="en-US" sz="1600" b="1" dirty="0">
                <a:solidFill>
                  <a:srgbClr val="4D4D4D"/>
                </a:solidFill>
                <a:latin typeface="-apple-system"/>
              </a:rPr>
              <a:t>（）函数获得，还有一个记录父进程</a:t>
            </a:r>
            <a:r>
              <a:rPr lang="en-US" altLang="zh-CN" sz="1600" b="1" dirty="0" err="1">
                <a:solidFill>
                  <a:srgbClr val="4D4D4D"/>
                </a:solidFill>
                <a:latin typeface="-apple-system"/>
              </a:rPr>
              <a:t>pid</a:t>
            </a:r>
            <a:r>
              <a:rPr lang="zh-CN" altLang="en-US" sz="1600" b="1" dirty="0">
                <a:solidFill>
                  <a:srgbClr val="4D4D4D"/>
                </a:solidFill>
                <a:latin typeface="-apple-system"/>
              </a:rPr>
              <a:t>的变量，可以通过</a:t>
            </a:r>
            <a:r>
              <a:rPr lang="en-US" altLang="zh-CN" sz="1600" b="1" dirty="0" err="1">
                <a:solidFill>
                  <a:srgbClr val="4D4D4D"/>
                </a:solidFill>
                <a:latin typeface="-apple-system"/>
              </a:rPr>
              <a:t>getppid</a:t>
            </a:r>
            <a:r>
              <a:rPr lang="zh-CN" altLang="en-US" sz="1600" b="1" dirty="0">
                <a:solidFill>
                  <a:srgbClr val="4D4D4D"/>
                </a:solidFill>
                <a:latin typeface="-apple-system"/>
              </a:rPr>
              <a:t>（）函数获得变量的值。</a:t>
            </a:r>
            <a:endParaRPr lang="en-US" altLang="zh-CN" sz="1600" b="1" dirty="0">
              <a:solidFill>
                <a:srgbClr val="4D4D4D"/>
              </a:solidFill>
              <a:latin typeface="-apple-system"/>
            </a:endParaRPr>
          </a:p>
          <a:p>
            <a:endParaRPr lang="zh-CN" altLang="en-US" sz="1600" b="1" dirty="0"/>
          </a:p>
        </p:txBody>
      </p:sp>
    </p:spTree>
    <p:extLst>
      <p:ext uri="{BB962C8B-B14F-4D97-AF65-F5344CB8AC3E}">
        <p14:creationId xmlns:p14="http://schemas.microsoft.com/office/powerpoint/2010/main" val="3374393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6BCFD4-A150-47FA-B8F0-6A852CB51905}"/>
              </a:ext>
            </a:extLst>
          </p:cNvPr>
          <p:cNvSpPr>
            <a:spLocks noGrp="1"/>
          </p:cNvSpPr>
          <p:nvPr>
            <p:ph type="title"/>
          </p:nvPr>
        </p:nvSpPr>
        <p:spPr/>
        <p:txBody>
          <a:bodyPr/>
          <a:lstStyle/>
          <a:p>
            <a:r>
              <a:rPr lang="en-US" altLang="zh-CN" dirty="0" err="1"/>
              <a:t>pthread</a:t>
            </a:r>
            <a:r>
              <a:rPr lang="zh-CN" altLang="en-US" dirty="0"/>
              <a:t>与</a:t>
            </a:r>
            <a:r>
              <a:rPr lang="en-US" altLang="zh-CN" dirty="0"/>
              <a:t>std::thread</a:t>
            </a:r>
            <a:endParaRPr lang="zh-CN" altLang="en-US" dirty="0"/>
          </a:p>
        </p:txBody>
      </p:sp>
      <p:sp>
        <p:nvSpPr>
          <p:cNvPr id="3" name="内容占位符 2">
            <a:extLst>
              <a:ext uri="{FF2B5EF4-FFF2-40B4-BE49-F238E27FC236}">
                <a16:creationId xmlns:a16="http://schemas.microsoft.com/office/drawing/2014/main" id="{99D87B52-675B-4FA5-BFCB-345A325305E3}"/>
              </a:ext>
            </a:extLst>
          </p:cNvPr>
          <p:cNvSpPr>
            <a:spLocks noGrp="1"/>
          </p:cNvSpPr>
          <p:nvPr>
            <p:ph idx="1"/>
          </p:nvPr>
        </p:nvSpPr>
        <p:spPr/>
        <p:txBody>
          <a:bodyPr>
            <a:normAutofit/>
          </a:bodyPr>
          <a:lstStyle/>
          <a:p>
            <a:r>
              <a:rPr lang="zh-CN" altLang="en-US" dirty="0"/>
              <a:t>创建线程</a:t>
            </a:r>
          </a:p>
        </p:txBody>
      </p:sp>
      <p:pic>
        <p:nvPicPr>
          <p:cNvPr id="13" name="图片 12">
            <a:extLst>
              <a:ext uri="{FF2B5EF4-FFF2-40B4-BE49-F238E27FC236}">
                <a16:creationId xmlns:a16="http://schemas.microsoft.com/office/drawing/2014/main" id="{BF06FD6B-92DE-4C1F-984D-B5603B6957BA}"/>
              </a:ext>
            </a:extLst>
          </p:cNvPr>
          <p:cNvPicPr>
            <a:picLocks noChangeAspect="1"/>
          </p:cNvPicPr>
          <p:nvPr/>
        </p:nvPicPr>
        <p:blipFill>
          <a:blip r:embed="rId2"/>
          <a:stretch>
            <a:fillRect/>
          </a:stretch>
        </p:blipFill>
        <p:spPr>
          <a:xfrm>
            <a:off x="342604" y="2874998"/>
            <a:ext cx="11506791" cy="3708591"/>
          </a:xfrm>
          <a:prstGeom prst="rect">
            <a:avLst/>
          </a:prstGeom>
        </p:spPr>
      </p:pic>
    </p:spTree>
    <p:extLst>
      <p:ext uri="{BB962C8B-B14F-4D97-AF65-F5344CB8AC3E}">
        <p14:creationId xmlns:p14="http://schemas.microsoft.com/office/powerpoint/2010/main" val="1670801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1BB6F8-B7B4-42AD-B5AD-45903296108F}"/>
              </a:ext>
            </a:extLst>
          </p:cNvPr>
          <p:cNvSpPr>
            <a:spLocks noGrp="1"/>
          </p:cNvSpPr>
          <p:nvPr>
            <p:ph type="title"/>
          </p:nvPr>
        </p:nvSpPr>
        <p:spPr/>
        <p:txBody>
          <a:bodyPr/>
          <a:lstStyle/>
          <a:p>
            <a:r>
              <a:rPr lang="zh-CN" altLang="en-US" dirty="0"/>
              <a:t>创建线程示例</a:t>
            </a:r>
          </a:p>
        </p:txBody>
      </p:sp>
      <p:sp>
        <p:nvSpPr>
          <p:cNvPr id="3" name="内容占位符 2">
            <a:extLst>
              <a:ext uri="{FF2B5EF4-FFF2-40B4-BE49-F238E27FC236}">
                <a16:creationId xmlns:a16="http://schemas.microsoft.com/office/drawing/2014/main" id="{39B391A8-65F2-4D64-ADAB-CECCC77FFF6E}"/>
              </a:ext>
            </a:extLst>
          </p:cNvPr>
          <p:cNvSpPr>
            <a:spLocks noGrp="1"/>
          </p:cNvSpPr>
          <p:nvPr>
            <p:ph idx="1"/>
          </p:nvPr>
        </p:nvSpPr>
        <p:spPr>
          <a:xfrm>
            <a:off x="1530291" y="1871765"/>
            <a:ext cx="9555760" cy="4351338"/>
          </a:xfrm>
        </p:spPr>
        <p:txBody>
          <a:bodyPr>
            <a:normAutofit/>
          </a:bodyPr>
          <a:lstStyle/>
          <a:p>
            <a:endParaRPr lang="en-US" altLang="zh-CN" dirty="0"/>
          </a:p>
        </p:txBody>
      </p:sp>
      <p:sp>
        <p:nvSpPr>
          <p:cNvPr id="4" name="内容占位符 2">
            <a:extLst>
              <a:ext uri="{FF2B5EF4-FFF2-40B4-BE49-F238E27FC236}">
                <a16:creationId xmlns:a16="http://schemas.microsoft.com/office/drawing/2014/main" id="{FA9950B7-24D6-4A5D-9A17-2A5DE71C85C3}"/>
              </a:ext>
            </a:extLst>
          </p:cNvPr>
          <p:cNvSpPr txBox="1">
            <a:spLocks/>
          </p:cNvSpPr>
          <p:nvPr/>
        </p:nvSpPr>
        <p:spPr>
          <a:xfrm>
            <a:off x="6980339" y="1871765"/>
            <a:ext cx="335629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pic>
        <p:nvPicPr>
          <p:cNvPr id="7" name="图片 6">
            <a:extLst>
              <a:ext uri="{FF2B5EF4-FFF2-40B4-BE49-F238E27FC236}">
                <a16:creationId xmlns:a16="http://schemas.microsoft.com/office/drawing/2014/main" id="{58AA57CE-3CB0-4B2D-BB3B-97B13179CD59}"/>
              </a:ext>
            </a:extLst>
          </p:cNvPr>
          <p:cNvPicPr>
            <a:picLocks noChangeAspect="1"/>
          </p:cNvPicPr>
          <p:nvPr/>
        </p:nvPicPr>
        <p:blipFill>
          <a:blip r:embed="rId2"/>
          <a:stretch>
            <a:fillRect/>
          </a:stretch>
        </p:blipFill>
        <p:spPr>
          <a:xfrm>
            <a:off x="4366470" y="812064"/>
            <a:ext cx="7621406" cy="5584542"/>
          </a:xfrm>
          <a:prstGeom prst="rect">
            <a:avLst/>
          </a:prstGeom>
        </p:spPr>
      </p:pic>
    </p:spTree>
    <p:extLst>
      <p:ext uri="{BB962C8B-B14F-4D97-AF65-F5344CB8AC3E}">
        <p14:creationId xmlns:p14="http://schemas.microsoft.com/office/powerpoint/2010/main" val="1856432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1BB6F8-B7B4-42AD-B5AD-45903296108F}"/>
              </a:ext>
            </a:extLst>
          </p:cNvPr>
          <p:cNvSpPr>
            <a:spLocks noGrp="1"/>
          </p:cNvSpPr>
          <p:nvPr>
            <p:ph type="title"/>
          </p:nvPr>
        </p:nvSpPr>
        <p:spPr/>
        <p:txBody>
          <a:bodyPr/>
          <a:lstStyle/>
          <a:p>
            <a:r>
              <a:rPr lang="zh-CN" altLang="en-US" dirty="0"/>
              <a:t>创建线程示例</a:t>
            </a:r>
          </a:p>
        </p:txBody>
      </p:sp>
      <p:sp>
        <p:nvSpPr>
          <p:cNvPr id="3" name="内容占位符 2">
            <a:extLst>
              <a:ext uri="{FF2B5EF4-FFF2-40B4-BE49-F238E27FC236}">
                <a16:creationId xmlns:a16="http://schemas.microsoft.com/office/drawing/2014/main" id="{39B391A8-65F2-4D64-ADAB-CECCC77FFF6E}"/>
              </a:ext>
            </a:extLst>
          </p:cNvPr>
          <p:cNvSpPr>
            <a:spLocks noGrp="1"/>
          </p:cNvSpPr>
          <p:nvPr>
            <p:ph idx="1"/>
          </p:nvPr>
        </p:nvSpPr>
        <p:spPr>
          <a:xfrm>
            <a:off x="1400262" y="1690688"/>
            <a:ext cx="3356295" cy="4351338"/>
          </a:xfrm>
        </p:spPr>
        <p:txBody>
          <a:bodyPr>
            <a:normAutofit/>
          </a:bodyPr>
          <a:lstStyle/>
          <a:p>
            <a:endParaRPr lang="en-US" altLang="zh-CN" dirty="0"/>
          </a:p>
        </p:txBody>
      </p:sp>
      <p:sp>
        <p:nvSpPr>
          <p:cNvPr id="4" name="内容占位符 2">
            <a:extLst>
              <a:ext uri="{FF2B5EF4-FFF2-40B4-BE49-F238E27FC236}">
                <a16:creationId xmlns:a16="http://schemas.microsoft.com/office/drawing/2014/main" id="{FA9950B7-24D6-4A5D-9A17-2A5DE71C85C3}"/>
              </a:ext>
            </a:extLst>
          </p:cNvPr>
          <p:cNvSpPr txBox="1">
            <a:spLocks/>
          </p:cNvSpPr>
          <p:nvPr/>
        </p:nvSpPr>
        <p:spPr>
          <a:xfrm>
            <a:off x="6639536" y="831531"/>
            <a:ext cx="335629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pic>
        <p:nvPicPr>
          <p:cNvPr id="12" name="图片 11">
            <a:extLst>
              <a:ext uri="{FF2B5EF4-FFF2-40B4-BE49-F238E27FC236}">
                <a16:creationId xmlns:a16="http://schemas.microsoft.com/office/drawing/2014/main" id="{9F2B7365-5C5B-4FF1-8D1C-27F4F7A55CA6}"/>
              </a:ext>
            </a:extLst>
          </p:cNvPr>
          <p:cNvPicPr>
            <a:picLocks noChangeAspect="1"/>
          </p:cNvPicPr>
          <p:nvPr/>
        </p:nvPicPr>
        <p:blipFill>
          <a:blip r:embed="rId2"/>
          <a:stretch>
            <a:fillRect/>
          </a:stretch>
        </p:blipFill>
        <p:spPr>
          <a:xfrm>
            <a:off x="4400025" y="505164"/>
            <a:ext cx="7573685" cy="5945970"/>
          </a:xfrm>
          <a:prstGeom prst="rect">
            <a:avLst/>
          </a:prstGeom>
        </p:spPr>
      </p:pic>
    </p:spTree>
    <p:extLst>
      <p:ext uri="{BB962C8B-B14F-4D97-AF65-F5344CB8AC3E}">
        <p14:creationId xmlns:p14="http://schemas.microsoft.com/office/powerpoint/2010/main" val="3752364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DAF7E5-7EFA-46AF-BB35-1B638E28E5AA}"/>
              </a:ext>
            </a:extLst>
          </p:cNvPr>
          <p:cNvSpPr>
            <a:spLocks noGrp="1"/>
          </p:cNvSpPr>
          <p:nvPr>
            <p:ph type="title"/>
          </p:nvPr>
        </p:nvSpPr>
        <p:spPr/>
        <p:txBody>
          <a:bodyPr/>
          <a:lstStyle/>
          <a:p>
            <a:r>
              <a:rPr lang="zh-CN" altLang="en-US" dirty="0"/>
              <a:t>线程</a:t>
            </a:r>
            <a:r>
              <a:rPr lang="en-US" altLang="zh-CN" dirty="0"/>
              <a:t>join</a:t>
            </a:r>
            <a:endParaRPr lang="zh-CN" altLang="en-US" dirty="0"/>
          </a:p>
        </p:txBody>
      </p:sp>
      <p:sp>
        <p:nvSpPr>
          <p:cNvPr id="3" name="内容占位符 2">
            <a:extLst>
              <a:ext uri="{FF2B5EF4-FFF2-40B4-BE49-F238E27FC236}">
                <a16:creationId xmlns:a16="http://schemas.microsoft.com/office/drawing/2014/main" id="{A3B85939-520A-47C8-84FC-C20595F83269}"/>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C6700C4D-BC93-49E8-B3F1-4753146AD398}"/>
              </a:ext>
            </a:extLst>
          </p:cNvPr>
          <p:cNvPicPr>
            <a:picLocks noChangeAspect="1"/>
          </p:cNvPicPr>
          <p:nvPr/>
        </p:nvPicPr>
        <p:blipFill>
          <a:blip r:embed="rId2"/>
          <a:stretch>
            <a:fillRect/>
          </a:stretch>
        </p:blipFill>
        <p:spPr>
          <a:xfrm>
            <a:off x="348954" y="2009702"/>
            <a:ext cx="11494091" cy="2838596"/>
          </a:xfrm>
          <a:prstGeom prst="rect">
            <a:avLst/>
          </a:prstGeom>
        </p:spPr>
      </p:pic>
    </p:spTree>
    <p:extLst>
      <p:ext uri="{BB962C8B-B14F-4D97-AF65-F5344CB8AC3E}">
        <p14:creationId xmlns:p14="http://schemas.microsoft.com/office/powerpoint/2010/main" val="3993940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DAF7E5-7EFA-46AF-BB35-1B638E28E5AA}"/>
              </a:ext>
            </a:extLst>
          </p:cNvPr>
          <p:cNvSpPr>
            <a:spLocks noGrp="1"/>
          </p:cNvSpPr>
          <p:nvPr>
            <p:ph type="title"/>
          </p:nvPr>
        </p:nvSpPr>
        <p:spPr/>
        <p:txBody>
          <a:bodyPr/>
          <a:lstStyle/>
          <a:p>
            <a:r>
              <a:rPr lang="zh-CN" altLang="en-US" dirty="0"/>
              <a:t>线程</a:t>
            </a:r>
            <a:r>
              <a:rPr lang="en-US" altLang="zh-CN" dirty="0"/>
              <a:t>join</a:t>
            </a:r>
            <a:r>
              <a:rPr lang="zh-CN" altLang="en-US" dirty="0"/>
              <a:t>示例</a:t>
            </a:r>
          </a:p>
        </p:txBody>
      </p:sp>
      <p:sp>
        <p:nvSpPr>
          <p:cNvPr id="3" name="内容占位符 2">
            <a:extLst>
              <a:ext uri="{FF2B5EF4-FFF2-40B4-BE49-F238E27FC236}">
                <a16:creationId xmlns:a16="http://schemas.microsoft.com/office/drawing/2014/main" id="{A3B85939-520A-47C8-84FC-C20595F83269}"/>
              </a:ext>
            </a:extLst>
          </p:cNvPr>
          <p:cNvSpPr>
            <a:spLocks noGrp="1"/>
          </p:cNvSpPr>
          <p:nvPr>
            <p:ph idx="1"/>
          </p:nvPr>
        </p:nvSpPr>
        <p:spPr/>
        <p:txBody>
          <a:bodyPr/>
          <a:lstStyle/>
          <a:p>
            <a:endParaRPr lang="zh-CN" altLang="en-US"/>
          </a:p>
        </p:txBody>
      </p:sp>
      <p:pic>
        <p:nvPicPr>
          <p:cNvPr id="8" name="图片 7">
            <a:extLst>
              <a:ext uri="{FF2B5EF4-FFF2-40B4-BE49-F238E27FC236}">
                <a16:creationId xmlns:a16="http://schemas.microsoft.com/office/drawing/2014/main" id="{EAA88840-CB30-4A1A-A3F0-95D34E85D76E}"/>
              </a:ext>
            </a:extLst>
          </p:cNvPr>
          <p:cNvPicPr>
            <a:picLocks noChangeAspect="1"/>
          </p:cNvPicPr>
          <p:nvPr/>
        </p:nvPicPr>
        <p:blipFill>
          <a:blip r:embed="rId2"/>
          <a:stretch>
            <a:fillRect/>
          </a:stretch>
        </p:blipFill>
        <p:spPr>
          <a:xfrm>
            <a:off x="4478176" y="365125"/>
            <a:ext cx="7212796" cy="6045200"/>
          </a:xfrm>
          <a:prstGeom prst="rect">
            <a:avLst/>
          </a:prstGeom>
        </p:spPr>
      </p:pic>
    </p:spTree>
    <p:extLst>
      <p:ext uri="{BB962C8B-B14F-4D97-AF65-F5344CB8AC3E}">
        <p14:creationId xmlns:p14="http://schemas.microsoft.com/office/powerpoint/2010/main" val="21658470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C09FD-2787-463B-A9CC-F826F6D79ACF}"/>
              </a:ext>
            </a:extLst>
          </p:cNvPr>
          <p:cNvSpPr>
            <a:spLocks noGrp="1"/>
          </p:cNvSpPr>
          <p:nvPr>
            <p:ph type="title"/>
          </p:nvPr>
        </p:nvSpPr>
        <p:spPr/>
        <p:txBody>
          <a:bodyPr/>
          <a:lstStyle/>
          <a:p>
            <a:r>
              <a:rPr lang="zh-CN" altLang="en-US" dirty="0"/>
              <a:t>线程间协作示例</a:t>
            </a:r>
          </a:p>
        </p:txBody>
      </p:sp>
      <p:sp>
        <p:nvSpPr>
          <p:cNvPr id="3" name="内容占位符 2">
            <a:extLst>
              <a:ext uri="{FF2B5EF4-FFF2-40B4-BE49-F238E27FC236}">
                <a16:creationId xmlns:a16="http://schemas.microsoft.com/office/drawing/2014/main" id="{B7DD8576-82E1-4F3C-8786-F4357B0A802A}"/>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404DEFB0-8810-4C07-B5AD-415E0A27254C}"/>
              </a:ext>
            </a:extLst>
          </p:cNvPr>
          <p:cNvPicPr>
            <a:picLocks noChangeAspect="1"/>
          </p:cNvPicPr>
          <p:nvPr/>
        </p:nvPicPr>
        <p:blipFill>
          <a:blip r:embed="rId2"/>
          <a:stretch>
            <a:fillRect/>
          </a:stretch>
        </p:blipFill>
        <p:spPr>
          <a:xfrm>
            <a:off x="5508619" y="0"/>
            <a:ext cx="6447801" cy="6858000"/>
          </a:xfrm>
          <a:prstGeom prst="rect">
            <a:avLst/>
          </a:prstGeom>
        </p:spPr>
      </p:pic>
    </p:spTree>
    <p:extLst>
      <p:ext uri="{BB962C8B-B14F-4D97-AF65-F5344CB8AC3E}">
        <p14:creationId xmlns:p14="http://schemas.microsoft.com/office/powerpoint/2010/main" val="999321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7A992D-00A6-42B0-AE86-0D24BF91E6C3}"/>
              </a:ext>
            </a:extLst>
          </p:cNvPr>
          <p:cNvSpPr>
            <a:spLocks noGrp="1"/>
          </p:cNvSpPr>
          <p:nvPr>
            <p:ph type="title"/>
          </p:nvPr>
        </p:nvSpPr>
        <p:spPr/>
        <p:txBody>
          <a:bodyPr/>
          <a:lstStyle/>
          <a:p>
            <a:r>
              <a:rPr lang="zh-CN" altLang="en-US" dirty="0"/>
              <a:t>互斥锁</a:t>
            </a:r>
          </a:p>
        </p:txBody>
      </p:sp>
      <p:sp>
        <p:nvSpPr>
          <p:cNvPr id="3" name="内容占位符 2">
            <a:extLst>
              <a:ext uri="{FF2B5EF4-FFF2-40B4-BE49-F238E27FC236}">
                <a16:creationId xmlns:a16="http://schemas.microsoft.com/office/drawing/2014/main" id="{18CD566F-2E74-46EE-8234-AE80F4AD8B02}"/>
              </a:ext>
            </a:extLst>
          </p:cNvPr>
          <p:cNvSpPr>
            <a:spLocks noGrp="1"/>
          </p:cNvSpPr>
          <p:nvPr>
            <p:ph idx="1"/>
          </p:nvPr>
        </p:nvSpPr>
        <p:spPr>
          <a:xfrm>
            <a:off x="838200" y="1825625"/>
            <a:ext cx="3586480" cy="4351338"/>
          </a:xfrm>
        </p:spPr>
        <p:txBody>
          <a:bodyPr>
            <a:normAutofit/>
          </a:bodyPr>
          <a:lstStyle/>
          <a:p>
            <a:r>
              <a:rPr lang="zh-CN" altLang="en-US" sz="2000" dirty="0"/>
              <a:t>互斥锁可以保证</a:t>
            </a:r>
            <a:r>
              <a:rPr lang="en-US" altLang="zh-CN" sz="2000" dirty="0"/>
              <a:t>lock</a:t>
            </a:r>
            <a:r>
              <a:rPr lang="zh-CN" altLang="en-US" sz="2000" dirty="0"/>
              <a:t>成功到</a:t>
            </a:r>
            <a:r>
              <a:rPr lang="en-US" altLang="zh-CN" sz="2000" dirty="0"/>
              <a:t>unlock</a:t>
            </a:r>
            <a:r>
              <a:rPr lang="zh-CN" altLang="en-US" sz="2000" dirty="0"/>
              <a:t>之间的代码不会同时被执行。</a:t>
            </a:r>
            <a:r>
              <a:rPr lang="en-US" altLang="zh-CN" sz="2000" dirty="0" err="1"/>
              <a:t>pthread_mutex_t</a:t>
            </a:r>
            <a:r>
              <a:rPr lang="zh-CN" altLang="en-US" sz="2000" dirty="0"/>
              <a:t>可以在定义的时候直接用</a:t>
            </a:r>
            <a:r>
              <a:rPr lang="en-US" altLang="zh-CN" sz="2000" dirty="0"/>
              <a:t>PTHREAD_MUTEX_INITIALIZER</a:t>
            </a:r>
            <a:r>
              <a:rPr lang="zh-CN" altLang="en-US" sz="2000" dirty="0"/>
              <a:t>初始化，这叫静态初始化，不需手动释放；也可以用</a:t>
            </a:r>
            <a:r>
              <a:rPr lang="en-US" altLang="zh-CN" sz="2000" dirty="0" err="1"/>
              <a:t>pthread_mutex_init</a:t>
            </a:r>
            <a:r>
              <a:rPr lang="zh-CN" altLang="en-US" sz="2000" dirty="0"/>
              <a:t>方法初始化，这叫动态初始化，动态初始化应该在不使用该锁的时候调用</a:t>
            </a:r>
            <a:r>
              <a:rPr lang="en-US" altLang="zh-CN" sz="2000" dirty="0" err="1"/>
              <a:t>pthread_mutex_destroy</a:t>
            </a:r>
            <a:r>
              <a:rPr lang="zh-CN" altLang="en-US" sz="2000" dirty="0"/>
              <a:t>释放资源。</a:t>
            </a:r>
          </a:p>
        </p:txBody>
      </p:sp>
      <p:pic>
        <p:nvPicPr>
          <p:cNvPr id="6" name="图片 5">
            <a:extLst>
              <a:ext uri="{FF2B5EF4-FFF2-40B4-BE49-F238E27FC236}">
                <a16:creationId xmlns:a16="http://schemas.microsoft.com/office/drawing/2014/main" id="{0D790B48-CF6E-45DF-9D60-536D6B6E36D8}"/>
              </a:ext>
            </a:extLst>
          </p:cNvPr>
          <p:cNvPicPr>
            <a:picLocks noChangeAspect="1"/>
          </p:cNvPicPr>
          <p:nvPr/>
        </p:nvPicPr>
        <p:blipFill>
          <a:blip r:embed="rId2"/>
          <a:stretch>
            <a:fillRect/>
          </a:stretch>
        </p:blipFill>
        <p:spPr>
          <a:xfrm>
            <a:off x="4482487" y="0"/>
            <a:ext cx="7709513" cy="6858000"/>
          </a:xfrm>
          <a:prstGeom prst="rect">
            <a:avLst/>
          </a:prstGeom>
        </p:spPr>
      </p:pic>
    </p:spTree>
    <p:extLst>
      <p:ext uri="{BB962C8B-B14F-4D97-AF65-F5344CB8AC3E}">
        <p14:creationId xmlns:p14="http://schemas.microsoft.com/office/powerpoint/2010/main" val="27812967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7A992D-00A6-42B0-AE86-0D24BF91E6C3}"/>
              </a:ext>
            </a:extLst>
          </p:cNvPr>
          <p:cNvSpPr>
            <a:spLocks noGrp="1"/>
          </p:cNvSpPr>
          <p:nvPr>
            <p:ph type="title"/>
          </p:nvPr>
        </p:nvSpPr>
        <p:spPr/>
        <p:txBody>
          <a:bodyPr/>
          <a:lstStyle/>
          <a:p>
            <a:r>
              <a:rPr lang="zh-CN" altLang="en-US" dirty="0"/>
              <a:t>互斥锁示例</a:t>
            </a:r>
            <a:r>
              <a:rPr lang="en-US" altLang="zh-CN" dirty="0"/>
              <a:t>1</a:t>
            </a:r>
            <a:endParaRPr lang="zh-CN" altLang="en-US" dirty="0"/>
          </a:p>
        </p:txBody>
      </p:sp>
      <p:sp>
        <p:nvSpPr>
          <p:cNvPr id="3" name="内容占位符 2">
            <a:extLst>
              <a:ext uri="{FF2B5EF4-FFF2-40B4-BE49-F238E27FC236}">
                <a16:creationId xmlns:a16="http://schemas.microsoft.com/office/drawing/2014/main" id="{18CD566F-2E74-46EE-8234-AE80F4AD8B02}"/>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1477B487-BA6A-4B73-AC73-556F7CFECFE4}"/>
              </a:ext>
            </a:extLst>
          </p:cNvPr>
          <p:cNvPicPr>
            <a:picLocks noChangeAspect="1"/>
          </p:cNvPicPr>
          <p:nvPr/>
        </p:nvPicPr>
        <p:blipFill>
          <a:blip r:embed="rId2"/>
          <a:stretch>
            <a:fillRect/>
          </a:stretch>
        </p:blipFill>
        <p:spPr>
          <a:xfrm>
            <a:off x="4251435" y="0"/>
            <a:ext cx="7940565" cy="6858000"/>
          </a:xfrm>
          <a:prstGeom prst="rect">
            <a:avLst/>
          </a:prstGeom>
        </p:spPr>
      </p:pic>
      <p:pic>
        <p:nvPicPr>
          <p:cNvPr id="7" name="图片 6">
            <a:extLst>
              <a:ext uri="{FF2B5EF4-FFF2-40B4-BE49-F238E27FC236}">
                <a16:creationId xmlns:a16="http://schemas.microsoft.com/office/drawing/2014/main" id="{554C01FD-BE8D-4723-A8AF-722B5E4602EF}"/>
              </a:ext>
            </a:extLst>
          </p:cNvPr>
          <p:cNvPicPr>
            <a:picLocks noChangeAspect="1"/>
          </p:cNvPicPr>
          <p:nvPr/>
        </p:nvPicPr>
        <p:blipFill>
          <a:blip r:embed="rId3"/>
          <a:stretch>
            <a:fillRect/>
          </a:stretch>
        </p:blipFill>
        <p:spPr>
          <a:xfrm>
            <a:off x="231650" y="2468880"/>
            <a:ext cx="3911166" cy="3890769"/>
          </a:xfrm>
          <a:prstGeom prst="rect">
            <a:avLst/>
          </a:prstGeom>
        </p:spPr>
      </p:pic>
    </p:spTree>
    <p:extLst>
      <p:ext uri="{BB962C8B-B14F-4D97-AF65-F5344CB8AC3E}">
        <p14:creationId xmlns:p14="http://schemas.microsoft.com/office/powerpoint/2010/main" val="317567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1149743"/>
            <a:ext cx="9144000" cy="71414"/>
          </a:xfrm>
          <a:prstGeom prst="rect">
            <a:avLst/>
          </a:prstGeom>
          <a:solidFill>
            <a:srgbClr val="1D77C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b="1" dirty="0">
                <a:ln w="18000">
                  <a:solidFill>
                    <a:srgbClr val="EBF7FF">
                      <a:satMod val="140000"/>
                    </a:srgbClr>
                  </a:solidFill>
                  <a:prstDash val="solid"/>
                  <a:miter lim="800000"/>
                </a:ln>
                <a:noFill/>
                <a:effectLst>
                  <a:outerShdw blurRad="25500" dist="23000" dir="7020000" algn="tl">
                    <a:srgbClr val="000000">
                      <a:alpha val="50000"/>
                    </a:srgbClr>
                  </a:outerShdw>
                </a:effectLst>
              </a:rPr>
              <a:t> </a:t>
            </a:r>
            <a:endParaRPr lang="zh-CN" altLang="en-US" sz="4000" b="1" dirty="0">
              <a:ln w="18000">
                <a:solidFill>
                  <a:srgbClr val="EBF7FF">
                    <a:satMod val="140000"/>
                  </a:srgbClr>
                </a:solidFill>
                <a:prstDash val="solid"/>
                <a:miter lim="800000"/>
              </a:ln>
              <a:noFill/>
              <a:effectLst>
                <a:outerShdw blurRad="25500" dist="23000" dir="7020000" algn="tl">
                  <a:srgbClr val="000000">
                    <a:alpha val="50000"/>
                  </a:srgbClr>
                </a:outerShdw>
              </a:effectLst>
            </a:endParaRPr>
          </a:p>
        </p:txBody>
      </p:sp>
      <p:sp>
        <p:nvSpPr>
          <p:cNvPr id="3" name="矩形 2"/>
          <p:cNvSpPr/>
          <p:nvPr/>
        </p:nvSpPr>
        <p:spPr>
          <a:xfrm>
            <a:off x="1703513" y="476673"/>
            <a:ext cx="3427541" cy="646331"/>
          </a:xfrm>
          <a:prstGeom prst="rect">
            <a:avLst/>
          </a:prstGeom>
        </p:spPr>
        <p:txBody>
          <a:bodyPr wrap="none">
            <a:spAutoFit/>
          </a:bodyPr>
          <a:lstStyle/>
          <a:p>
            <a:pPr>
              <a:spcBef>
                <a:spcPct val="0"/>
              </a:spcBef>
              <a:defRPr/>
            </a:pPr>
            <a:r>
              <a:rPr lang="zh-CN" altLang="en-US" sz="3600" b="1" dirty="0">
                <a:solidFill>
                  <a:srgbClr val="0066FF"/>
                </a:solidFill>
                <a:latin typeface="Arial" panose="020B0604020202020204" pitchFamily="34" charset="0"/>
                <a:ea typeface="宋体" panose="02010600030101010101" pitchFamily="2" charset="-122"/>
              </a:rPr>
              <a:t>课程设计的组织</a:t>
            </a:r>
            <a:endParaRPr lang="en-US" altLang="zh-CN" sz="3600" b="1" dirty="0">
              <a:solidFill>
                <a:srgbClr val="0066FF"/>
              </a:solidFill>
              <a:latin typeface="Arial" panose="020B0604020202020204" pitchFamily="34" charset="0"/>
              <a:ea typeface="宋体" panose="02010600030101010101" pitchFamily="2" charset="-122"/>
            </a:endParaRPr>
          </a:p>
        </p:txBody>
      </p:sp>
      <p:sp>
        <p:nvSpPr>
          <p:cNvPr id="6" name="矩形 5"/>
          <p:cNvSpPr/>
          <p:nvPr/>
        </p:nvSpPr>
        <p:spPr>
          <a:xfrm>
            <a:off x="1631504" y="1556793"/>
            <a:ext cx="8568952" cy="830997"/>
          </a:xfrm>
          <a:prstGeom prst="rect">
            <a:avLst/>
          </a:prstGeom>
        </p:spPr>
        <p:txBody>
          <a:bodyPr wrap="square">
            <a:spAutoFit/>
          </a:bodyPr>
          <a:lstStyle/>
          <a:p>
            <a:pPr marL="342900" indent="-342900">
              <a:spcBef>
                <a:spcPts val="600"/>
              </a:spcBef>
              <a:buFont typeface="Wingdings" panose="05000000000000000000" pitchFamily="2" charset="2"/>
              <a:buChar char="l"/>
            </a:pP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名</a:t>
            </a:r>
            <a:r>
              <a:rPr lang="zh-CN" altLang="zh-CN" sz="2400" dirty="0">
                <a:latin typeface="宋体" panose="02010600030101010101" pitchFamily="2" charset="-122"/>
                <a:ea typeface="宋体" panose="02010600030101010101" pitchFamily="2" charset="-122"/>
              </a:rPr>
              <a:t>同学组成一个</a:t>
            </a:r>
            <a:r>
              <a:rPr lang="zh-CN" altLang="en-US" sz="2400" dirty="0">
                <a:latin typeface="宋体" panose="02010600030101010101" pitchFamily="2" charset="-122"/>
                <a:ea typeface="宋体" panose="02010600030101010101" pitchFamily="2" charset="-122"/>
              </a:rPr>
              <a:t>设计</a:t>
            </a:r>
            <a:r>
              <a:rPr lang="zh-CN" altLang="zh-CN" sz="2400" dirty="0">
                <a:latin typeface="宋体" panose="02010600030101010101" pitchFamily="2" charset="-122"/>
                <a:ea typeface="宋体" panose="02010600030101010101" pitchFamily="2" charset="-122"/>
              </a:rPr>
              <a:t>小组，</a:t>
            </a:r>
            <a:r>
              <a:rPr lang="zh-CN" altLang="en-US" sz="2400" dirty="0">
                <a:latin typeface="宋体" panose="02010600030101010101" pitchFamily="2" charset="-122"/>
                <a:ea typeface="宋体" panose="02010600030101010101" pitchFamily="2" charset="-122"/>
              </a:rPr>
              <a:t>每个设计小组选出一位组长，</a:t>
            </a:r>
            <a:r>
              <a:rPr lang="zh-CN" altLang="zh-CN" sz="2400" dirty="0">
                <a:latin typeface="宋体" panose="02010600030101010101" pitchFamily="2" charset="-122"/>
                <a:ea typeface="宋体" panose="02010600030101010101" pitchFamily="2" charset="-122"/>
              </a:rPr>
              <a:t>课程设计报告以及课堂程序演示考核均以</a:t>
            </a:r>
            <a:r>
              <a:rPr lang="zh-CN" altLang="en-US" sz="2400" dirty="0">
                <a:latin typeface="宋体" panose="02010600030101010101" pitchFamily="2" charset="-122"/>
                <a:ea typeface="宋体" panose="02010600030101010101" pitchFamily="2" charset="-122"/>
              </a:rPr>
              <a:t>设计</a:t>
            </a:r>
            <a:r>
              <a:rPr lang="zh-CN" altLang="zh-CN" sz="2400" dirty="0">
                <a:latin typeface="宋体" panose="02010600030101010101" pitchFamily="2" charset="-122"/>
                <a:ea typeface="宋体" panose="02010600030101010101" pitchFamily="2" charset="-122"/>
              </a:rPr>
              <a:t>小组为单位</a:t>
            </a:r>
            <a:r>
              <a:rPr lang="zh-CN" altLang="en-US" sz="2400" dirty="0">
                <a:latin typeface="宋体" panose="02010600030101010101" pitchFamily="2" charset="-122"/>
                <a:ea typeface="宋体" panose="02010600030101010101" pitchFamily="2" charset="-122"/>
              </a:rPr>
              <a:t>。</a:t>
            </a:r>
            <a:endParaRPr lang="zh-CN" altLang="zh-CN" sz="2400" dirty="0">
              <a:latin typeface="宋体" panose="02010600030101010101" pitchFamily="2" charset="-122"/>
              <a:ea typeface="宋体" panose="02010600030101010101" pitchFamily="2" charset="-122"/>
            </a:endParaRPr>
          </a:p>
        </p:txBody>
      </p:sp>
      <p:sp>
        <p:nvSpPr>
          <p:cNvPr id="9" name="矩形 8"/>
          <p:cNvSpPr/>
          <p:nvPr/>
        </p:nvSpPr>
        <p:spPr>
          <a:xfrm>
            <a:off x="1631504" y="4005065"/>
            <a:ext cx="8568952" cy="1200329"/>
          </a:xfrm>
          <a:prstGeom prst="rect">
            <a:avLst/>
          </a:prstGeom>
        </p:spPr>
        <p:txBody>
          <a:bodyPr wrap="square">
            <a:spAutoFit/>
          </a:bodyPr>
          <a:lstStyle/>
          <a:p>
            <a:pPr marL="342900" indent="-342900">
              <a:spcBef>
                <a:spcPts val="600"/>
              </a:spcBef>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课程设计结束时会以设计小组为单位组织上机演示汇报，汇报中会随机抽查组内成员进行上机程序演示和设计思路汇报，并回答老师提出的相关问题。</a:t>
            </a:r>
            <a:endParaRPr lang="zh-CN" altLang="zh-CN" sz="2400" dirty="0">
              <a:latin typeface="宋体" panose="02010600030101010101" pitchFamily="2" charset="-122"/>
              <a:ea typeface="宋体" panose="02010600030101010101" pitchFamily="2" charset="-122"/>
            </a:endParaRPr>
          </a:p>
        </p:txBody>
      </p:sp>
      <p:sp>
        <p:nvSpPr>
          <p:cNvPr id="10" name="矩形 9"/>
          <p:cNvSpPr/>
          <p:nvPr/>
        </p:nvSpPr>
        <p:spPr>
          <a:xfrm>
            <a:off x="1631504" y="2780929"/>
            <a:ext cx="8640960" cy="830997"/>
          </a:xfrm>
          <a:prstGeom prst="rect">
            <a:avLst/>
          </a:prstGeom>
        </p:spPr>
        <p:txBody>
          <a:bodyPr wrap="square">
            <a:spAutoFit/>
          </a:bodyPr>
          <a:lstStyle/>
          <a:p>
            <a:pPr marL="342900" indent="-342900">
              <a:spcBef>
                <a:spcPts val="600"/>
              </a:spcBef>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设计小组组长的职责时负责统筹组员分工，把握设计进度，督促其他组员的工作，协调小组与其他小组之间的互动交流。</a:t>
            </a:r>
            <a:endParaRPr lang="zh-CN"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927039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7FA2EB-60B4-40D3-8FA2-D3289AF7950F}"/>
              </a:ext>
            </a:extLst>
          </p:cNvPr>
          <p:cNvSpPr>
            <a:spLocks noGrp="1"/>
          </p:cNvSpPr>
          <p:nvPr>
            <p:ph type="title"/>
          </p:nvPr>
        </p:nvSpPr>
        <p:spPr/>
        <p:txBody>
          <a:bodyPr/>
          <a:lstStyle/>
          <a:p>
            <a:r>
              <a:rPr lang="zh-CN" altLang="en-US" dirty="0"/>
              <a:t>互斥锁示例</a:t>
            </a:r>
            <a:r>
              <a:rPr lang="en-US" altLang="zh-CN" dirty="0"/>
              <a:t>2</a:t>
            </a:r>
            <a:endParaRPr lang="zh-CN" altLang="en-US" dirty="0"/>
          </a:p>
        </p:txBody>
      </p:sp>
      <p:sp>
        <p:nvSpPr>
          <p:cNvPr id="3" name="内容占位符 2">
            <a:extLst>
              <a:ext uri="{FF2B5EF4-FFF2-40B4-BE49-F238E27FC236}">
                <a16:creationId xmlns:a16="http://schemas.microsoft.com/office/drawing/2014/main" id="{1BD24A5B-8179-4AD3-B2F8-C7DA304ED9BA}"/>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0BA8EF23-9338-48A9-8AF7-A3E4F3E5DE06}"/>
              </a:ext>
            </a:extLst>
          </p:cNvPr>
          <p:cNvPicPr>
            <a:picLocks noChangeAspect="1"/>
          </p:cNvPicPr>
          <p:nvPr/>
        </p:nvPicPr>
        <p:blipFill>
          <a:blip r:embed="rId2"/>
          <a:stretch>
            <a:fillRect/>
          </a:stretch>
        </p:blipFill>
        <p:spPr>
          <a:xfrm>
            <a:off x="5276159" y="0"/>
            <a:ext cx="6536802" cy="6858000"/>
          </a:xfrm>
          <a:prstGeom prst="rect">
            <a:avLst/>
          </a:prstGeom>
        </p:spPr>
      </p:pic>
      <p:pic>
        <p:nvPicPr>
          <p:cNvPr id="7" name="图片 6">
            <a:extLst>
              <a:ext uri="{FF2B5EF4-FFF2-40B4-BE49-F238E27FC236}">
                <a16:creationId xmlns:a16="http://schemas.microsoft.com/office/drawing/2014/main" id="{1F4A994F-A28B-4813-AEF4-A27F0F4BC57C}"/>
              </a:ext>
            </a:extLst>
          </p:cNvPr>
          <p:cNvPicPr>
            <a:picLocks noChangeAspect="1"/>
          </p:cNvPicPr>
          <p:nvPr/>
        </p:nvPicPr>
        <p:blipFill>
          <a:blip r:embed="rId3"/>
          <a:stretch>
            <a:fillRect/>
          </a:stretch>
        </p:blipFill>
        <p:spPr>
          <a:xfrm>
            <a:off x="492426" y="2132232"/>
            <a:ext cx="4324572" cy="3822896"/>
          </a:xfrm>
          <a:prstGeom prst="rect">
            <a:avLst/>
          </a:prstGeom>
        </p:spPr>
      </p:pic>
    </p:spTree>
    <p:extLst>
      <p:ext uri="{BB962C8B-B14F-4D97-AF65-F5344CB8AC3E}">
        <p14:creationId xmlns:p14="http://schemas.microsoft.com/office/powerpoint/2010/main" val="137383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CBB1A-800C-45BC-A5F9-7ADF64F01E8D}"/>
              </a:ext>
            </a:extLst>
          </p:cNvPr>
          <p:cNvSpPr>
            <a:spLocks noGrp="1"/>
          </p:cNvSpPr>
          <p:nvPr>
            <p:ph type="title"/>
          </p:nvPr>
        </p:nvSpPr>
        <p:spPr/>
        <p:txBody>
          <a:bodyPr/>
          <a:lstStyle/>
          <a:p>
            <a:r>
              <a:rPr lang="zh-CN" altLang="en-US" dirty="0"/>
              <a:t>关于多线程热词</a:t>
            </a:r>
            <a:r>
              <a:rPr lang="zh-CN" altLang="en-US"/>
              <a:t>统计的思路</a:t>
            </a:r>
            <a:endParaRPr lang="zh-CN" altLang="en-US" dirty="0"/>
          </a:p>
        </p:txBody>
      </p:sp>
      <p:sp>
        <p:nvSpPr>
          <p:cNvPr id="3" name="内容占位符 2">
            <a:extLst>
              <a:ext uri="{FF2B5EF4-FFF2-40B4-BE49-F238E27FC236}">
                <a16:creationId xmlns:a16="http://schemas.microsoft.com/office/drawing/2014/main" id="{AA112590-8619-48F8-B663-59C5F0647D2E}"/>
              </a:ext>
            </a:extLst>
          </p:cNvPr>
          <p:cNvSpPr>
            <a:spLocks noGrp="1"/>
          </p:cNvSpPr>
          <p:nvPr>
            <p:ph idx="1"/>
          </p:nvPr>
        </p:nvSpPr>
        <p:spPr/>
        <p:txBody>
          <a:bodyPr/>
          <a:lstStyle/>
          <a:p>
            <a:r>
              <a:rPr lang="zh-CN" altLang="en-US" dirty="0"/>
              <a:t>处理输入，包括</a:t>
            </a:r>
            <a:r>
              <a:rPr lang="en-US" altLang="zh-CN" dirty="0"/>
              <a:t>1</a:t>
            </a:r>
            <a:r>
              <a:rPr lang="zh-CN" altLang="en-US" dirty="0"/>
              <a:t>和</a:t>
            </a:r>
            <a:r>
              <a:rPr lang="en-US" altLang="zh-CN" dirty="0"/>
              <a:t>2</a:t>
            </a:r>
            <a:r>
              <a:rPr lang="zh-CN" altLang="en-US" dirty="0"/>
              <a:t>，还有输入的目录，查找目录中的文件，以及输入的需要找的词</a:t>
            </a:r>
            <a:endParaRPr lang="en-US" altLang="zh-CN" dirty="0"/>
          </a:p>
          <a:p>
            <a:r>
              <a:rPr lang="zh-CN" altLang="en-US" dirty="0"/>
              <a:t>起多个线程寻找热词，</a:t>
            </a:r>
            <a:r>
              <a:rPr lang="en-US" altLang="zh-CN" dirty="0"/>
              <a:t>map&lt;</a:t>
            </a:r>
            <a:r>
              <a:rPr lang="en-US" altLang="zh-CN" dirty="0" err="1"/>
              <a:t>string,int</a:t>
            </a:r>
            <a:r>
              <a:rPr lang="en-US" altLang="zh-CN" dirty="0"/>
              <a:t>&gt;</a:t>
            </a:r>
            <a:r>
              <a:rPr lang="zh-CN" altLang="en-US" dirty="0"/>
              <a:t>，同一个词的写入需互斥</a:t>
            </a:r>
            <a:endParaRPr lang="en-US" altLang="zh-CN" dirty="0"/>
          </a:p>
          <a:p>
            <a:r>
              <a:rPr lang="zh-CN" altLang="en-US" dirty="0"/>
              <a:t>打印前</a:t>
            </a:r>
            <a:r>
              <a:rPr lang="en-US" altLang="zh-CN" dirty="0"/>
              <a:t>10</a:t>
            </a:r>
            <a:r>
              <a:rPr lang="zh-CN" altLang="en-US" dirty="0"/>
              <a:t>位的热词</a:t>
            </a:r>
          </a:p>
        </p:txBody>
      </p:sp>
    </p:spTree>
    <p:extLst>
      <p:ext uri="{BB962C8B-B14F-4D97-AF65-F5344CB8AC3E}">
        <p14:creationId xmlns:p14="http://schemas.microsoft.com/office/powerpoint/2010/main" val="33909886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D248-A1CF-1847-8DD0-92BC3868D285}"/>
              </a:ext>
            </a:extLst>
          </p:cNvPr>
          <p:cNvSpPr>
            <a:spLocks noGrp="1"/>
          </p:cNvSpPr>
          <p:nvPr>
            <p:ph type="title"/>
          </p:nvPr>
        </p:nvSpPr>
        <p:spPr/>
        <p:txBody>
          <a:bodyPr/>
          <a:lstStyle/>
          <a:p>
            <a:r>
              <a:rPr lang="en-CN" dirty="0"/>
              <a:t>课程设计</a:t>
            </a:r>
            <a:r>
              <a:rPr lang="en-US" altLang="zh-CN" dirty="0"/>
              <a:t>2:</a:t>
            </a:r>
            <a:r>
              <a:rPr lang="zh-CN" altLang="en-US" dirty="0"/>
              <a:t>多线程生产者与消费者</a:t>
            </a:r>
            <a:endParaRPr lang="en-CN" dirty="0"/>
          </a:p>
        </p:txBody>
      </p:sp>
      <p:sp>
        <p:nvSpPr>
          <p:cNvPr id="3" name="Content Placeholder 2">
            <a:extLst>
              <a:ext uri="{FF2B5EF4-FFF2-40B4-BE49-F238E27FC236}">
                <a16:creationId xmlns:a16="http://schemas.microsoft.com/office/drawing/2014/main" id="{AFD8F98A-24C9-3948-A0B9-490C16084CC5}"/>
              </a:ext>
            </a:extLst>
          </p:cNvPr>
          <p:cNvSpPr>
            <a:spLocks noGrp="1"/>
          </p:cNvSpPr>
          <p:nvPr>
            <p:ph idx="1"/>
          </p:nvPr>
        </p:nvSpPr>
        <p:spPr/>
        <p:txBody>
          <a:bodyPr>
            <a:normAutofit fontScale="92500"/>
          </a:bodyPr>
          <a:lstStyle/>
          <a:p>
            <a:r>
              <a:rPr lang="en-CN" dirty="0"/>
              <a:t>设置m个producer线程</a:t>
            </a:r>
          </a:p>
          <a:p>
            <a:r>
              <a:rPr lang="en-CN" dirty="0"/>
              <a:t>设置n个consumer线程</a:t>
            </a:r>
          </a:p>
          <a:p>
            <a:r>
              <a:rPr lang="en-CN" dirty="0"/>
              <a:t>设置x个buffer</a:t>
            </a:r>
          </a:p>
          <a:p>
            <a:r>
              <a:rPr lang="en-CN" dirty="0"/>
              <a:t>并限制m</a:t>
            </a:r>
            <a:r>
              <a:rPr lang="en-US" dirty="0"/>
              <a:t>&lt;=</a:t>
            </a:r>
            <a:r>
              <a:rPr lang="en-US" dirty="0" err="1"/>
              <a:t>n+x且n</a:t>
            </a:r>
            <a:r>
              <a:rPr lang="en-US" dirty="0"/>
              <a:t>&lt;=</a:t>
            </a:r>
            <a:r>
              <a:rPr lang="en-US" dirty="0" err="1"/>
              <a:t>m+x</a:t>
            </a:r>
            <a:endParaRPr lang="en-US" dirty="0"/>
          </a:p>
          <a:p>
            <a:r>
              <a:rPr lang="en-US" dirty="0"/>
              <a:t>Producer</a:t>
            </a:r>
            <a:r>
              <a:rPr lang="zh-CN" altLang="en-US" dirty="0"/>
              <a:t>：</a:t>
            </a:r>
            <a:r>
              <a:rPr lang="en-US" dirty="0" err="1"/>
              <a:t>设置信号量</a:t>
            </a:r>
            <a:r>
              <a:rPr lang="zh-CN" altLang="en-US" dirty="0"/>
              <a:t>（初始值可为</a:t>
            </a:r>
            <a:r>
              <a:rPr lang="en-US" altLang="zh-CN" dirty="0"/>
              <a:t>buffer</a:t>
            </a:r>
            <a:r>
              <a:rPr lang="zh-CN" altLang="en-US" dirty="0"/>
              <a:t>大小）</a:t>
            </a:r>
            <a:r>
              <a:rPr lang="en-US" dirty="0" err="1"/>
              <a:t>和互斥锁</a:t>
            </a:r>
            <a:r>
              <a:rPr lang="zh-CN" altLang="en-US" dirty="0"/>
              <a:t>，使得信号量数量允许的</a:t>
            </a:r>
            <a:r>
              <a:rPr lang="en-US" dirty="0" err="1"/>
              <a:t>线程随机将一个数值</a:t>
            </a:r>
            <a:r>
              <a:rPr lang="zh-CN" altLang="en-US" dirty="0"/>
              <a:t>（如线程本身</a:t>
            </a:r>
            <a:r>
              <a:rPr lang="en-US" altLang="zh-CN" dirty="0"/>
              <a:t>id</a:t>
            </a:r>
            <a:r>
              <a:rPr lang="zh-CN" altLang="en-US" dirty="0"/>
              <a:t>）轮流（互斥）写入</a:t>
            </a:r>
            <a:r>
              <a:rPr lang="en-US" altLang="zh-CN" dirty="0"/>
              <a:t>buffer</a:t>
            </a:r>
            <a:r>
              <a:rPr lang="zh-CN" altLang="en-US" dirty="0"/>
              <a:t>，每写入一个，指针</a:t>
            </a:r>
            <a:r>
              <a:rPr lang="zh-CN" altLang="en-CN" dirty="0"/>
              <a:t>右移一个</a:t>
            </a:r>
            <a:r>
              <a:rPr lang="zh-CN" altLang="en-US" dirty="0"/>
              <a:t>位置，并打印当前</a:t>
            </a:r>
            <a:r>
              <a:rPr lang="en-US" altLang="zh-CN" dirty="0"/>
              <a:t>buffer</a:t>
            </a:r>
            <a:r>
              <a:rPr lang="zh-CN" altLang="en-US" dirty="0"/>
              <a:t>。</a:t>
            </a:r>
            <a:endParaRPr lang="en-US" altLang="zh-CN" dirty="0"/>
          </a:p>
          <a:p>
            <a:r>
              <a:rPr lang="en-US" altLang="zh-CN" dirty="0"/>
              <a:t>Consumer</a:t>
            </a:r>
            <a:r>
              <a:rPr lang="zh-CN" altLang="en-US" dirty="0"/>
              <a:t>：设置信号量（初始值可为</a:t>
            </a:r>
            <a:r>
              <a:rPr lang="en-US" altLang="zh-CN" dirty="0"/>
              <a:t>0</a:t>
            </a:r>
            <a:r>
              <a:rPr lang="zh-CN" altLang="en-US" dirty="0"/>
              <a:t>）和互斥锁，使得一旦</a:t>
            </a:r>
            <a:r>
              <a:rPr lang="en-US" altLang="zh-CN" dirty="0"/>
              <a:t>buffer</a:t>
            </a:r>
            <a:r>
              <a:rPr lang="zh-CN" altLang="en-US" dirty="0"/>
              <a:t>被写入新值，竞争到互斥锁到</a:t>
            </a:r>
            <a:r>
              <a:rPr lang="en-US" altLang="zh-CN" dirty="0"/>
              <a:t>consumer</a:t>
            </a:r>
            <a:r>
              <a:rPr lang="zh-CN" altLang="en-US" dirty="0"/>
              <a:t>线程可从右端将其读出，并将指针左移一个位置，并打印当前</a:t>
            </a:r>
            <a:r>
              <a:rPr lang="en-US" altLang="zh-CN" dirty="0"/>
              <a:t>buffer</a:t>
            </a:r>
            <a:r>
              <a:rPr lang="zh-CN" altLang="en-US" dirty="0"/>
              <a:t>。</a:t>
            </a:r>
            <a:endParaRPr lang="en-US" dirty="0"/>
          </a:p>
        </p:txBody>
      </p:sp>
    </p:spTree>
    <p:extLst>
      <p:ext uri="{BB962C8B-B14F-4D97-AF65-F5344CB8AC3E}">
        <p14:creationId xmlns:p14="http://schemas.microsoft.com/office/powerpoint/2010/main" val="27540517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47C12-6BC1-D248-AD80-1539537A325D}"/>
              </a:ext>
            </a:extLst>
          </p:cNvPr>
          <p:cNvSpPr>
            <a:spLocks noGrp="1"/>
          </p:cNvSpPr>
          <p:nvPr>
            <p:ph type="title"/>
          </p:nvPr>
        </p:nvSpPr>
        <p:spPr/>
        <p:txBody>
          <a:bodyPr/>
          <a:lstStyle/>
          <a:p>
            <a:r>
              <a:rPr lang="en-CN" dirty="0"/>
              <a:t>设计思路</a:t>
            </a:r>
          </a:p>
        </p:txBody>
      </p:sp>
      <p:sp>
        <p:nvSpPr>
          <p:cNvPr id="3" name="Content Placeholder 2">
            <a:extLst>
              <a:ext uri="{FF2B5EF4-FFF2-40B4-BE49-F238E27FC236}">
                <a16:creationId xmlns:a16="http://schemas.microsoft.com/office/drawing/2014/main" id="{880C8836-2C1C-A145-82DC-7C6CF642FC38}"/>
              </a:ext>
            </a:extLst>
          </p:cNvPr>
          <p:cNvSpPr>
            <a:spLocks noGrp="1"/>
          </p:cNvSpPr>
          <p:nvPr>
            <p:ph idx="1"/>
          </p:nvPr>
        </p:nvSpPr>
        <p:spPr/>
        <p:txBody>
          <a:bodyPr>
            <a:normAutofit fontScale="92500" lnSpcReduction="20000"/>
          </a:bodyPr>
          <a:lstStyle/>
          <a:p>
            <a:r>
              <a:rPr lang="en-US" dirty="0"/>
              <a:t>Main()</a:t>
            </a:r>
          </a:p>
          <a:p>
            <a:r>
              <a:rPr lang="en-US" dirty="0" err="1"/>
              <a:t>pthread_mutex_init</a:t>
            </a:r>
            <a:r>
              <a:rPr lang="en-US" dirty="0"/>
              <a:t>(&amp;</a:t>
            </a:r>
            <a:r>
              <a:rPr lang="en-US" dirty="0" err="1"/>
              <a:t>mutex,NULL</a:t>
            </a:r>
            <a:r>
              <a:rPr lang="en-US" dirty="0"/>
              <a:t>);</a:t>
            </a:r>
          </a:p>
          <a:p>
            <a:r>
              <a:rPr lang="en-US" dirty="0" err="1"/>
              <a:t>sem_init</a:t>
            </a:r>
            <a:r>
              <a:rPr lang="en-US" dirty="0"/>
              <a:t>(&amp;sin,0,BUFFER);</a:t>
            </a:r>
          </a:p>
          <a:p>
            <a:r>
              <a:rPr lang="en-US" dirty="0" err="1"/>
              <a:t>sem_init</a:t>
            </a:r>
            <a:r>
              <a:rPr lang="en-US" dirty="0"/>
              <a:t>(&amp;sout,0,0);</a:t>
            </a:r>
          </a:p>
          <a:p>
            <a:r>
              <a:rPr lang="en-US" dirty="0" err="1"/>
              <a:t>pthread_create</a:t>
            </a:r>
            <a:r>
              <a:rPr lang="en-US" dirty="0"/>
              <a:t>(&amp;</a:t>
            </a:r>
            <a:r>
              <a:rPr lang="en-US" dirty="0" err="1"/>
              <a:t>producer_t</a:t>
            </a:r>
            <a:r>
              <a:rPr lang="en-US" dirty="0"/>
              <a:t>[</a:t>
            </a:r>
            <a:r>
              <a:rPr lang="en-US" dirty="0" err="1"/>
              <a:t>i</a:t>
            </a:r>
            <a:r>
              <a:rPr lang="en-US" dirty="0"/>
              <a:t>],</a:t>
            </a:r>
            <a:r>
              <a:rPr lang="en-US" dirty="0" err="1"/>
              <a:t>NULL,producer</a:t>
            </a:r>
            <a:r>
              <a:rPr lang="en-US" dirty="0"/>
              <a:t>,(void *)&amp;pro[</a:t>
            </a:r>
            <a:r>
              <a:rPr lang="en-US" dirty="0" err="1"/>
              <a:t>i</a:t>
            </a:r>
            <a:r>
              <a:rPr lang="en-US" dirty="0"/>
              <a:t>]);</a:t>
            </a:r>
          </a:p>
          <a:p>
            <a:r>
              <a:rPr lang="en-US" dirty="0" err="1"/>
              <a:t>pthread_create</a:t>
            </a:r>
            <a:r>
              <a:rPr lang="en-US" dirty="0"/>
              <a:t>(&amp;</a:t>
            </a:r>
            <a:r>
              <a:rPr lang="en-US" dirty="0" err="1"/>
              <a:t>consumer_t</a:t>
            </a:r>
            <a:r>
              <a:rPr lang="en-US" dirty="0"/>
              <a:t>[</a:t>
            </a:r>
            <a:r>
              <a:rPr lang="en-US" dirty="0" err="1"/>
              <a:t>i</a:t>
            </a:r>
            <a:r>
              <a:rPr lang="en-US" dirty="0"/>
              <a:t>],</a:t>
            </a:r>
            <a:r>
              <a:rPr lang="en-US" dirty="0" err="1"/>
              <a:t>NULL,consumer</a:t>
            </a:r>
            <a:r>
              <a:rPr lang="en-US" dirty="0"/>
              <a:t>,(void *)&amp;con[</a:t>
            </a:r>
            <a:r>
              <a:rPr lang="en-US" dirty="0" err="1"/>
              <a:t>i</a:t>
            </a:r>
            <a:r>
              <a:rPr lang="en-US" dirty="0"/>
              <a:t>]);</a:t>
            </a:r>
          </a:p>
          <a:p>
            <a:r>
              <a:rPr lang="en-US" dirty="0" err="1"/>
              <a:t>pthread_join</a:t>
            </a:r>
            <a:r>
              <a:rPr lang="en-US" dirty="0"/>
              <a:t>(</a:t>
            </a:r>
            <a:r>
              <a:rPr lang="en-US" dirty="0" err="1"/>
              <a:t>producer_t</a:t>
            </a:r>
            <a:r>
              <a:rPr lang="en-US" dirty="0"/>
              <a:t>[</a:t>
            </a:r>
            <a:r>
              <a:rPr lang="en-US" dirty="0" err="1"/>
              <a:t>i</a:t>
            </a:r>
            <a:r>
              <a:rPr lang="en-US" dirty="0"/>
              <a:t>],NULL);</a:t>
            </a:r>
          </a:p>
          <a:p>
            <a:r>
              <a:rPr lang="en-US" dirty="0" err="1"/>
              <a:t>pthread_join</a:t>
            </a:r>
            <a:r>
              <a:rPr lang="en-US" dirty="0"/>
              <a:t>(</a:t>
            </a:r>
            <a:r>
              <a:rPr lang="en-US" dirty="0" err="1"/>
              <a:t>consumer_t</a:t>
            </a:r>
            <a:r>
              <a:rPr lang="en-US" dirty="0"/>
              <a:t>[</a:t>
            </a:r>
            <a:r>
              <a:rPr lang="en-US" dirty="0" err="1"/>
              <a:t>i</a:t>
            </a:r>
            <a:r>
              <a:rPr lang="en-US" dirty="0"/>
              <a:t>],NULL);</a:t>
            </a:r>
          </a:p>
          <a:p>
            <a:r>
              <a:rPr lang="en-US" dirty="0" err="1"/>
              <a:t>sem_destroy</a:t>
            </a:r>
            <a:r>
              <a:rPr lang="en-US" dirty="0"/>
              <a:t>(&amp;</a:t>
            </a:r>
            <a:r>
              <a:rPr lang="en-US" dirty="0" err="1"/>
              <a:t>sout</a:t>
            </a:r>
            <a:r>
              <a:rPr lang="en-US" dirty="0"/>
              <a:t>);</a:t>
            </a:r>
          </a:p>
          <a:p>
            <a:r>
              <a:rPr lang="en-US" dirty="0" err="1"/>
              <a:t>sem_destroy</a:t>
            </a:r>
            <a:r>
              <a:rPr lang="en-US" dirty="0"/>
              <a:t>(&amp;sin);</a:t>
            </a:r>
            <a:endParaRPr lang="en-CN" dirty="0"/>
          </a:p>
        </p:txBody>
      </p:sp>
    </p:spTree>
    <p:extLst>
      <p:ext uri="{BB962C8B-B14F-4D97-AF65-F5344CB8AC3E}">
        <p14:creationId xmlns:p14="http://schemas.microsoft.com/office/powerpoint/2010/main" val="27955004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C2D7-FCB3-5849-8D03-59CE9970A01C}"/>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C6653104-F038-544B-AC67-D539353281F0}"/>
              </a:ext>
            </a:extLst>
          </p:cNvPr>
          <p:cNvSpPr>
            <a:spLocks noGrp="1"/>
          </p:cNvSpPr>
          <p:nvPr>
            <p:ph idx="1"/>
          </p:nvPr>
        </p:nvSpPr>
        <p:spPr/>
        <p:txBody>
          <a:bodyPr>
            <a:normAutofit fontScale="85000" lnSpcReduction="20000"/>
          </a:bodyPr>
          <a:lstStyle/>
          <a:p>
            <a:r>
              <a:rPr lang="en-US" dirty="0" err="1"/>
              <a:t>sem_wait</a:t>
            </a:r>
            <a:r>
              <a:rPr lang="en-US" dirty="0"/>
              <a:t>(&amp;sin);</a:t>
            </a:r>
          </a:p>
          <a:p>
            <a:r>
              <a:rPr lang="en-US" dirty="0" err="1"/>
              <a:t>pthread_mutex_lock</a:t>
            </a:r>
            <a:r>
              <a:rPr lang="en-US" dirty="0"/>
              <a:t>(&amp;mutex);</a:t>
            </a:r>
          </a:p>
          <a:p>
            <a:r>
              <a:rPr lang="zh-CN" altLang="en-US" dirty="0"/>
              <a:t>。。。</a:t>
            </a:r>
            <a:endParaRPr lang="en-US" dirty="0"/>
          </a:p>
          <a:p>
            <a:r>
              <a:rPr lang="en-US" dirty="0" err="1"/>
              <a:t>pthread_mutex_unlock</a:t>
            </a:r>
            <a:r>
              <a:rPr lang="en-US" dirty="0"/>
              <a:t>(&amp;mutex);</a:t>
            </a:r>
          </a:p>
          <a:p>
            <a:r>
              <a:rPr lang="en-US" dirty="0" err="1"/>
              <a:t>sem_post</a:t>
            </a:r>
            <a:r>
              <a:rPr lang="en-US" dirty="0"/>
              <a:t>(&amp;</a:t>
            </a:r>
            <a:r>
              <a:rPr lang="en-US" dirty="0" err="1"/>
              <a:t>sout</a:t>
            </a:r>
            <a:r>
              <a:rPr lang="en-US" dirty="0"/>
              <a:t>);</a:t>
            </a:r>
          </a:p>
          <a:p>
            <a:endParaRPr lang="en-US" dirty="0"/>
          </a:p>
          <a:p>
            <a:r>
              <a:rPr lang="en-US" dirty="0" err="1"/>
              <a:t>sem_wait</a:t>
            </a:r>
            <a:r>
              <a:rPr lang="en-US" dirty="0"/>
              <a:t>(&amp;</a:t>
            </a:r>
            <a:r>
              <a:rPr lang="en-US" dirty="0" err="1"/>
              <a:t>sout</a:t>
            </a:r>
            <a:r>
              <a:rPr lang="en-US" dirty="0"/>
              <a:t>);</a:t>
            </a:r>
          </a:p>
          <a:p>
            <a:r>
              <a:rPr lang="en-US" dirty="0" err="1"/>
              <a:t>pthread_mutex_lock</a:t>
            </a:r>
            <a:r>
              <a:rPr lang="en-US" dirty="0"/>
              <a:t>(&amp;mutex);</a:t>
            </a:r>
          </a:p>
          <a:p>
            <a:r>
              <a:rPr lang="zh-CN" altLang="en-US" dirty="0"/>
              <a:t>。。。</a:t>
            </a:r>
            <a:endParaRPr lang="en-US" dirty="0"/>
          </a:p>
          <a:p>
            <a:r>
              <a:rPr lang="en-US" dirty="0" err="1"/>
              <a:t>pthread_mutex_unlock</a:t>
            </a:r>
            <a:r>
              <a:rPr lang="en-US" dirty="0"/>
              <a:t>(&amp;mutex);</a:t>
            </a:r>
          </a:p>
          <a:p>
            <a:r>
              <a:rPr lang="en-US" dirty="0" err="1"/>
              <a:t>sem_post</a:t>
            </a:r>
            <a:r>
              <a:rPr lang="en-US" dirty="0"/>
              <a:t>(&amp;sin);</a:t>
            </a:r>
            <a:endParaRPr lang="en-CN" dirty="0"/>
          </a:p>
        </p:txBody>
      </p:sp>
    </p:spTree>
    <p:extLst>
      <p:ext uri="{BB962C8B-B14F-4D97-AF65-F5344CB8AC3E}">
        <p14:creationId xmlns:p14="http://schemas.microsoft.com/office/powerpoint/2010/main" val="23761580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BFA46-E616-487F-A06F-D47EEE1367EC}"/>
              </a:ext>
            </a:extLst>
          </p:cNvPr>
          <p:cNvSpPr>
            <a:spLocks noGrp="1"/>
          </p:cNvSpPr>
          <p:nvPr>
            <p:ph type="title"/>
          </p:nvPr>
        </p:nvSpPr>
        <p:spPr/>
        <p:txBody>
          <a:bodyPr/>
          <a:lstStyle/>
          <a:p>
            <a:r>
              <a:rPr lang="en-US" altLang="zh-CN" dirty="0">
                <a:solidFill>
                  <a:srgbClr val="006699"/>
                </a:solidFill>
                <a:effectLst>
                  <a:outerShdw blurRad="38100" dist="38100" dir="2700000" algn="tl">
                    <a:srgbClr val="FFFFFF"/>
                  </a:outerShdw>
                </a:effectLst>
                <a:latin typeface="Arial" charset="0"/>
              </a:rPr>
              <a:t>3. </a:t>
            </a:r>
            <a:r>
              <a:rPr lang="zh-CN" altLang="en-US" dirty="0">
                <a:solidFill>
                  <a:srgbClr val="006699"/>
                </a:solidFill>
                <a:effectLst>
                  <a:outerShdw blurRad="38100" dist="38100" dir="2700000" algn="tl">
                    <a:srgbClr val="FFFFFF"/>
                  </a:outerShdw>
                </a:effectLst>
                <a:latin typeface="Arial" charset="0"/>
              </a:rPr>
              <a:t>动态多分区存储管理模拟系统</a:t>
            </a:r>
            <a:endParaRPr lang="zh-CN" altLang="en-US" dirty="0"/>
          </a:p>
        </p:txBody>
      </p:sp>
      <p:sp>
        <p:nvSpPr>
          <p:cNvPr id="3" name="内容占位符 2">
            <a:extLst>
              <a:ext uri="{FF2B5EF4-FFF2-40B4-BE49-F238E27FC236}">
                <a16:creationId xmlns:a16="http://schemas.microsoft.com/office/drawing/2014/main" id="{A5EC5894-DC12-4B9E-A582-4F75C34F4706}"/>
              </a:ext>
            </a:extLst>
          </p:cNvPr>
          <p:cNvSpPr>
            <a:spLocks noGrp="1"/>
          </p:cNvSpPr>
          <p:nvPr>
            <p:ph idx="1"/>
          </p:nvPr>
        </p:nvSpPr>
        <p:spPr/>
        <p:txBody>
          <a:bodyPr>
            <a:normAutofit/>
          </a:bodyPr>
          <a:lstStyle/>
          <a:p>
            <a:endParaRPr lang="zh-CN" altLang="en-US" dirty="0"/>
          </a:p>
        </p:txBody>
      </p:sp>
      <p:pic>
        <p:nvPicPr>
          <p:cNvPr id="16" name="图片 15">
            <a:extLst>
              <a:ext uri="{FF2B5EF4-FFF2-40B4-BE49-F238E27FC236}">
                <a16:creationId xmlns:a16="http://schemas.microsoft.com/office/drawing/2014/main" id="{1B8E23CA-8C05-47E8-9E61-5C13EFC46BA8}"/>
              </a:ext>
            </a:extLst>
          </p:cNvPr>
          <p:cNvPicPr>
            <a:picLocks noChangeAspect="1"/>
          </p:cNvPicPr>
          <p:nvPr/>
        </p:nvPicPr>
        <p:blipFill>
          <a:blip r:embed="rId2"/>
          <a:stretch>
            <a:fillRect/>
          </a:stretch>
        </p:blipFill>
        <p:spPr>
          <a:xfrm>
            <a:off x="40132" y="1396056"/>
            <a:ext cx="4788146" cy="1181161"/>
          </a:xfrm>
          <a:prstGeom prst="rect">
            <a:avLst/>
          </a:prstGeom>
        </p:spPr>
      </p:pic>
      <p:pic>
        <p:nvPicPr>
          <p:cNvPr id="17" name="图片 16">
            <a:extLst>
              <a:ext uri="{FF2B5EF4-FFF2-40B4-BE49-F238E27FC236}">
                <a16:creationId xmlns:a16="http://schemas.microsoft.com/office/drawing/2014/main" id="{8B85A9C6-999B-4D7E-949F-9552452E50D4}"/>
              </a:ext>
            </a:extLst>
          </p:cNvPr>
          <p:cNvPicPr>
            <a:picLocks noChangeAspect="1"/>
          </p:cNvPicPr>
          <p:nvPr/>
        </p:nvPicPr>
        <p:blipFill>
          <a:blip r:embed="rId3"/>
          <a:stretch>
            <a:fillRect/>
          </a:stretch>
        </p:blipFill>
        <p:spPr>
          <a:xfrm>
            <a:off x="243281" y="2583996"/>
            <a:ext cx="4254719" cy="4184865"/>
          </a:xfrm>
          <a:prstGeom prst="rect">
            <a:avLst/>
          </a:prstGeom>
        </p:spPr>
      </p:pic>
      <p:pic>
        <p:nvPicPr>
          <p:cNvPr id="18" name="图片 17">
            <a:extLst>
              <a:ext uri="{FF2B5EF4-FFF2-40B4-BE49-F238E27FC236}">
                <a16:creationId xmlns:a16="http://schemas.microsoft.com/office/drawing/2014/main" id="{849A2633-9158-4037-87CA-0833317CA29A}"/>
              </a:ext>
            </a:extLst>
          </p:cNvPr>
          <p:cNvPicPr>
            <a:picLocks noChangeAspect="1"/>
          </p:cNvPicPr>
          <p:nvPr/>
        </p:nvPicPr>
        <p:blipFill>
          <a:blip r:embed="rId4"/>
          <a:stretch>
            <a:fillRect/>
          </a:stretch>
        </p:blipFill>
        <p:spPr>
          <a:xfrm>
            <a:off x="4460896" y="2583995"/>
            <a:ext cx="3861174" cy="4184865"/>
          </a:xfrm>
          <a:prstGeom prst="rect">
            <a:avLst/>
          </a:prstGeom>
        </p:spPr>
      </p:pic>
      <p:pic>
        <p:nvPicPr>
          <p:cNvPr id="19" name="图片 18">
            <a:extLst>
              <a:ext uri="{FF2B5EF4-FFF2-40B4-BE49-F238E27FC236}">
                <a16:creationId xmlns:a16="http://schemas.microsoft.com/office/drawing/2014/main" id="{D71E0B93-64C2-464E-B4E4-305D5FC13330}"/>
              </a:ext>
            </a:extLst>
          </p:cNvPr>
          <p:cNvPicPr>
            <a:picLocks noChangeAspect="1"/>
          </p:cNvPicPr>
          <p:nvPr/>
        </p:nvPicPr>
        <p:blipFill>
          <a:blip r:embed="rId5"/>
          <a:stretch>
            <a:fillRect/>
          </a:stretch>
        </p:blipFill>
        <p:spPr>
          <a:xfrm>
            <a:off x="8322070" y="2583995"/>
            <a:ext cx="3508208" cy="4184865"/>
          </a:xfrm>
          <a:prstGeom prst="rect">
            <a:avLst/>
          </a:prstGeom>
        </p:spPr>
      </p:pic>
    </p:spTree>
    <p:extLst>
      <p:ext uri="{BB962C8B-B14F-4D97-AF65-F5344CB8AC3E}">
        <p14:creationId xmlns:p14="http://schemas.microsoft.com/office/powerpoint/2010/main" val="11288084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6409FC-2C37-4621-9D4A-5166F9B494C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51EF321-FC4C-4B50-9D77-BEE0418343A6}"/>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1525AEA3-CE37-4009-BCE6-A48DAB2A6105}"/>
              </a:ext>
            </a:extLst>
          </p:cNvPr>
          <p:cNvPicPr>
            <a:picLocks noChangeAspect="1"/>
          </p:cNvPicPr>
          <p:nvPr/>
        </p:nvPicPr>
        <p:blipFill>
          <a:blip r:embed="rId2"/>
          <a:stretch>
            <a:fillRect/>
          </a:stretch>
        </p:blipFill>
        <p:spPr>
          <a:xfrm>
            <a:off x="0" y="926350"/>
            <a:ext cx="4216617" cy="5366026"/>
          </a:xfrm>
          <a:prstGeom prst="rect">
            <a:avLst/>
          </a:prstGeom>
        </p:spPr>
      </p:pic>
      <p:pic>
        <p:nvPicPr>
          <p:cNvPr id="7" name="图片 6">
            <a:extLst>
              <a:ext uri="{FF2B5EF4-FFF2-40B4-BE49-F238E27FC236}">
                <a16:creationId xmlns:a16="http://schemas.microsoft.com/office/drawing/2014/main" id="{B297FC04-0FF4-4BF9-B31C-6E3009A95349}"/>
              </a:ext>
            </a:extLst>
          </p:cNvPr>
          <p:cNvPicPr>
            <a:picLocks noChangeAspect="1"/>
          </p:cNvPicPr>
          <p:nvPr/>
        </p:nvPicPr>
        <p:blipFill>
          <a:blip r:embed="rId3"/>
          <a:stretch>
            <a:fillRect/>
          </a:stretch>
        </p:blipFill>
        <p:spPr>
          <a:xfrm>
            <a:off x="4216617" y="926350"/>
            <a:ext cx="4197566" cy="5359675"/>
          </a:xfrm>
          <a:prstGeom prst="rect">
            <a:avLst/>
          </a:prstGeom>
        </p:spPr>
      </p:pic>
      <p:pic>
        <p:nvPicPr>
          <p:cNvPr id="9" name="图片 8">
            <a:extLst>
              <a:ext uri="{FF2B5EF4-FFF2-40B4-BE49-F238E27FC236}">
                <a16:creationId xmlns:a16="http://schemas.microsoft.com/office/drawing/2014/main" id="{06670C44-2087-4745-BFB5-FBE3493BD46A}"/>
              </a:ext>
            </a:extLst>
          </p:cNvPr>
          <p:cNvPicPr>
            <a:picLocks noChangeAspect="1"/>
          </p:cNvPicPr>
          <p:nvPr/>
        </p:nvPicPr>
        <p:blipFill>
          <a:blip r:embed="rId4"/>
          <a:stretch>
            <a:fillRect/>
          </a:stretch>
        </p:blipFill>
        <p:spPr>
          <a:xfrm>
            <a:off x="8414183" y="1205718"/>
            <a:ext cx="3792282" cy="3865427"/>
          </a:xfrm>
          <a:prstGeom prst="rect">
            <a:avLst/>
          </a:prstGeom>
        </p:spPr>
      </p:pic>
    </p:spTree>
    <p:extLst>
      <p:ext uri="{BB962C8B-B14F-4D97-AF65-F5344CB8AC3E}">
        <p14:creationId xmlns:p14="http://schemas.microsoft.com/office/powerpoint/2010/main" val="38272707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F640F8-ECC8-4A89-B550-582B0D670349}"/>
              </a:ext>
            </a:extLst>
          </p:cNvPr>
          <p:cNvSpPr>
            <a:spLocks noGrp="1"/>
          </p:cNvSpPr>
          <p:nvPr>
            <p:ph type="title"/>
          </p:nvPr>
        </p:nvSpPr>
        <p:spPr/>
        <p:txBody>
          <a:bodyPr/>
          <a:lstStyle/>
          <a:p>
            <a:r>
              <a:rPr lang="zh-CN" altLang="en-US" dirty="0"/>
              <a:t>总体结构</a:t>
            </a:r>
          </a:p>
        </p:txBody>
      </p:sp>
      <p:sp>
        <p:nvSpPr>
          <p:cNvPr id="3" name="内容占位符 2">
            <a:extLst>
              <a:ext uri="{FF2B5EF4-FFF2-40B4-BE49-F238E27FC236}">
                <a16:creationId xmlns:a16="http://schemas.microsoft.com/office/drawing/2014/main" id="{126CD112-C2A6-498A-AA45-85739959BABB}"/>
              </a:ext>
            </a:extLst>
          </p:cNvPr>
          <p:cNvSpPr>
            <a:spLocks noGrp="1"/>
          </p:cNvSpPr>
          <p:nvPr>
            <p:ph idx="1"/>
          </p:nvPr>
        </p:nvSpPr>
        <p:spPr/>
        <p:txBody>
          <a:bodyPr>
            <a:normAutofit lnSpcReduction="10000"/>
          </a:bodyPr>
          <a:lstStyle/>
          <a:p>
            <a:r>
              <a:rPr lang="zh-CN" altLang="en-US" dirty="0"/>
              <a:t>首先选择算法，然后输入分配还是回收，每次分配都要求输入</a:t>
            </a:r>
            <a:r>
              <a:rPr lang="en-US" altLang="zh-CN" dirty="0" err="1"/>
              <a:t>pid</a:t>
            </a:r>
            <a:r>
              <a:rPr lang="zh-CN" altLang="en-US" dirty="0"/>
              <a:t>和</a:t>
            </a:r>
            <a:r>
              <a:rPr lang="en-US" altLang="zh-CN" dirty="0"/>
              <a:t>size</a:t>
            </a:r>
            <a:r>
              <a:rPr lang="zh-CN" altLang="en-US"/>
              <a:t>，初始阶段全部空间均为未用空间。</a:t>
            </a:r>
            <a:endParaRPr lang="en-US" altLang="zh-CN" dirty="0"/>
          </a:p>
          <a:p>
            <a:r>
              <a:rPr lang="en-US" altLang="zh-CN" dirty="0"/>
              <a:t>allocate</a:t>
            </a:r>
            <a:r>
              <a:rPr lang="zh-CN" altLang="en-US" dirty="0"/>
              <a:t>（</a:t>
            </a:r>
            <a:r>
              <a:rPr lang="en-US" altLang="zh-CN" dirty="0" err="1"/>
              <a:t>pid,size</a:t>
            </a:r>
            <a:r>
              <a:rPr lang="zh-CN" altLang="en-US" dirty="0"/>
              <a:t>）</a:t>
            </a:r>
            <a:endParaRPr lang="en-US" altLang="zh-CN" dirty="0"/>
          </a:p>
          <a:p>
            <a:r>
              <a:rPr lang="en-US" altLang="zh-CN" dirty="0"/>
              <a:t>reclaim</a:t>
            </a:r>
            <a:r>
              <a:rPr lang="zh-CN" altLang="en-US" dirty="0"/>
              <a:t>（</a:t>
            </a:r>
            <a:r>
              <a:rPr lang="en-US" altLang="zh-CN" dirty="0" err="1"/>
              <a:t>pid</a:t>
            </a:r>
            <a:r>
              <a:rPr lang="zh-CN" altLang="en-US" dirty="0"/>
              <a:t>）</a:t>
            </a:r>
            <a:endParaRPr lang="en-US" altLang="zh-CN" dirty="0"/>
          </a:p>
          <a:p>
            <a:r>
              <a:rPr lang="en-US" altLang="zh-CN" dirty="0" err="1"/>
              <a:t>allocate_ff</a:t>
            </a:r>
            <a:r>
              <a:rPr lang="en-US" altLang="zh-CN" dirty="0"/>
              <a:t>(</a:t>
            </a:r>
            <a:r>
              <a:rPr lang="en-US" altLang="zh-CN" dirty="0" err="1"/>
              <a:t>pid,size</a:t>
            </a:r>
            <a:r>
              <a:rPr lang="en-US" altLang="zh-CN" dirty="0"/>
              <a:t>), </a:t>
            </a:r>
            <a:r>
              <a:rPr lang="en-US" altLang="zh-CN" dirty="0" err="1"/>
              <a:t>allocate_cff</a:t>
            </a:r>
            <a:r>
              <a:rPr lang="en-US" altLang="zh-CN" dirty="0"/>
              <a:t>(</a:t>
            </a:r>
            <a:r>
              <a:rPr lang="en-US" altLang="zh-CN" dirty="0" err="1"/>
              <a:t>pid,size</a:t>
            </a:r>
            <a:r>
              <a:rPr lang="en-US" altLang="zh-CN" dirty="0"/>
              <a:t>), </a:t>
            </a:r>
            <a:r>
              <a:rPr lang="en-US" altLang="zh-CN" dirty="0" err="1"/>
              <a:t>allocate_bf</a:t>
            </a:r>
            <a:r>
              <a:rPr lang="en-US" altLang="zh-CN" dirty="0"/>
              <a:t>(</a:t>
            </a:r>
            <a:r>
              <a:rPr lang="en-US" altLang="zh-CN" dirty="0" err="1"/>
              <a:t>pid,size</a:t>
            </a:r>
            <a:r>
              <a:rPr lang="en-US" altLang="zh-CN" dirty="0"/>
              <a:t>), </a:t>
            </a:r>
            <a:r>
              <a:rPr lang="en-US" altLang="zh-CN" dirty="0" err="1"/>
              <a:t>allocate_wf</a:t>
            </a:r>
            <a:r>
              <a:rPr lang="en-US" altLang="zh-CN" dirty="0"/>
              <a:t>(</a:t>
            </a:r>
            <a:r>
              <a:rPr lang="en-US" altLang="zh-CN" dirty="0" err="1"/>
              <a:t>pid,size</a:t>
            </a:r>
            <a:r>
              <a:rPr lang="en-US" altLang="zh-CN" dirty="0"/>
              <a:t>)</a:t>
            </a:r>
          </a:p>
          <a:p>
            <a:r>
              <a:rPr lang="zh-CN" altLang="en-US" dirty="0"/>
              <a:t>每个</a:t>
            </a:r>
            <a:r>
              <a:rPr lang="en-US" altLang="zh-CN" dirty="0"/>
              <a:t>allocate_</a:t>
            </a:r>
            <a:r>
              <a:rPr lang="zh-CN" altLang="en-US" dirty="0"/>
              <a:t>函数内部分别维护着两个指向结构体</a:t>
            </a:r>
            <a:r>
              <a:rPr lang="en-US" altLang="zh-CN" dirty="0" err="1"/>
              <a:t>free_node</a:t>
            </a:r>
            <a:r>
              <a:rPr lang="zh-CN" altLang="en-US" dirty="0"/>
              <a:t>和</a:t>
            </a:r>
            <a:r>
              <a:rPr lang="en-US" altLang="zh-CN" dirty="0"/>
              <a:t> used_node</a:t>
            </a:r>
            <a:r>
              <a:rPr lang="zh-CN" altLang="en-US" dirty="0"/>
              <a:t>的指针，通过这两个指针访问结构体变量的方式来对已用空间和未用空间来进行增减</a:t>
            </a:r>
          </a:p>
          <a:p>
            <a:r>
              <a:rPr lang="en-US" altLang="zh-CN" dirty="0"/>
              <a:t>merge</a:t>
            </a:r>
            <a:r>
              <a:rPr lang="zh-CN" altLang="en-US" dirty="0"/>
              <a:t>（）</a:t>
            </a:r>
          </a:p>
          <a:p>
            <a:endParaRPr lang="zh-CN" altLang="en-US" dirty="0"/>
          </a:p>
          <a:p>
            <a:endParaRPr lang="zh-CN" altLang="en-US" dirty="0"/>
          </a:p>
        </p:txBody>
      </p:sp>
    </p:spTree>
    <p:extLst>
      <p:ext uri="{BB962C8B-B14F-4D97-AF65-F5344CB8AC3E}">
        <p14:creationId xmlns:p14="http://schemas.microsoft.com/office/powerpoint/2010/main" val="30999851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2C3D5-290E-4473-875A-5525B42BC72E}"/>
              </a:ext>
            </a:extLst>
          </p:cNvPr>
          <p:cNvSpPr>
            <a:spLocks noGrp="1"/>
          </p:cNvSpPr>
          <p:nvPr>
            <p:ph type="title"/>
          </p:nvPr>
        </p:nvSpPr>
        <p:spPr/>
        <p:txBody>
          <a:bodyPr/>
          <a:lstStyle/>
          <a:p>
            <a:r>
              <a:rPr lang="zh-CN" altLang="en-US" dirty="0"/>
              <a:t>结构体自引用</a:t>
            </a:r>
          </a:p>
        </p:txBody>
      </p:sp>
      <p:sp>
        <p:nvSpPr>
          <p:cNvPr id="3" name="内容占位符 2">
            <a:extLst>
              <a:ext uri="{FF2B5EF4-FFF2-40B4-BE49-F238E27FC236}">
                <a16:creationId xmlns:a16="http://schemas.microsoft.com/office/drawing/2014/main" id="{213C0B0E-6DE0-4D04-B38F-21BDEE926674}"/>
              </a:ext>
            </a:extLst>
          </p:cNvPr>
          <p:cNvSpPr>
            <a:spLocks noGrp="1"/>
          </p:cNvSpPr>
          <p:nvPr>
            <p:ph idx="1"/>
          </p:nvPr>
        </p:nvSpPr>
        <p:spPr>
          <a:xfrm>
            <a:off x="838200" y="1825625"/>
            <a:ext cx="4295862" cy="4351338"/>
          </a:xfrm>
        </p:spPr>
        <p:txBody>
          <a:bodyPr>
            <a:normAutofit fontScale="92500" lnSpcReduction="20000"/>
          </a:bodyPr>
          <a:lstStyle/>
          <a:p>
            <a:r>
              <a:rPr lang="en-US" altLang="zh-CN" dirty="0"/>
              <a:t>typedef struct </a:t>
            </a:r>
            <a:r>
              <a:rPr lang="en-US" altLang="zh-CN" dirty="0" err="1"/>
              <a:t>used_node</a:t>
            </a:r>
            <a:r>
              <a:rPr lang="en-US" altLang="zh-CN" dirty="0"/>
              <a:t> *</a:t>
            </a:r>
            <a:r>
              <a:rPr lang="en-US" altLang="zh-CN" dirty="0" err="1"/>
              <a:t>used_ptr</a:t>
            </a:r>
            <a:r>
              <a:rPr lang="en-US" altLang="zh-CN" dirty="0"/>
              <a:t>;</a:t>
            </a:r>
          </a:p>
          <a:p>
            <a:r>
              <a:rPr lang="en-US" altLang="zh-CN" dirty="0"/>
              <a:t>typedef struct </a:t>
            </a:r>
            <a:r>
              <a:rPr lang="en-US" altLang="zh-CN" dirty="0" err="1"/>
              <a:t>free_node</a:t>
            </a:r>
            <a:r>
              <a:rPr lang="en-US" altLang="zh-CN" dirty="0"/>
              <a:t> *</a:t>
            </a:r>
            <a:r>
              <a:rPr lang="en-US" altLang="zh-CN" dirty="0" err="1"/>
              <a:t>free_ptr</a:t>
            </a:r>
            <a:r>
              <a:rPr lang="en-US" altLang="zh-CN" dirty="0"/>
              <a:t>;</a:t>
            </a:r>
          </a:p>
          <a:p>
            <a:r>
              <a:rPr lang="en-US" altLang="zh-CN" dirty="0"/>
              <a:t>struct used_node</a:t>
            </a:r>
          </a:p>
          <a:p>
            <a:r>
              <a:rPr lang="en-US" altLang="zh-CN" dirty="0"/>
              <a:t>{</a:t>
            </a:r>
          </a:p>
          <a:p>
            <a:r>
              <a:rPr lang="en-US" altLang="zh-CN" dirty="0"/>
              <a:t>        int address;   </a:t>
            </a:r>
            <a:endParaRPr lang="zh-CN" altLang="en-US" dirty="0"/>
          </a:p>
          <a:p>
            <a:r>
              <a:rPr lang="zh-CN" altLang="en-US" dirty="0"/>
              <a:t>        </a:t>
            </a:r>
            <a:r>
              <a:rPr lang="en-US" altLang="zh-CN" dirty="0"/>
              <a:t>int length;      </a:t>
            </a:r>
            <a:endParaRPr lang="zh-CN" altLang="en-US" dirty="0"/>
          </a:p>
          <a:p>
            <a:r>
              <a:rPr lang="zh-CN" altLang="en-US" dirty="0"/>
              <a:t>        </a:t>
            </a:r>
            <a:r>
              <a:rPr lang="en-US" altLang="zh-CN" dirty="0"/>
              <a:t>int flag; </a:t>
            </a:r>
            <a:endParaRPr lang="zh-CN" altLang="en-US" dirty="0"/>
          </a:p>
          <a:p>
            <a:r>
              <a:rPr lang="zh-CN" altLang="en-US" dirty="0"/>
              <a:t>        </a:t>
            </a:r>
            <a:r>
              <a:rPr lang="en-US" altLang="zh-CN" dirty="0" err="1"/>
              <a:t>used_ptr</a:t>
            </a:r>
            <a:r>
              <a:rPr lang="en-US" altLang="zh-CN" dirty="0"/>
              <a:t> next;</a:t>
            </a:r>
          </a:p>
          <a:p>
            <a:r>
              <a:rPr lang="en-US" altLang="zh-CN" dirty="0"/>
              <a:t>};      //</a:t>
            </a:r>
            <a:r>
              <a:rPr lang="zh-CN" altLang="en-US" dirty="0"/>
              <a:t>已分配分区表</a:t>
            </a:r>
          </a:p>
          <a:p>
            <a:endParaRPr lang="zh-CN" altLang="en-US" dirty="0"/>
          </a:p>
          <a:p>
            <a:endParaRPr lang="zh-CN" altLang="en-US" dirty="0"/>
          </a:p>
        </p:txBody>
      </p:sp>
      <p:sp>
        <p:nvSpPr>
          <p:cNvPr id="4" name="内容占位符 2">
            <a:extLst>
              <a:ext uri="{FF2B5EF4-FFF2-40B4-BE49-F238E27FC236}">
                <a16:creationId xmlns:a16="http://schemas.microsoft.com/office/drawing/2014/main" id="{4B4B4C94-37EF-4EE3-84F8-EAC239275239}"/>
              </a:ext>
            </a:extLst>
          </p:cNvPr>
          <p:cNvSpPr txBox="1">
            <a:spLocks/>
          </p:cNvSpPr>
          <p:nvPr/>
        </p:nvSpPr>
        <p:spPr>
          <a:xfrm>
            <a:off x="6212747" y="1825625"/>
            <a:ext cx="429586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struct </a:t>
            </a:r>
            <a:r>
              <a:rPr lang="en-US" altLang="zh-CN" dirty="0" err="1"/>
              <a:t>free_node</a:t>
            </a:r>
            <a:endParaRPr lang="en-US" altLang="zh-CN" dirty="0"/>
          </a:p>
          <a:p>
            <a:r>
              <a:rPr lang="en-US" altLang="zh-CN" dirty="0"/>
              <a:t>{</a:t>
            </a:r>
          </a:p>
          <a:p>
            <a:r>
              <a:rPr lang="en-US" altLang="zh-CN" dirty="0"/>
              <a:t>        int address;   </a:t>
            </a:r>
            <a:endParaRPr lang="zh-CN" altLang="en-US" dirty="0"/>
          </a:p>
          <a:p>
            <a:r>
              <a:rPr lang="zh-CN" altLang="en-US" dirty="0"/>
              <a:t>        </a:t>
            </a:r>
            <a:r>
              <a:rPr lang="en-US" altLang="zh-CN" dirty="0"/>
              <a:t>int length;    </a:t>
            </a:r>
            <a:endParaRPr lang="zh-CN" altLang="en-US" dirty="0"/>
          </a:p>
          <a:p>
            <a:r>
              <a:rPr lang="zh-CN" altLang="en-US" dirty="0"/>
              <a:t>        </a:t>
            </a:r>
            <a:r>
              <a:rPr lang="en-US" altLang="zh-CN" dirty="0"/>
              <a:t>int flag;        </a:t>
            </a:r>
            <a:endParaRPr lang="zh-CN" altLang="en-US" dirty="0"/>
          </a:p>
          <a:p>
            <a:r>
              <a:rPr lang="zh-CN" altLang="en-US" dirty="0"/>
              <a:t>        </a:t>
            </a:r>
            <a:r>
              <a:rPr lang="en-US" altLang="zh-CN" dirty="0" err="1"/>
              <a:t>free_ptr</a:t>
            </a:r>
            <a:r>
              <a:rPr lang="en-US" altLang="zh-CN" dirty="0"/>
              <a:t> next;</a:t>
            </a:r>
          </a:p>
          <a:p>
            <a:r>
              <a:rPr lang="en-US" altLang="zh-CN" dirty="0"/>
              <a:t>};      //</a:t>
            </a:r>
            <a:r>
              <a:rPr lang="zh-CN" altLang="en-US" dirty="0"/>
              <a:t>空闲分区表</a:t>
            </a:r>
          </a:p>
        </p:txBody>
      </p:sp>
    </p:spTree>
    <p:extLst>
      <p:ext uri="{BB962C8B-B14F-4D97-AF65-F5344CB8AC3E}">
        <p14:creationId xmlns:p14="http://schemas.microsoft.com/office/powerpoint/2010/main" val="1065458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4752975" y="2228850"/>
            <a:ext cx="9144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endParaRPr lang="zh-CN" altLang="en-US" sz="4000">
              <a:solidFill>
                <a:srgbClr val="006699"/>
              </a:solidFill>
              <a:latin typeface="Arial" panose="020B0604020202020204" pitchFamily="34" charset="0"/>
            </a:endParaRPr>
          </a:p>
        </p:txBody>
      </p:sp>
      <p:sp>
        <p:nvSpPr>
          <p:cNvPr id="13315" name="Rectangle 3"/>
          <p:cNvSpPr>
            <a:spLocks noChangeArrowheads="1"/>
          </p:cNvSpPr>
          <p:nvPr/>
        </p:nvSpPr>
        <p:spPr bwMode="auto">
          <a:xfrm>
            <a:off x="2514600" y="1700214"/>
            <a:ext cx="7391400" cy="439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r>
              <a:rPr lang="zh-CN" altLang="en-US" sz="4000">
                <a:solidFill>
                  <a:srgbClr val="006699"/>
                </a:solidFill>
                <a:latin typeface="宋体" panose="02010600030101010101" pitchFamily="2" charset="-122"/>
              </a:rPr>
              <a:t>   </a:t>
            </a:r>
            <a:endParaRPr lang="zh-CN" altLang="en-US" sz="2000">
              <a:solidFill>
                <a:srgbClr val="006699"/>
              </a:solidFill>
              <a:latin typeface="Times New Roman" panose="02020603050405020304" pitchFamily="18" charset="0"/>
            </a:endParaRPr>
          </a:p>
        </p:txBody>
      </p:sp>
      <p:sp>
        <p:nvSpPr>
          <p:cNvPr id="63492" name="Rectangle 4"/>
          <p:cNvSpPr>
            <a:spLocks noChangeArrowheads="1"/>
          </p:cNvSpPr>
          <p:nvPr/>
        </p:nvSpPr>
        <p:spPr bwMode="auto">
          <a:xfrm>
            <a:off x="3648075" y="1052513"/>
            <a:ext cx="4267200" cy="838200"/>
          </a:xfrm>
          <a:prstGeom prst="rect">
            <a:avLst/>
          </a:prstGeom>
          <a:noFill/>
          <a:ln w="9525">
            <a:noFill/>
            <a:miter lim="800000"/>
            <a:headEnd/>
            <a:tailEnd/>
          </a:ln>
          <a:effectLst/>
        </p:spPr>
        <p:txBody>
          <a:bodyPr wrap="none" anchor="ctr"/>
          <a:lstStyle/>
          <a:p>
            <a:pPr algn="ctr" eaLnBrk="1" hangingPunct="1">
              <a:defRPr/>
            </a:pPr>
            <a:endParaRPr lang="zh-CN" altLang="en-US" sz="12200">
              <a:solidFill>
                <a:srgbClr val="99CCFF"/>
              </a:solidFill>
              <a:effectDag name="">
                <a:cont type="tree" name="">
                  <a:effect ref="fillLine"/>
                  <a:outerShdw dist="38100" dir="13500000" algn="br">
                    <a:srgbClr val="BBDDFF"/>
                  </a:outerShdw>
                </a:cont>
                <a:cont type="tree" name="">
                  <a:effect ref="fillLine"/>
                  <a:outerShdw dist="38100" dir="2700000" algn="tl">
                    <a:srgbClr val="5B7A99"/>
                  </a:outerShdw>
                </a:cont>
                <a:effect ref="fillLine"/>
              </a:effectDag>
              <a:latin typeface="Arial" charset="0"/>
            </a:endParaRPr>
          </a:p>
        </p:txBody>
      </p:sp>
      <p:sp>
        <p:nvSpPr>
          <p:cNvPr id="6" name="矩形 5"/>
          <p:cNvSpPr/>
          <p:nvPr/>
        </p:nvSpPr>
        <p:spPr>
          <a:xfrm>
            <a:off x="1521835" y="1123446"/>
            <a:ext cx="9144000" cy="71414"/>
          </a:xfrm>
          <a:prstGeom prst="rect">
            <a:avLst/>
          </a:prstGeom>
          <a:solidFill>
            <a:srgbClr val="1D77C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b="1" dirty="0">
                <a:ln w="18000">
                  <a:solidFill>
                    <a:srgbClr val="EBF7FF">
                      <a:satMod val="140000"/>
                    </a:srgbClr>
                  </a:solidFill>
                  <a:prstDash val="solid"/>
                  <a:miter lim="800000"/>
                </a:ln>
                <a:noFill/>
                <a:effectLst>
                  <a:outerShdw blurRad="25500" dist="23000" dir="7020000" algn="tl">
                    <a:srgbClr val="000000">
                      <a:alpha val="50000"/>
                    </a:srgbClr>
                  </a:outerShdw>
                </a:effectLst>
              </a:rPr>
              <a:t> </a:t>
            </a:r>
            <a:endParaRPr lang="zh-CN" altLang="en-US" sz="4000" b="1" dirty="0">
              <a:ln w="18000">
                <a:solidFill>
                  <a:srgbClr val="EBF7FF">
                    <a:satMod val="140000"/>
                  </a:srgbClr>
                </a:solidFill>
                <a:prstDash val="solid"/>
                <a:miter lim="800000"/>
              </a:ln>
              <a:noFill/>
              <a:effectLst>
                <a:outerShdw blurRad="25500" dist="23000" dir="7020000" algn="tl">
                  <a:srgbClr val="000000">
                    <a:alpha val="50000"/>
                  </a:srgbClr>
                </a:outerShdw>
              </a:effectLst>
            </a:endParaRPr>
          </a:p>
        </p:txBody>
      </p:sp>
      <p:sp>
        <p:nvSpPr>
          <p:cNvPr id="2" name="矩形 1"/>
          <p:cNvSpPr/>
          <p:nvPr/>
        </p:nvSpPr>
        <p:spPr>
          <a:xfrm>
            <a:off x="1629530" y="482928"/>
            <a:ext cx="2964273" cy="646331"/>
          </a:xfrm>
          <a:prstGeom prst="rect">
            <a:avLst/>
          </a:prstGeom>
        </p:spPr>
        <p:txBody>
          <a:bodyPr wrap="none">
            <a:spAutoFit/>
          </a:bodyPr>
          <a:lstStyle/>
          <a:p>
            <a:pPr>
              <a:spcBef>
                <a:spcPct val="0"/>
              </a:spcBef>
              <a:buFontTx/>
              <a:buNone/>
            </a:pPr>
            <a:r>
              <a:rPr lang="zh-CN" altLang="zh-CN" sz="3600" b="1" dirty="0">
                <a:solidFill>
                  <a:srgbClr val="0066FF"/>
                </a:solidFill>
                <a:latin typeface="Arial" panose="020B0604020202020204" pitchFamily="34" charset="0"/>
                <a:ea typeface="宋体" panose="02010600030101010101" pitchFamily="2" charset="-122"/>
              </a:rPr>
              <a:t>课程</a:t>
            </a:r>
            <a:r>
              <a:rPr lang="zh-CN" altLang="en-US" sz="3600" b="1" dirty="0">
                <a:solidFill>
                  <a:srgbClr val="0066FF"/>
                </a:solidFill>
                <a:latin typeface="Arial" panose="020B0604020202020204" pitchFamily="34" charset="0"/>
                <a:ea typeface="宋体" panose="02010600030101010101" pitchFamily="2" charset="-122"/>
              </a:rPr>
              <a:t>设计</a:t>
            </a:r>
            <a:r>
              <a:rPr lang="zh-CN" altLang="zh-CN" sz="3600" b="1" dirty="0">
                <a:solidFill>
                  <a:srgbClr val="0066FF"/>
                </a:solidFill>
                <a:latin typeface="Arial" panose="020B0604020202020204" pitchFamily="34" charset="0"/>
                <a:ea typeface="宋体" panose="02010600030101010101" pitchFamily="2" charset="-122"/>
              </a:rPr>
              <a:t>考核</a:t>
            </a:r>
          </a:p>
        </p:txBody>
      </p:sp>
      <p:graphicFrame>
        <p:nvGraphicFramePr>
          <p:cNvPr id="3" name="表格 2"/>
          <p:cNvGraphicFramePr>
            <a:graphicFrameLocks noGrp="1"/>
          </p:cNvGraphicFramePr>
          <p:nvPr/>
        </p:nvGraphicFramePr>
        <p:xfrm>
          <a:off x="2135561" y="1362520"/>
          <a:ext cx="7741587" cy="986360"/>
        </p:xfrm>
        <a:graphic>
          <a:graphicData uri="http://schemas.openxmlformats.org/drawingml/2006/table">
            <a:tbl>
              <a:tblPr firstRow="1" firstCol="1" bandRow="1" bandCol="1">
                <a:tableStyleId>{5C22544A-7EE6-4342-B048-85BDC9FD1C3A}</a:tableStyleId>
              </a:tblPr>
              <a:tblGrid>
                <a:gridCol w="1673422">
                  <a:extLst>
                    <a:ext uri="{9D8B030D-6E8A-4147-A177-3AD203B41FA5}">
                      <a16:colId xmlns:a16="http://schemas.microsoft.com/office/drawing/2014/main" val="20000"/>
                    </a:ext>
                  </a:extLst>
                </a:gridCol>
                <a:gridCol w="1213633">
                  <a:extLst>
                    <a:ext uri="{9D8B030D-6E8A-4147-A177-3AD203B41FA5}">
                      <a16:colId xmlns:a16="http://schemas.microsoft.com/office/drawing/2014/main" val="20001"/>
                    </a:ext>
                  </a:extLst>
                </a:gridCol>
                <a:gridCol w="1213633">
                  <a:extLst>
                    <a:ext uri="{9D8B030D-6E8A-4147-A177-3AD203B41FA5}">
                      <a16:colId xmlns:a16="http://schemas.microsoft.com/office/drawing/2014/main" val="20002"/>
                    </a:ext>
                  </a:extLst>
                </a:gridCol>
                <a:gridCol w="1213633">
                  <a:extLst>
                    <a:ext uri="{9D8B030D-6E8A-4147-A177-3AD203B41FA5}">
                      <a16:colId xmlns:a16="http://schemas.microsoft.com/office/drawing/2014/main" val="20003"/>
                    </a:ext>
                  </a:extLst>
                </a:gridCol>
                <a:gridCol w="1213633">
                  <a:extLst>
                    <a:ext uri="{9D8B030D-6E8A-4147-A177-3AD203B41FA5}">
                      <a16:colId xmlns:a16="http://schemas.microsoft.com/office/drawing/2014/main" val="20004"/>
                    </a:ext>
                  </a:extLst>
                </a:gridCol>
                <a:gridCol w="1213633">
                  <a:extLst>
                    <a:ext uri="{9D8B030D-6E8A-4147-A177-3AD203B41FA5}">
                      <a16:colId xmlns:a16="http://schemas.microsoft.com/office/drawing/2014/main" val="20005"/>
                    </a:ext>
                  </a:extLst>
                </a:gridCol>
              </a:tblGrid>
              <a:tr h="493180">
                <a:tc>
                  <a:txBody>
                    <a:bodyPr/>
                    <a:lstStyle/>
                    <a:p>
                      <a:pPr algn="ctr">
                        <a:lnSpc>
                          <a:spcPct val="125000"/>
                        </a:lnSpc>
                        <a:spcAft>
                          <a:spcPts val="0"/>
                        </a:spcAft>
                      </a:pPr>
                      <a:r>
                        <a:rPr lang="zh-CN" sz="1800" dirty="0">
                          <a:effectLst/>
                        </a:rPr>
                        <a:t>成绩等级</a:t>
                      </a:r>
                      <a:endParaRPr lang="zh-CN" sz="1800" dirty="0">
                        <a:effectLst/>
                        <a:latin typeface="Times New Roman" panose="02020603050405020304" pitchFamily="18" charset="0"/>
                        <a:ea typeface="宋体" panose="02010600030101010101" pitchFamily="2" charset="-122"/>
                      </a:endParaRPr>
                    </a:p>
                  </a:txBody>
                  <a:tcPr marL="17780" marR="17780" marT="0" marB="0" anchor="ctr"/>
                </a:tc>
                <a:tc>
                  <a:txBody>
                    <a:bodyPr/>
                    <a:lstStyle/>
                    <a:p>
                      <a:pPr algn="ctr">
                        <a:lnSpc>
                          <a:spcPct val="125000"/>
                        </a:lnSpc>
                        <a:spcAft>
                          <a:spcPts val="0"/>
                        </a:spcAft>
                      </a:pPr>
                      <a:r>
                        <a:rPr lang="zh-CN" altLang="en-US" sz="1800" dirty="0">
                          <a:effectLst/>
                          <a:latin typeface="Times New Roman" panose="02020603050405020304" pitchFamily="18" charset="0"/>
                          <a:ea typeface="宋体" panose="02010600030101010101" pitchFamily="2" charset="-122"/>
                        </a:rPr>
                        <a:t>优秀</a:t>
                      </a:r>
                      <a:endParaRPr lang="zh-CN" sz="1800" dirty="0">
                        <a:effectLst/>
                        <a:latin typeface="Times New Roman" panose="02020603050405020304" pitchFamily="18" charset="0"/>
                        <a:ea typeface="宋体" panose="02010600030101010101" pitchFamily="2" charset="-122"/>
                      </a:endParaRPr>
                    </a:p>
                  </a:txBody>
                  <a:tcPr marL="17780" marR="17780" marT="0" marB="0" anchor="ctr"/>
                </a:tc>
                <a:tc>
                  <a:txBody>
                    <a:bodyPr/>
                    <a:lstStyle/>
                    <a:p>
                      <a:pPr algn="ctr">
                        <a:lnSpc>
                          <a:spcPct val="125000"/>
                        </a:lnSpc>
                        <a:spcAft>
                          <a:spcPts val="0"/>
                        </a:spcAft>
                      </a:pPr>
                      <a:r>
                        <a:rPr lang="zh-CN" altLang="en-US" sz="1800" dirty="0">
                          <a:effectLst/>
                          <a:latin typeface="+mn-lt"/>
                          <a:ea typeface="+mn-ea"/>
                        </a:rPr>
                        <a:t>良好</a:t>
                      </a:r>
                      <a:endParaRPr lang="zh-CN" sz="1800" dirty="0">
                        <a:effectLst/>
                        <a:latin typeface="Times New Roman" panose="02020603050405020304" pitchFamily="18" charset="0"/>
                        <a:ea typeface="宋体" panose="02010600030101010101" pitchFamily="2" charset="-122"/>
                      </a:endParaRPr>
                    </a:p>
                  </a:txBody>
                  <a:tcPr marL="17780" marR="17780" marT="0" marB="0" anchor="ctr"/>
                </a:tc>
                <a:tc>
                  <a:txBody>
                    <a:bodyPr/>
                    <a:lstStyle/>
                    <a:p>
                      <a:pPr marL="0" algn="ctr" defTabSz="685800" rtl="0" eaLnBrk="1" latinLnBrk="0" hangingPunct="1">
                        <a:lnSpc>
                          <a:spcPct val="125000"/>
                        </a:lnSpc>
                        <a:spcAft>
                          <a:spcPts val="0"/>
                        </a:spcAft>
                      </a:pPr>
                      <a:r>
                        <a:rPr lang="zh-CN" altLang="en-US" sz="1800" b="1" kern="1200" dirty="0">
                          <a:solidFill>
                            <a:schemeClr val="lt1"/>
                          </a:solidFill>
                          <a:effectLst/>
                          <a:latin typeface="+mn-lt"/>
                          <a:ea typeface="+mn-ea"/>
                          <a:cs typeface="+mn-cs"/>
                        </a:rPr>
                        <a:t>中等</a:t>
                      </a:r>
                      <a:endParaRPr lang="zh-CN" sz="1800" b="1" kern="1200" dirty="0">
                        <a:solidFill>
                          <a:schemeClr val="lt1"/>
                        </a:solidFill>
                        <a:effectLst/>
                        <a:latin typeface="+mn-lt"/>
                        <a:ea typeface="+mn-ea"/>
                        <a:cs typeface="+mn-cs"/>
                      </a:endParaRPr>
                    </a:p>
                  </a:txBody>
                  <a:tcPr marL="17780" marR="17780" marT="0" marB="0"/>
                </a:tc>
                <a:tc>
                  <a:txBody>
                    <a:bodyPr/>
                    <a:lstStyle/>
                    <a:p>
                      <a:pPr marL="0" algn="ctr" defTabSz="685800" rtl="0" eaLnBrk="1" latinLnBrk="0" hangingPunct="1">
                        <a:lnSpc>
                          <a:spcPct val="125000"/>
                        </a:lnSpc>
                        <a:spcAft>
                          <a:spcPts val="0"/>
                        </a:spcAft>
                      </a:pPr>
                      <a:r>
                        <a:rPr lang="zh-CN" altLang="en-US" sz="1800" b="1" kern="1200" dirty="0">
                          <a:solidFill>
                            <a:schemeClr val="lt1"/>
                          </a:solidFill>
                          <a:effectLst/>
                          <a:latin typeface="+mn-lt"/>
                          <a:ea typeface="+mn-ea"/>
                          <a:cs typeface="+mn-cs"/>
                        </a:rPr>
                        <a:t>及格</a:t>
                      </a:r>
                      <a:r>
                        <a:rPr lang="en-US" sz="1800" b="1" kern="1200" dirty="0">
                          <a:solidFill>
                            <a:schemeClr val="lt1"/>
                          </a:solidFill>
                          <a:effectLst/>
                          <a:latin typeface="+mn-lt"/>
                          <a:ea typeface="+mn-ea"/>
                          <a:cs typeface="+mn-cs"/>
                        </a:rPr>
                        <a:t> </a:t>
                      </a:r>
                      <a:endParaRPr lang="zh-CN" sz="1800" b="1" kern="1200" dirty="0">
                        <a:solidFill>
                          <a:schemeClr val="lt1"/>
                        </a:solidFill>
                        <a:effectLst/>
                        <a:latin typeface="+mn-lt"/>
                        <a:ea typeface="+mn-ea"/>
                        <a:cs typeface="+mn-cs"/>
                      </a:endParaRPr>
                    </a:p>
                  </a:txBody>
                  <a:tcPr marL="17780" marR="17780" marT="0" marB="0" anchor="ctr"/>
                </a:tc>
                <a:tc>
                  <a:txBody>
                    <a:bodyPr/>
                    <a:lstStyle/>
                    <a:p>
                      <a:pPr algn="ctr">
                        <a:lnSpc>
                          <a:spcPct val="125000"/>
                        </a:lnSpc>
                        <a:spcAft>
                          <a:spcPts val="0"/>
                        </a:spcAft>
                      </a:pPr>
                      <a:r>
                        <a:rPr lang="zh-CN" altLang="en-US" sz="1800" dirty="0">
                          <a:effectLst/>
                          <a:latin typeface="Times New Roman" panose="02020603050405020304" pitchFamily="18" charset="0"/>
                          <a:ea typeface="宋体" panose="02010600030101010101" pitchFamily="2" charset="-122"/>
                        </a:rPr>
                        <a:t>不及格</a:t>
                      </a:r>
                      <a:endParaRPr lang="zh-CN" sz="1800" dirty="0">
                        <a:effectLst/>
                        <a:latin typeface="Times New Roman" panose="02020603050405020304" pitchFamily="18" charset="0"/>
                        <a:ea typeface="宋体" panose="02010600030101010101" pitchFamily="2" charset="-122"/>
                      </a:endParaRPr>
                    </a:p>
                  </a:txBody>
                  <a:tcPr marL="17780" marR="17780" marT="0" marB="0" anchor="ctr"/>
                </a:tc>
                <a:extLst>
                  <a:ext uri="{0D108BD9-81ED-4DB2-BD59-A6C34878D82A}">
                    <a16:rowId xmlns:a16="http://schemas.microsoft.com/office/drawing/2014/main" val="10000"/>
                  </a:ext>
                </a:extLst>
              </a:tr>
              <a:tr h="493180">
                <a:tc>
                  <a:txBody>
                    <a:bodyPr/>
                    <a:lstStyle/>
                    <a:p>
                      <a:pPr algn="ctr">
                        <a:lnSpc>
                          <a:spcPct val="125000"/>
                        </a:lnSpc>
                        <a:spcAft>
                          <a:spcPts val="0"/>
                        </a:spcAft>
                      </a:pPr>
                      <a:r>
                        <a:rPr lang="zh-CN" sz="1800">
                          <a:effectLst/>
                        </a:rPr>
                        <a:t>百分制</a:t>
                      </a:r>
                      <a:endParaRPr lang="zh-CN" sz="1800">
                        <a:effectLst/>
                        <a:latin typeface="Times New Roman" panose="02020603050405020304" pitchFamily="18" charset="0"/>
                        <a:ea typeface="宋体" panose="02010600030101010101" pitchFamily="2" charset="-122"/>
                      </a:endParaRPr>
                    </a:p>
                  </a:txBody>
                  <a:tcPr marL="17780" marR="17780" marT="0" marB="0" anchor="ctr"/>
                </a:tc>
                <a:tc>
                  <a:txBody>
                    <a:bodyPr/>
                    <a:lstStyle/>
                    <a:p>
                      <a:pPr algn="ctr">
                        <a:lnSpc>
                          <a:spcPct val="125000"/>
                        </a:lnSpc>
                        <a:spcAft>
                          <a:spcPts val="0"/>
                        </a:spcAft>
                      </a:pPr>
                      <a:r>
                        <a:rPr lang="en-US" sz="1800">
                          <a:effectLst/>
                        </a:rPr>
                        <a:t>100~90</a:t>
                      </a:r>
                      <a:endParaRPr lang="zh-CN" sz="1800">
                        <a:effectLst/>
                        <a:latin typeface="Times New Roman" panose="02020603050405020304" pitchFamily="18" charset="0"/>
                        <a:ea typeface="宋体" panose="02010600030101010101" pitchFamily="2" charset="-122"/>
                      </a:endParaRPr>
                    </a:p>
                  </a:txBody>
                  <a:tcPr marL="17780" marR="17780" marT="0" marB="0" anchor="ctr"/>
                </a:tc>
                <a:tc>
                  <a:txBody>
                    <a:bodyPr/>
                    <a:lstStyle/>
                    <a:p>
                      <a:pPr algn="ctr">
                        <a:lnSpc>
                          <a:spcPct val="125000"/>
                        </a:lnSpc>
                        <a:spcAft>
                          <a:spcPts val="0"/>
                        </a:spcAft>
                      </a:pPr>
                      <a:r>
                        <a:rPr lang="en-US" sz="1800" dirty="0">
                          <a:effectLst/>
                        </a:rPr>
                        <a:t>89~80</a:t>
                      </a:r>
                      <a:endParaRPr lang="zh-CN" sz="1800" dirty="0">
                        <a:effectLst/>
                        <a:latin typeface="Times New Roman" panose="02020603050405020304" pitchFamily="18" charset="0"/>
                        <a:ea typeface="宋体" panose="02010600030101010101" pitchFamily="2" charset="-122"/>
                      </a:endParaRPr>
                    </a:p>
                  </a:txBody>
                  <a:tcPr marL="17780" marR="17780" marT="0" marB="0" anchor="ctr"/>
                </a:tc>
                <a:tc>
                  <a:txBody>
                    <a:bodyPr/>
                    <a:lstStyle/>
                    <a:p>
                      <a:pPr algn="ctr">
                        <a:lnSpc>
                          <a:spcPct val="125000"/>
                        </a:lnSpc>
                        <a:spcAft>
                          <a:spcPts val="0"/>
                        </a:spcAft>
                      </a:pPr>
                      <a:r>
                        <a:rPr lang="en-US" sz="1800" dirty="0">
                          <a:effectLst/>
                        </a:rPr>
                        <a:t>79~70</a:t>
                      </a:r>
                      <a:endParaRPr lang="zh-CN" sz="1800" dirty="0">
                        <a:effectLst/>
                        <a:latin typeface="Times New Roman" panose="02020603050405020304" pitchFamily="18" charset="0"/>
                        <a:ea typeface="宋体" panose="02010600030101010101" pitchFamily="2" charset="-122"/>
                      </a:endParaRPr>
                    </a:p>
                  </a:txBody>
                  <a:tcPr marL="17780" marR="17780" marT="0" marB="0" anchor="ctr"/>
                </a:tc>
                <a:tc>
                  <a:txBody>
                    <a:bodyPr/>
                    <a:lstStyle/>
                    <a:p>
                      <a:pPr algn="ctr">
                        <a:lnSpc>
                          <a:spcPct val="125000"/>
                        </a:lnSpc>
                        <a:spcAft>
                          <a:spcPts val="0"/>
                        </a:spcAft>
                      </a:pPr>
                      <a:r>
                        <a:rPr lang="en-US" sz="1800" dirty="0">
                          <a:effectLst/>
                        </a:rPr>
                        <a:t>69~60</a:t>
                      </a:r>
                      <a:endParaRPr lang="zh-CN" sz="1800" dirty="0">
                        <a:effectLst/>
                        <a:latin typeface="Times New Roman" panose="02020603050405020304" pitchFamily="18" charset="0"/>
                        <a:ea typeface="宋体" panose="02010600030101010101" pitchFamily="2" charset="-122"/>
                      </a:endParaRPr>
                    </a:p>
                  </a:txBody>
                  <a:tcPr marL="17780" marR="17780" marT="0" marB="0" anchor="ctr"/>
                </a:tc>
                <a:tc>
                  <a:txBody>
                    <a:bodyPr/>
                    <a:lstStyle/>
                    <a:p>
                      <a:pPr algn="ctr">
                        <a:lnSpc>
                          <a:spcPct val="125000"/>
                        </a:lnSpc>
                        <a:spcAft>
                          <a:spcPts val="0"/>
                        </a:spcAft>
                      </a:pPr>
                      <a:r>
                        <a:rPr lang="en-US" altLang="zh-CN" sz="1800" dirty="0">
                          <a:effectLst/>
                          <a:latin typeface="Times New Roman" panose="02020603050405020304" pitchFamily="18" charset="0"/>
                          <a:ea typeface="宋体" panose="02010600030101010101" pitchFamily="2" charset="-122"/>
                        </a:rPr>
                        <a:t>&lt;60</a:t>
                      </a:r>
                      <a:endParaRPr lang="zh-CN" sz="1800" dirty="0">
                        <a:effectLst/>
                        <a:latin typeface="Times New Roman" panose="02020603050405020304" pitchFamily="18" charset="0"/>
                        <a:ea typeface="宋体" panose="02010600030101010101" pitchFamily="2" charset="-122"/>
                      </a:endParaRPr>
                    </a:p>
                  </a:txBody>
                  <a:tcPr marL="17780" marR="17780" marT="0" marB="0" anchor="ctr"/>
                </a:tc>
                <a:extLst>
                  <a:ext uri="{0D108BD9-81ED-4DB2-BD59-A6C34878D82A}">
                    <a16:rowId xmlns:a16="http://schemas.microsoft.com/office/drawing/2014/main" val="10001"/>
                  </a:ext>
                </a:extLst>
              </a:tr>
            </a:tbl>
          </a:graphicData>
        </a:graphic>
      </p:graphicFrame>
      <p:sp>
        <p:nvSpPr>
          <p:cNvPr id="10" name="矩形 9"/>
          <p:cNvSpPr/>
          <p:nvPr/>
        </p:nvSpPr>
        <p:spPr>
          <a:xfrm>
            <a:off x="1991544" y="4701768"/>
            <a:ext cx="8568952" cy="1823576"/>
          </a:xfrm>
          <a:prstGeom prst="rect">
            <a:avLst/>
          </a:prstGeom>
        </p:spPr>
        <p:txBody>
          <a:bodyPr wrap="square">
            <a:spAutoFit/>
          </a:bodyPr>
          <a:lstStyle/>
          <a:p>
            <a:pPr marL="342900" indent="-342900">
              <a:lnSpc>
                <a:spcPct val="125000"/>
              </a:lnSpc>
              <a:buFont typeface="Wingdings" panose="05000000000000000000" pitchFamily="2" charset="2"/>
              <a:buChar char="l"/>
            </a:pPr>
            <a:r>
              <a:rPr lang="zh-CN" altLang="en-US" dirty="0">
                <a:latin typeface="宋体" panose="02010600030101010101" pitchFamily="2" charset="-122"/>
                <a:ea typeface="宋体" panose="02010600030101010101" pitchFamily="2" charset="-122"/>
              </a:rPr>
              <a:t>出勤低于</a:t>
            </a:r>
            <a:r>
              <a:rPr lang="en-US" altLang="zh-CN" dirty="0">
                <a:latin typeface="宋体" panose="02010600030101010101" pitchFamily="2" charset="-122"/>
                <a:ea typeface="宋体" panose="02010600030101010101" pitchFamily="2" charset="-122"/>
              </a:rPr>
              <a:t>60%</a:t>
            </a:r>
            <a:r>
              <a:rPr lang="zh-CN" altLang="en-US" dirty="0">
                <a:latin typeface="宋体" panose="02010600030101010101" pitchFamily="2" charset="-122"/>
                <a:ea typeface="宋体" panose="02010600030101010101" pitchFamily="2" charset="-122"/>
              </a:rPr>
              <a:t>的学生自动从小组分离，个人考核成绩评定为不及格。</a:t>
            </a:r>
            <a:endParaRPr lang="en-US" altLang="zh-CN" dirty="0">
              <a:latin typeface="宋体" panose="02010600030101010101" pitchFamily="2" charset="-122"/>
              <a:ea typeface="宋体" panose="02010600030101010101" pitchFamily="2" charset="-122"/>
            </a:endParaRPr>
          </a:p>
          <a:p>
            <a:pPr marL="342900" indent="-342900">
              <a:lnSpc>
                <a:spcPct val="125000"/>
              </a:lnSpc>
              <a:buFont typeface="Wingdings" panose="05000000000000000000" pitchFamily="2" charset="2"/>
              <a:buChar char="l"/>
            </a:pPr>
            <a:r>
              <a:rPr lang="zh-CN" altLang="en-US" dirty="0">
                <a:latin typeface="宋体" panose="02010600030101010101" pitchFamily="2" charset="-122"/>
                <a:ea typeface="宋体" panose="02010600030101010101" pitchFamily="2" charset="-122"/>
              </a:rPr>
              <a:t>课程设计要至少完成三个题目，完成少于三个题目的小组成绩评定为不及格。课程设计要完成四个及以上题目才有被评为优秀的资格。</a:t>
            </a:r>
            <a:endParaRPr lang="en-US" altLang="zh-CN" dirty="0">
              <a:latin typeface="宋体" panose="02010600030101010101" pitchFamily="2" charset="-122"/>
              <a:ea typeface="宋体" panose="02010600030101010101" pitchFamily="2" charset="-122"/>
            </a:endParaRPr>
          </a:p>
          <a:p>
            <a:pPr marL="342900" indent="-342900">
              <a:lnSpc>
                <a:spcPct val="125000"/>
              </a:lnSpc>
              <a:buFont typeface="Wingdings" panose="05000000000000000000" pitchFamily="2" charset="2"/>
              <a:buChar char="l"/>
            </a:pPr>
            <a:r>
              <a:rPr lang="zh-CN" altLang="en-US" dirty="0">
                <a:latin typeface="宋体" panose="02010600030101010101" pitchFamily="2" charset="-122"/>
                <a:ea typeface="宋体" panose="02010600030101010101" pitchFamily="2" charset="-122"/>
              </a:rPr>
              <a:t>每个小组里面各成员的百分制分数会根据平时工作态度以及上机演示汇报中的表现而有所差异。</a:t>
            </a:r>
            <a:endParaRPr lang="en-US" altLang="zh-CN" dirty="0">
              <a:latin typeface="宋体" panose="02010600030101010101" pitchFamily="2" charset="-122"/>
              <a:ea typeface="宋体" panose="02010600030101010101" pitchFamily="2" charset="-122"/>
            </a:endParaRPr>
          </a:p>
        </p:txBody>
      </p:sp>
      <p:graphicFrame>
        <p:nvGraphicFramePr>
          <p:cNvPr id="5" name="表格 4"/>
          <p:cNvGraphicFramePr>
            <a:graphicFrameLocks noGrp="1"/>
          </p:cNvGraphicFramePr>
          <p:nvPr/>
        </p:nvGraphicFramePr>
        <p:xfrm>
          <a:off x="2135561" y="2558400"/>
          <a:ext cx="7741586" cy="1950720"/>
        </p:xfrm>
        <a:graphic>
          <a:graphicData uri="http://schemas.openxmlformats.org/drawingml/2006/table">
            <a:tbl>
              <a:tblPr firstRow="1" firstCol="1" bandRow="1">
                <a:tableStyleId>{5C22544A-7EE6-4342-B048-85BDC9FD1C3A}</a:tableStyleId>
              </a:tblPr>
              <a:tblGrid>
                <a:gridCol w="634879">
                  <a:extLst>
                    <a:ext uri="{9D8B030D-6E8A-4147-A177-3AD203B41FA5}">
                      <a16:colId xmlns:a16="http://schemas.microsoft.com/office/drawing/2014/main" val="2378710980"/>
                    </a:ext>
                  </a:extLst>
                </a:gridCol>
                <a:gridCol w="1381344">
                  <a:extLst>
                    <a:ext uri="{9D8B030D-6E8A-4147-A177-3AD203B41FA5}">
                      <a16:colId xmlns:a16="http://schemas.microsoft.com/office/drawing/2014/main" val="3319634752"/>
                    </a:ext>
                  </a:extLst>
                </a:gridCol>
                <a:gridCol w="707352">
                  <a:extLst>
                    <a:ext uri="{9D8B030D-6E8A-4147-A177-3AD203B41FA5}">
                      <a16:colId xmlns:a16="http://schemas.microsoft.com/office/drawing/2014/main" val="1906793153"/>
                    </a:ext>
                  </a:extLst>
                </a:gridCol>
                <a:gridCol w="5018011">
                  <a:extLst>
                    <a:ext uri="{9D8B030D-6E8A-4147-A177-3AD203B41FA5}">
                      <a16:colId xmlns:a16="http://schemas.microsoft.com/office/drawing/2014/main" val="781413074"/>
                    </a:ext>
                  </a:extLst>
                </a:gridCol>
              </a:tblGrid>
              <a:tr h="0">
                <a:tc>
                  <a:txBody>
                    <a:bodyPr/>
                    <a:lstStyle/>
                    <a:p>
                      <a:pPr algn="ctr">
                        <a:spcAft>
                          <a:spcPts val="0"/>
                        </a:spcAft>
                      </a:pPr>
                      <a:r>
                        <a:rPr lang="zh-CN" sz="1600" kern="100" dirty="0">
                          <a:effectLst/>
                          <a:latin typeface="宋体" panose="02010600030101010101" pitchFamily="2" charset="-122"/>
                          <a:ea typeface="宋体" panose="02010600030101010101" pitchFamily="2" charset="-122"/>
                        </a:rPr>
                        <a:t>考核点</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100" dirty="0">
                          <a:effectLst/>
                          <a:latin typeface="宋体" panose="02010600030101010101" pitchFamily="2" charset="-122"/>
                          <a:ea typeface="宋体" panose="02010600030101010101" pitchFamily="2" charset="-122"/>
                        </a:rPr>
                        <a:t>考核内容</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100">
                          <a:effectLst/>
                          <a:latin typeface="宋体" panose="02010600030101010101" pitchFamily="2" charset="-122"/>
                          <a:ea typeface="宋体" panose="02010600030101010101" pitchFamily="2" charset="-122"/>
                        </a:rPr>
                        <a:t>权重</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100" dirty="0">
                          <a:effectLst/>
                          <a:latin typeface="宋体" panose="02010600030101010101" pitchFamily="2" charset="-122"/>
                          <a:ea typeface="宋体" panose="02010600030101010101" pitchFamily="2" charset="-122"/>
                        </a:rPr>
                        <a:t>说明</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36367983"/>
                  </a:ext>
                </a:extLst>
              </a:tr>
              <a:tr h="0">
                <a:tc>
                  <a:txBody>
                    <a:bodyPr/>
                    <a:lstStyle/>
                    <a:p>
                      <a:pPr algn="ctr">
                        <a:spcAft>
                          <a:spcPts val="0"/>
                        </a:spcAft>
                      </a:pPr>
                      <a:r>
                        <a:rPr lang="en-US" sz="1600" kern="100">
                          <a:effectLst/>
                          <a:latin typeface="宋体" panose="02010600030101010101" pitchFamily="2" charset="-122"/>
                          <a:ea typeface="宋体" panose="02010600030101010101" pitchFamily="2" charset="-122"/>
                        </a:rPr>
                        <a:t>1</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100" dirty="0">
                          <a:effectLst/>
                          <a:latin typeface="宋体" panose="02010600030101010101" pitchFamily="2" charset="-122"/>
                          <a:ea typeface="宋体" panose="02010600030101010101" pitchFamily="2" charset="-122"/>
                        </a:rPr>
                        <a:t>出勤率</a:t>
                      </a:r>
                      <a:r>
                        <a:rPr lang="en-US" altLang="zh-CN" sz="1600" kern="100" dirty="0">
                          <a:effectLst/>
                          <a:latin typeface="宋体" panose="02010600030101010101" pitchFamily="2" charset="-122"/>
                          <a:ea typeface="宋体" panose="02010600030101010101" pitchFamily="2" charset="-122"/>
                        </a:rPr>
                        <a:t>/</a:t>
                      </a:r>
                      <a:r>
                        <a:rPr lang="zh-CN" altLang="en-US" sz="1600" kern="100" dirty="0">
                          <a:effectLst/>
                          <a:latin typeface="宋体" panose="02010600030101010101" pitchFamily="2" charset="-122"/>
                          <a:ea typeface="宋体" panose="02010600030101010101" pitchFamily="2" charset="-122"/>
                        </a:rPr>
                        <a:t>态度</a:t>
                      </a:r>
                      <a:endParaRPr lang="en-US" altLang="zh-CN" sz="1600" kern="100" dirty="0">
                        <a:effectLst/>
                        <a:latin typeface="宋体" panose="02010600030101010101" pitchFamily="2" charset="-122"/>
                        <a:ea typeface="宋体" panose="02010600030101010101" pitchFamily="2" charset="-122"/>
                      </a:endParaRPr>
                    </a:p>
                  </a:txBody>
                  <a:tcPr marL="68580" marR="68580" marT="0" marB="0"/>
                </a:tc>
                <a:tc>
                  <a:txBody>
                    <a:bodyPr/>
                    <a:lstStyle/>
                    <a:p>
                      <a:pPr algn="ctr">
                        <a:spcAft>
                          <a:spcPts val="0"/>
                        </a:spcAft>
                      </a:pPr>
                      <a:r>
                        <a:rPr lang="en-US" sz="1600" kern="100">
                          <a:effectLst/>
                          <a:latin typeface="宋体" panose="02010600030101010101" pitchFamily="2" charset="-122"/>
                          <a:ea typeface="宋体" panose="02010600030101010101" pitchFamily="2" charset="-122"/>
                        </a:rPr>
                        <a:t>10%</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100" dirty="0">
                          <a:effectLst/>
                          <a:latin typeface="宋体" panose="02010600030101010101" pitchFamily="2" charset="-122"/>
                          <a:ea typeface="宋体" panose="02010600030101010101" pitchFamily="2" charset="-122"/>
                        </a:rPr>
                        <a:t>无故缺勤超过总课时的</a:t>
                      </a:r>
                      <a:r>
                        <a:rPr lang="en-US" sz="1600" kern="100" dirty="0">
                          <a:effectLst/>
                          <a:latin typeface="宋体" panose="02010600030101010101" pitchFamily="2" charset="-122"/>
                          <a:ea typeface="宋体" panose="02010600030101010101" pitchFamily="2" charset="-122"/>
                        </a:rPr>
                        <a:t>40%</a:t>
                      </a:r>
                      <a:r>
                        <a:rPr lang="zh-CN" sz="1600" kern="100" dirty="0">
                          <a:effectLst/>
                          <a:latin typeface="宋体" panose="02010600030101010101" pitchFamily="2" charset="-122"/>
                          <a:ea typeface="宋体" panose="02010600030101010101" pitchFamily="2" charset="-122"/>
                        </a:rPr>
                        <a:t>直接评为不及格</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35447006"/>
                  </a:ext>
                </a:extLst>
              </a:tr>
              <a:tr h="0">
                <a:tc rowSpan="2">
                  <a:txBody>
                    <a:bodyPr/>
                    <a:lstStyle/>
                    <a:p>
                      <a:pPr algn="ctr">
                        <a:spcAft>
                          <a:spcPts val="0"/>
                        </a:spcAft>
                      </a:pPr>
                      <a:r>
                        <a:rPr lang="en-US" sz="1600" kern="100">
                          <a:effectLst/>
                          <a:latin typeface="宋体" panose="02010600030101010101" pitchFamily="2" charset="-122"/>
                          <a:ea typeface="宋体" panose="02010600030101010101" pitchFamily="2" charset="-122"/>
                        </a:rPr>
                        <a:t>2</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rowSpan="2">
                  <a:txBody>
                    <a:bodyPr/>
                    <a:lstStyle/>
                    <a:p>
                      <a:pPr algn="ctr">
                        <a:spcAft>
                          <a:spcPts val="0"/>
                        </a:spcAft>
                      </a:pPr>
                      <a:r>
                        <a:rPr lang="zh-CN" sz="1600" kern="100" dirty="0">
                          <a:effectLst/>
                          <a:latin typeface="宋体" panose="02010600030101010101" pitchFamily="2" charset="-122"/>
                          <a:ea typeface="宋体" panose="02010600030101010101" pitchFamily="2" charset="-122"/>
                        </a:rPr>
                        <a:t>上机演示汇报</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rowSpan="2">
                  <a:txBody>
                    <a:bodyPr/>
                    <a:lstStyle/>
                    <a:p>
                      <a:pPr algn="ctr">
                        <a:spcAft>
                          <a:spcPts val="0"/>
                        </a:spcAft>
                      </a:pPr>
                      <a:r>
                        <a:rPr lang="en-US" sz="1600" kern="100" dirty="0">
                          <a:effectLst/>
                          <a:latin typeface="宋体" panose="02010600030101010101" pitchFamily="2" charset="-122"/>
                          <a:ea typeface="宋体" panose="02010600030101010101" pitchFamily="2" charset="-122"/>
                        </a:rPr>
                        <a:t>30%</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600" kern="100" dirty="0">
                          <a:effectLst/>
                          <a:latin typeface="宋体" panose="02010600030101010101" pitchFamily="2" charset="-122"/>
                          <a:ea typeface="宋体" panose="02010600030101010101" pitchFamily="2" charset="-122"/>
                        </a:rPr>
                        <a:t>课程设计工作量</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64514811"/>
                  </a:ext>
                </a:extLst>
              </a:tr>
              <a:tr h="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600" kern="100" dirty="0">
                          <a:effectLst/>
                          <a:latin typeface="宋体" panose="02010600030101010101" pitchFamily="2" charset="-122"/>
                          <a:ea typeface="宋体" panose="02010600030101010101" pitchFamily="2" charset="-122"/>
                        </a:rPr>
                        <a:t>基本概念，设计思路，表述能力</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70144403"/>
                  </a:ext>
                </a:extLst>
              </a:tr>
              <a:tr h="0">
                <a:tc>
                  <a:txBody>
                    <a:bodyPr/>
                    <a:lstStyle/>
                    <a:p>
                      <a:pPr algn="ctr">
                        <a:spcAft>
                          <a:spcPts val="0"/>
                        </a:spcAft>
                      </a:pPr>
                      <a:r>
                        <a:rPr lang="en-US" sz="1600" kern="100">
                          <a:effectLst/>
                          <a:latin typeface="宋体" panose="02010600030101010101" pitchFamily="2" charset="-122"/>
                          <a:ea typeface="宋体" panose="02010600030101010101" pitchFamily="2" charset="-122"/>
                        </a:rPr>
                        <a:t>3</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100" dirty="0">
                          <a:effectLst/>
                          <a:latin typeface="宋体" panose="02010600030101010101" pitchFamily="2" charset="-122"/>
                          <a:ea typeface="宋体" panose="02010600030101010101" pitchFamily="2" charset="-122"/>
                        </a:rPr>
                        <a:t>课程设计报告</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宋体" panose="02010600030101010101" pitchFamily="2" charset="-122"/>
                          <a:ea typeface="宋体" panose="02010600030101010101" pitchFamily="2" charset="-122"/>
                        </a:rPr>
                        <a:t>30%</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100" dirty="0">
                          <a:effectLst/>
                          <a:latin typeface="宋体" panose="02010600030101010101" pitchFamily="2" charset="-122"/>
                          <a:ea typeface="宋体" panose="02010600030101010101" pitchFamily="2" charset="-122"/>
                        </a:rPr>
                        <a:t>内容的充实性，格式的规范性</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25052403"/>
                  </a:ext>
                </a:extLst>
              </a:tr>
              <a:tr h="0">
                <a:tc>
                  <a:txBody>
                    <a:bodyPr/>
                    <a:lstStyle/>
                    <a:p>
                      <a:pPr algn="ctr">
                        <a:spcAft>
                          <a:spcPts val="0"/>
                        </a:spcAft>
                      </a:pPr>
                      <a:r>
                        <a:rPr lang="en-US" sz="1600" kern="100">
                          <a:effectLst/>
                          <a:latin typeface="宋体" panose="02010600030101010101" pitchFamily="2" charset="-122"/>
                          <a:ea typeface="宋体" panose="02010600030101010101" pitchFamily="2" charset="-122"/>
                        </a:rPr>
                        <a:t>4</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600" kern="100" dirty="0">
                          <a:effectLst/>
                          <a:latin typeface="宋体" panose="02010600030101010101" pitchFamily="2" charset="-122"/>
                          <a:ea typeface="宋体" panose="02010600030101010101" pitchFamily="2" charset="-122"/>
                        </a:rPr>
                        <a:t>课程设计程序</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latin typeface="宋体" panose="02010600030101010101" pitchFamily="2" charset="-122"/>
                          <a:ea typeface="宋体" panose="02010600030101010101" pitchFamily="2" charset="-122"/>
                        </a:rPr>
                        <a:t>30%</a:t>
                      </a:r>
                      <a:endParaRPr lang="zh-CN" sz="16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zh-CN" sz="1600" kern="100" dirty="0">
                          <a:effectLst/>
                          <a:latin typeface="宋体" panose="02010600030101010101" pitchFamily="2" charset="-122"/>
                          <a:ea typeface="宋体" panose="02010600030101010101" pitchFamily="2" charset="-122"/>
                        </a:rPr>
                        <a:t>运行结果的正确性，程序功能的完备性，界面展示的易用性。</a:t>
                      </a:r>
                      <a:endParaRPr lang="zh-CN" sz="16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5860577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752975" y="2228850"/>
            <a:ext cx="9144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FontTx/>
              <a:buNone/>
            </a:pPr>
            <a:endParaRPr lang="zh-CN" altLang="en-US" sz="4000">
              <a:solidFill>
                <a:srgbClr val="006699"/>
              </a:solidFill>
              <a:latin typeface="Arial" panose="020B0604020202020204" pitchFamily="34" charset="0"/>
            </a:endParaRPr>
          </a:p>
        </p:txBody>
      </p:sp>
      <p:sp>
        <p:nvSpPr>
          <p:cNvPr id="63492" name="Rectangle 4"/>
          <p:cNvSpPr>
            <a:spLocks noChangeArrowheads="1"/>
          </p:cNvSpPr>
          <p:nvPr/>
        </p:nvSpPr>
        <p:spPr bwMode="auto">
          <a:xfrm>
            <a:off x="3648075" y="1052513"/>
            <a:ext cx="4267200" cy="838200"/>
          </a:xfrm>
          <a:prstGeom prst="rect">
            <a:avLst/>
          </a:prstGeom>
          <a:noFill/>
          <a:ln w="9525">
            <a:noFill/>
            <a:miter lim="800000"/>
            <a:headEnd/>
            <a:tailEnd/>
          </a:ln>
          <a:effectLst/>
        </p:spPr>
        <p:txBody>
          <a:bodyPr wrap="none" anchor="ctr"/>
          <a:lstStyle/>
          <a:p>
            <a:pPr algn="ctr" eaLnBrk="1" hangingPunct="1">
              <a:defRPr/>
            </a:pPr>
            <a:endParaRPr lang="zh-CN" altLang="en-US" sz="12200">
              <a:solidFill>
                <a:srgbClr val="99CCFF"/>
              </a:solidFill>
              <a:effectDag name="">
                <a:cont type="tree" name="">
                  <a:effect ref="fillLine"/>
                  <a:outerShdw dist="38100" dir="13500000" algn="br">
                    <a:srgbClr val="BBDDFF"/>
                  </a:outerShdw>
                </a:cont>
                <a:cont type="tree" name="">
                  <a:effect ref="fillLine"/>
                  <a:outerShdw dist="38100" dir="2700000" algn="tl">
                    <a:srgbClr val="5B7A99"/>
                  </a:outerShdw>
                </a:cont>
                <a:effect ref="fillLine"/>
              </a:effectDag>
              <a:latin typeface="Arial" charset="0"/>
            </a:endParaRPr>
          </a:p>
        </p:txBody>
      </p:sp>
      <p:sp>
        <p:nvSpPr>
          <p:cNvPr id="14341" name="Rectangle 5"/>
          <p:cNvSpPr>
            <a:spLocks noChangeArrowheads="1"/>
          </p:cNvSpPr>
          <p:nvPr/>
        </p:nvSpPr>
        <p:spPr bwMode="auto">
          <a:xfrm>
            <a:off x="2063553" y="1551856"/>
            <a:ext cx="8271247" cy="3663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nchor="ct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spcBef>
                <a:spcPts val="3000"/>
              </a:spcBef>
              <a:buNone/>
            </a:pPr>
            <a:r>
              <a:rPr lang="zh-CN" altLang="en-US" sz="2200" dirty="0">
                <a:latin typeface="宋体" panose="02010600030101010101" pitchFamily="2" charset="-122"/>
              </a:rPr>
              <a:t>（</a:t>
            </a:r>
            <a:r>
              <a:rPr lang="en-US" altLang="zh-CN" sz="2200" dirty="0">
                <a:latin typeface="宋体" panose="02010600030101010101" pitchFamily="2" charset="-122"/>
              </a:rPr>
              <a:t>1</a:t>
            </a:r>
            <a:r>
              <a:rPr lang="zh-CN" altLang="en-US" sz="2200" dirty="0">
                <a:latin typeface="宋体" panose="02010600030101010101" pitchFamily="2" charset="-122"/>
              </a:rPr>
              <a:t>）一个设计题目完成一份设计报告（</a:t>
            </a:r>
            <a:r>
              <a:rPr lang="en-US" altLang="zh-CN" sz="2400" dirty="0">
                <a:solidFill>
                  <a:srgbClr val="006699"/>
                </a:solidFill>
                <a:effectLst>
                  <a:outerShdw blurRad="38100" dist="38100" dir="2700000" algn="tl">
                    <a:srgbClr val="FFFFFF"/>
                  </a:outerShdw>
                </a:effectLst>
                <a:latin typeface="Arial" charset="0"/>
              </a:rPr>
              <a:t> </a:t>
            </a:r>
            <a:r>
              <a:rPr lang="en-US" altLang="zh-CN" sz="2200" dirty="0">
                <a:latin typeface="宋体" panose="02010600030101010101" pitchFamily="2" charset="-122"/>
              </a:rPr>
              <a:t>Linux</a:t>
            </a:r>
            <a:r>
              <a:rPr lang="zh-CN" altLang="en-US" sz="2200" dirty="0">
                <a:latin typeface="宋体" panose="02010600030101010101" pitchFamily="2" charset="-122"/>
              </a:rPr>
              <a:t>编译与调试基础除外）。</a:t>
            </a:r>
          </a:p>
          <a:p>
            <a:pPr>
              <a:spcBef>
                <a:spcPts val="1200"/>
              </a:spcBef>
              <a:buNone/>
            </a:pPr>
            <a:r>
              <a:rPr lang="zh-CN" altLang="en-US" sz="2200" dirty="0">
                <a:latin typeface="宋体" panose="02010600030101010101" pitchFamily="2" charset="-122"/>
              </a:rPr>
              <a:t>（</a:t>
            </a:r>
            <a:r>
              <a:rPr lang="en-US" altLang="zh-CN" sz="2200" dirty="0">
                <a:latin typeface="宋体" panose="02010600030101010101" pitchFamily="2" charset="-122"/>
              </a:rPr>
              <a:t>2</a:t>
            </a:r>
            <a:r>
              <a:rPr lang="zh-CN" altLang="en-US" sz="2200" dirty="0">
                <a:latin typeface="宋体" panose="02010600030101010101" pitchFamily="2" charset="-122"/>
              </a:rPr>
              <a:t>）报告内容必须包括：设计题目要求，背景知识及设计思路，设计方案（数据结构、程序结构、用到的</a:t>
            </a:r>
            <a:r>
              <a:rPr lang="en-US" altLang="zh-CN" sz="2200" dirty="0">
                <a:latin typeface="宋体" panose="02010600030101010101" pitchFamily="2" charset="-122"/>
              </a:rPr>
              <a:t>Linux</a:t>
            </a:r>
            <a:r>
              <a:rPr lang="zh-CN" altLang="en-US" sz="2200" dirty="0">
                <a:latin typeface="宋体" panose="02010600030101010101" pitchFamily="2" charset="-122"/>
              </a:rPr>
              <a:t>系统调用），源代码（须加必要注释），调试方案设计及调试过程问题分析，运行结果与分析。</a:t>
            </a:r>
          </a:p>
          <a:p>
            <a:pPr>
              <a:spcBef>
                <a:spcPts val="1200"/>
              </a:spcBef>
              <a:buNone/>
            </a:pPr>
            <a:r>
              <a:rPr lang="zh-CN" altLang="en-US" sz="2200" dirty="0">
                <a:latin typeface="宋体" panose="02010600030101010101" pitchFamily="2" charset="-122"/>
              </a:rPr>
              <a:t>（</a:t>
            </a:r>
            <a:r>
              <a:rPr lang="en-US" altLang="zh-CN" sz="2200" dirty="0">
                <a:latin typeface="宋体" panose="02010600030101010101" pitchFamily="2" charset="-122"/>
              </a:rPr>
              <a:t>3</a:t>
            </a:r>
            <a:r>
              <a:rPr lang="zh-CN" altLang="en-US" sz="2200" dirty="0">
                <a:latin typeface="宋体" panose="02010600030101010101" pitchFamily="2" charset="-122"/>
              </a:rPr>
              <a:t>）设计报告以设计小组为单位，组员轮流执笔合作完成。</a:t>
            </a:r>
          </a:p>
          <a:p>
            <a:pPr>
              <a:spcBef>
                <a:spcPts val="1200"/>
              </a:spcBef>
              <a:buNone/>
            </a:pPr>
            <a:r>
              <a:rPr lang="zh-CN" altLang="en-US" sz="2200" dirty="0">
                <a:latin typeface="宋体" panose="02010600030101010101" pitchFamily="2" charset="-122"/>
              </a:rPr>
              <a:t>（</a:t>
            </a:r>
            <a:r>
              <a:rPr lang="en-US" altLang="zh-CN" sz="2200" dirty="0">
                <a:latin typeface="宋体" panose="02010600030101010101" pitchFamily="2" charset="-122"/>
              </a:rPr>
              <a:t>4</a:t>
            </a:r>
            <a:r>
              <a:rPr lang="zh-CN" altLang="en-US" sz="2200" dirty="0">
                <a:latin typeface="宋体" panose="02010600030101010101" pitchFamily="2" charset="-122"/>
              </a:rPr>
              <a:t>）严禁复制抄袭，一经发现该题目视为未完成。</a:t>
            </a:r>
          </a:p>
          <a:p>
            <a:pPr eaLnBrk="1" hangingPunct="1">
              <a:spcBef>
                <a:spcPct val="0"/>
              </a:spcBef>
              <a:buFontTx/>
              <a:buNone/>
            </a:pPr>
            <a:endParaRPr lang="zh-CN" altLang="en-US" sz="2200" dirty="0">
              <a:solidFill>
                <a:srgbClr val="006699"/>
              </a:solidFill>
              <a:latin typeface="宋体" panose="02010600030101010101" pitchFamily="2" charset="-122"/>
            </a:endParaRPr>
          </a:p>
        </p:txBody>
      </p:sp>
      <p:sp>
        <p:nvSpPr>
          <p:cNvPr id="6" name="矩形 5"/>
          <p:cNvSpPr/>
          <p:nvPr/>
        </p:nvSpPr>
        <p:spPr>
          <a:xfrm>
            <a:off x="1521835" y="1053330"/>
            <a:ext cx="9144000" cy="71414"/>
          </a:xfrm>
          <a:prstGeom prst="rect">
            <a:avLst/>
          </a:prstGeom>
          <a:solidFill>
            <a:srgbClr val="1D77C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b="1" dirty="0">
                <a:ln w="18000">
                  <a:solidFill>
                    <a:srgbClr val="EBF7FF">
                      <a:satMod val="140000"/>
                    </a:srgbClr>
                  </a:solidFill>
                  <a:prstDash val="solid"/>
                  <a:miter lim="800000"/>
                </a:ln>
                <a:noFill/>
                <a:effectLst>
                  <a:outerShdw blurRad="25500" dist="23000" dir="7020000" algn="tl">
                    <a:srgbClr val="000000">
                      <a:alpha val="50000"/>
                    </a:srgbClr>
                  </a:outerShdw>
                </a:effectLst>
              </a:rPr>
              <a:t> </a:t>
            </a:r>
            <a:endParaRPr lang="zh-CN" altLang="en-US" sz="4000" b="1" dirty="0">
              <a:ln w="18000">
                <a:solidFill>
                  <a:srgbClr val="EBF7FF">
                    <a:satMod val="140000"/>
                  </a:srgbClr>
                </a:solidFill>
                <a:prstDash val="solid"/>
                <a:miter lim="800000"/>
              </a:ln>
              <a:noFill/>
              <a:effectLst>
                <a:outerShdw blurRad="25500" dist="23000" dir="7020000" algn="tl">
                  <a:srgbClr val="000000">
                    <a:alpha val="50000"/>
                  </a:srgbClr>
                </a:outerShdw>
              </a:effectLst>
            </a:endParaRPr>
          </a:p>
        </p:txBody>
      </p:sp>
      <p:sp>
        <p:nvSpPr>
          <p:cNvPr id="7" name="矩形 6"/>
          <p:cNvSpPr/>
          <p:nvPr/>
        </p:nvSpPr>
        <p:spPr>
          <a:xfrm>
            <a:off x="1629530" y="409453"/>
            <a:ext cx="2964273" cy="646331"/>
          </a:xfrm>
          <a:prstGeom prst="rect">
            <a:avLst/>
          </a:prstGeom>
        </p:spPr>
        <p:txBody>
          <a:bodyPr wrap="none">
            <a:spAutoFit/>
          </a:bodyPr>
          <a:lstStyle/>
          <a:p>
            <a:pPr>
              <a:spcBef>
                <a:spcPct val="0"/>
              </a:spcBef>
              <a:buFontTx/>
              <a:buNone/>
            </a:pPr>
            <a:r>
              <a:rPr lang="zh-CN" altLang="zh-CN" sz="3600" b="1" dirty="0">
                <a:solidFill>
                  <a:srgbClr val="0066FF"/>
                </a:solidFill>
                <a:latin typeface="Arial" panose="020B0604020202020204" pitchFamily="34" charset="0"/>
                <a:ea typeface="宋体" panose="02010600030101010101" pitchFamily="2" charset="-122"/>
              </a:rPr>
              <a:t>课程</a:t>
            </a:r>
            <a:r>
              <a:rPr lang="zh-CN" altLang="en-US" sz="3600" b="1" dirty="0">
                <a:solidFill>
                  <a:srgbClr val="0066FF"/>
                </a:solidFill>
                <a:latin typeface="Arial" panose="020B0604020202020204" pitchFamily="34" charset="0"/>
                <a:ea typeface="宋体" panose="02010600030101010101" pitchFamily="2" charset="-122"/>
              </a:rPr>
              <a:t>设计报告</a:t>
            </a:r>
            <a:endParaRPr lang="zh-CN" altLang="zh-CN" sz="3600" b="1" dirty="0">
              <a:solidFill>
                <a:srgbClr val="0066FF"/>
              </a:solidFill>
              <a:latin typeface="Arial" panose="020B06040202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1835" y="1053330"/>
            <a:ext cx="9144000" cy="71414"/>
          </a:xfrm>
          <a:prstGeom prst="rect">
            <a:avLst/>
          </a:prstGeom>
          <a:solidFill>
            <a:srgbClr val="1D77C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b="1" dirty="0">
                <a:ln w="18000">
                  <a:solidFill>
                    <a:srgbClr val="EBF7FF">
                      <a:satMod val="140000"/>
                    </a:srgbClr>
                  </a:solidFill>
                  <a:prstDash val="solid"/>
                  <a:miter lim="800000"/>
                </a:ln>
                <a:noFill/>
                <a:effectLst>
                  <a:outerShdw blurRad="25500" dist="23000" dir="7020000" algn="tl">
                    <a:srgbClr val="000000">
                      <a:alpha val="50000"/>
                    </a:srgbClr>
                  </a:outerShdw>
                </a:effectLst>
              </a:rPr>
              <a:t> </a:t>
            </a:r>
            <a:endParaRPr lang="zh-CN" altLang="en-US" sz="4000" b="1" dirty="0">
              <a:ln w="18000">
                <a:solidFill>
                  <a:srgbClr val="EBF7FF">
                    <a:satMod val="140000"/>
                  </a:srgbClr>
                </a:solidFill>
                <a:prstDash val="solid"/>
                <a:miter lim="800000"/>
              </a:ln>
              <a:noFill/>
              <a:effectLst>
                <a:outerShdw blurRad="25500" dist="23000" dir="7020000" algn="tl">
                  <a:srgbClr val="000000">
                    <a:alpha val="50000"/>
                  </a:srgbClr>
                </a:outerShdw>
              </a:effectLst>
            </a:endParaRPr>
          </a:p>
        </p:txBody>
      </p:sp>
      <p:sp>
        <p:nvSpPr>
          <p:cNvPr id="3" name="矩形 2"/>
          <p:cNvSpPr/>
          <p:nvPr/>
        </p:nvSpPr>
        <p:spPr>
          <a:xfrm>
            <a:off x="1629530" y="409453"/>
            <a:ext cx="3890809" cy="646331"/>
          </a:xfrm>
          <a:prstGeom prst="rect">
            <a:avLst/>
          </a:prstGeom>
        </p:spPr>
        <p:txBody>
          <a:bodyPr wrap="none">
            <a:spAutoFit/>
          </a:bodyPr>
          <a:lstStyle/>
          <a:p>
            <a:pPr>
              <a:spcBef>
                <a:spcPct val="0"/>
              </a:spcBef>
              <a:buFontTx/>
              <a:buNone/>
            </a:pPr>
            <a:r>
              <a:rPr lang="zh-CN" altLang="en-US" sz="3600" b="1" dirty="0">
                <a:solidFill>
                  <a:srgbClr val="0066FF"/>
                </a:solidFill>
                <a:latin typeface="Arial" panose="020B0604020202020204" pitchFamily="34" charset="0"/>
                <a:ea typeface="宋体" panose="02010600030101010101" pitchFamily="2" charset="-122"/>
              </a:rPr>
              <a:t>课程设计成果提交</a:t>
            </a:r>
            <a:endParaRPr lang="zh-CN" altLang="zh-CN" sz="3600" b="1" dirty="0">
              <a:solidFill>
                <a:srgbClr val="0066FF"/>
              </a:solidFill>
              <a:latin typeface="Arial" panose="020B0604020202020204" pitchFamily="34" charset="0"/>
              <a:ea typeface="宋体" panose="02010600030101010101" pitchFamily="2" charset="-122"/>
            </a:endParaRPr>
          </a:p>
        </p:txBody>
      </p:sp>
      <p:sp>
        <p:nvSpPr>
          <p:cNvPr id="4" name="Rectangle 5"/>
          <p:cNvSpPr>
            <a:spLocks noChangeArrowheads="1"/>
          </p:cNvSpPr>
          <p:nvPr/>
        </p:nvSpPr>
        <p:spPr bwMode="auto">
          <a:xfrm>
            <a:off x="1919537" y="1557398"/>
            <a:ext cx="8271247" cy="1537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nchor="ct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a:lnSpc>
                <a:spcPct val="150000"/>
              </a:lnSpc>
              <a:spcBef>
                <a:spcPts val="0"/>
              </a:spcBef>
              <a:buNone/>
            </a:pPr>
            <a:r>
              <a:rPr lang="zh-CN" altLang="en-US" sz="2200" dirty="0">
                <a:latin typeface="宋体" panose="02010600030101010101" pitchFamily="2" charset="-122"/>
              </a:rPr>
              <a:t>（</a:t>
            </a:r>
            <a:r>
              <a:rPr lang="en-US" altLang="zh-CN" sz="2200" dirty="0">
                <a:latin typeface="宋体" panose="02010600030101010101" pitchFamily="2" charset="-122"/>
              </a:rPr>
              <a:t>1</a:t>
            </a:r>
            <a:r>
              <a:rPr lang="zh-CN" altLang="en-US" sz="2200" dirty="0">
                <a:latin typeface="宋体" panose="02010600030101010101" pitchFamily="2" charset="-122"/>
              </a:rPr>
              <a:t>）课程设计报告电子版。</a:t>
            </a:r>
            <a:endParaRPr lang="en-US" altLang="zh-CN" sz="2200" dirty="0">
              <a:latin typeface="宋体" panose="02010600030101010101" pitchFamily="2" charset="-122"/>
            </a:endParaRPr>
          </a:p>
          <a:p>
            <a:pPr>
              <a:lnSpc>
                <a:spcPct val="150000"/>
              </a:lnSpc>
              <a:spcBef>
                <a:spcPts val="0"/>
              </a:spcBef>
              <a:buNone/>
            </a:pPr>
            <a:r>
              <a:rPr lang="zh-CN" altLang="en-US" sz="2200" dirty="0">
                <a:latin typeface="宋体" panose="02010600030101010101" pitchFamily="2" charset="-122"/>
              </a:rPr>
              <a:t>（</a:t>
            </a:r>
            <a:r>
              <a:rPr lang="en-US" altLang="zh-CN" sz="2200" dirty="0">
                <a:latin typeface="宋体" panose="02010600030101010101" pitchFamily="2" charset="-122"/>
              </a:rPr>
              <a:t>2</a:t>
            </a:r>
            <a:r>
              <a:rPr lang="zh-CN" altLang="en-US" sz="2200" dirty="0">
                <a:latin typeface="宋体" panose="02010600030101010101" pitchFamily="2" charset="-122"/>
              </a:rPr>
              <a:t>）课程设计程序源代码和相关测试数据文件。</a:t>
            </a:r>
            <a:endParaRPr lang="en-US" altLang="zh-CN" sz="2200" dirty="0">
              <a:latin typeface="宋体" panose="02010600030101010101" pitchFamily="2" charset="-122"/>
            </a:endParaRPr>
          </a:p>
          <a:p>
            <a:pPr>
              <a:lnSpc>
                <a:spcPct val="150000"/>
              </a:lnSpc>
              <a:spcBef>
                <a:spcPts val="0"/>
              </a:spcBef>
              <a:buNone/>
            </a:pPr>
            <a:r>
              <a:rPr lang="zh-CN" altLang="en-US" sz="2200" dirty="0">
                <a:latin typeface="宋体" panose="02010600030101010101" pitchFamily="2" charset="-122"/>
              </a:rPr>
              <a:t>（</a:t>
            </a:r>
            <a:r>
              <a:rPr lang="en-US" altLang="zh-CN" sz="2200" dirty="0">
                <a:latin typeface="宋体" panose="02010600030101010101" pitchFamily="2" charset="-122"/>
              </a:rPr>
              <a:t>3</a:t>
            </a:r>
            <a:r>
              <a:rPr lang="zh-CN" altLang="en-US" sz="2200" dirty="0">
                <a:latin typeface="宋体" panose="02010600030101010101" pitchFamily="2" charset="-122"/>
              </a:rPr>
              <a:t>）课程设计报告纸质版。</a:t>
            </a:r>
            <a:endParaRPr lang="zh-CN" altLang="en-US" sz="2200" dirty="0">
              <a:solidFill>
                <a:srgbClr val="006699"/>
              </a:solidFill>
              <a:latin typeface="宋体" panose="02010600030101010101" pitchFamily="2" charset="-122"/>
            </a:endParaRPr>
          </a:p>
        </p:txBody>
      </p:sp>
      <p:sp>
        <p:nvSpPr>
          <p:cNvPr id="5" name="矩形 4"/>
          <p:cNvSpPr/>
          <p:nvPr/>
        </p:nvSpPr>
        <p:spPr>
          <a:xfrm>
            <a:off x="2080722" y="3277560"/>
            <a:ext cx="7071167" cy="943528"/>
          </a:xfrm>
          <a:prstGeom prst="rect">
            <a:avLst/>
          </a:prstGeom>
        </p:spPr>
        <p:txBody>
          <a:bodyPr wrap="none">
            <a:spAutoFit/>
          </a:bodyPr>
          <a:lstStyle/>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电子版文件以设计小组为单位打包发送到</a:t>
            </a:r>
            <a:r>
              <a:rPr lang="en-US" altLang="zh-CN" sz="2000" dirty="0">
                <a:latin typeface="宋体" panose="02010600030101010101" pitchFamily="2" charset="-122"/>
                <a:ea typeface="宋体" panose="02010600030101010101" pitchFamily="2" charset="-122"/>
              </a:rPr>
              <a:t>:lq.sxt@163.com</a:t>
            </a:r>
          </a:p>
          <a:p>
            <a:pPr>
              <a:lnSpc>
                <a:spcPct val="150000"/>
              </a:lnSpc>
              <a:buFontTx/>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提交文件名：小组编号</a:t>
            </a:r>
            <a:r>
              <a:rPr lang="en-US" altLang="zh-CN" sz="2000" dirty="0">
                <a:latin typeface="宋体" panose="02010600030101010101" pitchFamily="2" charset="-122"/>
                <a:ea typeface="宋体" panose="02010600030101010101" pitchFamily="2" charset="-122"/>
              </a:rPr>
              <a:t>_</a:t>
            </a:r>
            <a:r>
              <a:rPr lang="zh-CN" altLang="en-US" sz="2000" dirty="0">
                <a:latin typeface="宋体" panose="02010600030101010101" pitchFamily="2" charset="-122"/>
                <a:ea typeface="宋体" panose="02010600030101010101" pitchFamily="2" charset="-122"/>
              </a:rPr>
              <a:t>组长姓名</a:t>
            </a:r>
            <a:r>
              <a:rPr lang="en-US" altLang="zh-CN" sz="2000" dirty="0">
                <a:latin typeface="宋体" panose="02010600030101010101" pitchFamily="2" charset="-122"/>
                <a:ea typeface="宋体" panose="02010600030101010101" pitchFamily="2" charset="-122"/>
              </a:rPr>
              <a:t>.zip</a:t>
            </a:r>
          </a:p>
        </p:txBody>
      </p:sp>
      <p:sp>
        <p:nvSpPr>
          <p:cNvPr id="6" name="矩形 5"/>
          <p:cNvSpPr/>
          <p:nvPr/>
        </p:nvSpPr>
        <p:spPr>
          <a:xfrm>
            <a:off x="2063552" y="4346395"/>
            <a:ext cx="6429965" cy="481863"/>
          </a:xfrm>
          <a:prstGeom prst="rect">
            <a:avLst/>
          </a:prstGeom>
        </p:spPr>
        <p:txBody>
          <a:bodyPr wrap="none">
            <a:spAutoFit/>
          </a:bodyPr>
          <a:lstStyle/>
          <a:p>
            <a:pPr marL="342900" indent="-342900">
              <a:lnSpc>
                <a:spcPct val="150000"/>
              </a:lnSpc>
              <a:buFont typeface="Wingdings" panose="05000000000000000000" pitchFamily="2" charset="2"/>
              <a:buChar char="l"/>
            </a:pPr>
            <a:r>
              <a:rPr lang="zh-CN" altLang="en-US" sz="2000" dirty="0">
                <a:latin typeface="宋体" panose="02010600030101010101" pitchFamily="2" charset="-122"/>
                <a:ea typeface="宋体" panose="02010600030101010101" pitchFamily="2" charset="-122"/>
              </a:rPr>
              <a:t>课程设计报告纸质版统一收齐后提交到博知楼</a:t>
            </a:r>
            <a:r>
              <a:rPr lang="en-US" altLang="zh-CN" sz="2000" dirty="0">
                <a:latin typeface="宋体" panose="02010600030101010101" pitchFamily="2" charset="-122"/>
                <a:ea typeface="宋体" panose="02010600030101010101" pitchFamily="2" charset="-122"/>
              </a:rPr>
              <a:t>525</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8443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22FFCD-73C7-4220-B957-BBD2285FC38B}"/>
              </a:ext>
            </a:extLst>
          </p:cNvPr>
          <p:cNvSpPr>
            <a:spLocks noGrp="1"/>
          </p:cNvSpPr>
          <p:nvPr>
            <p:ph type="title"/>
          </p:nvPr>
        </p:nvSpPr>
        <p:spPr/>
        <p:txBody>
          <a:bodyPr/>
          <a:lstStyle/>
          <a:p>
            <a:r>
              <a:rPr lang="en-US" altLang="zh-CN" dirty="0"/>
              <a:t>0. Linux</a:t>
            </a:r>
            <a:r>
              <a:rPr lang="zh-CN" altLang="en-US" dirty="0"/>
              <a:t>编译与调试基础</a:t>
            </a:r>
          </a:p>
        </p:txBody>
      </p:sp>
      <p:sp>
        <p:nvSpPr>
          <p:cNvPr id="3" name="内容占位符 2">
            <a:extLst>
              <a:ext uri="{FF2B5EF4-FFF2-40B4-BE49-F238E27FC236}">
                <a16:creationId xmlns:a16="http://schemas.microsoft.com/office/drawing/2014/main" id="{38047B71-0800-4EC7-A79C-84F0B7000718}"/>
              </a:ext>
            </a:extLst>
          </p:cNvPr>
          <p:cNvSpPr>
            <a:spLocks noGrp="1"/>
          </p:cNvSpPr>
          <p:nvPr>
            <p:ph idx="1"/>
          </p:nvPr>
        </p:nvSpPr>
        <p:spPr>
          <a:xfrm>
            <a:off x="838200" y="1825625"/>
            <a:ext cx="4603812" cy="4667250"/>
          </a:xfrm>
        </p:spPr>
        <p:txBody>
          <a:bodyPr>
            <a:normAutofit fontScale="62500" lnSpcReduction="20000"/>
          </a:bodyPr>
          <a:lstStyle/>
          <a:p>
            <a:r>
              <a:rPr lang="zh-CN" altLang="zh-CN" b="1" dirty="0"/>
              <a:t>一</a:t>
            </a:r>
            <a:r>
              <a:rPr lang="en-US" altLang="zh-CN" b="1" dirty="0"/>
              <a:t>.  Linux</a:t>
            </a:r>
            <a:r>
              <a:rPr lang="zh-CN" altLang="zh-CN" b="1" dirty="0"/>
              <a:t>编程语言</a:t>
            </a:r>
            <a:endParaRPr lang="zh-CN" altLang="zh-CN" sz="2000" dirty="0"/>
          </a:p>
          <a:p>
            <a:pPr lvl="0"/>
            <a:r>
              <a:rPr lang="zh-CN" altLang="zh-CN" dirty="0"/>
              <a:t>高级程序设计语言</a:t>
            </a:r>
          </a:p>
          <a:p>
            <a:pPr lvl="1"/>
            <a:r>
              <a:rPr lang="en-GB" altLang="zh-CN" dirty="0"/>
              <a:t>C/C++, Java, Fortran…</a:t>
            </a:r>
            <a:endParaRPr lang="zh-CN" altLang="zh-CN" dirty="0"/>
          </a:p>
          <a:p>
            <a:pPr lvl="1"/>
            <a:r>
              <a:rPr lang="en-GB" altLang="zh-CN" dirty="0"/>
              <a:t>ELF binary format</a:t>
            </a:r>
            <a:endParaRPr lang="zh-CN" altLang="zh-CN" dirty="0"/>
          </a:p>
          <a:p>
            <a:pPr lvl="2"/>
            <a:r>
              <a:rPr lang="en-GB" altLang="zh-CN" dirty="0" err="1"/>
              <a:t>Excutable</a:t>
            </a:r>
            <a:r>
              <a:rPr lang="en-GB" altLang="zh-CN" dirty="0"/>
              <a:t> and Linkable Format</a:t>
            </a:r>
            <a:endParaRPr lang="zh-CN" altLang="zh-CN" dirty="0"/>
          </a:p>
          <a:p>
            <a:pPr lvl="0"/>
            <a:r>
              <a:rPr lang="zh-CN" altLang="zh-CN" dirty="0"/>
              <a:t>脚本语言</a:t>
            </a:r>
          </a:p>
          <a:p>
            <a:pPr lvl="1"/>
            <a:r>
              <a:rPr lang="en-GB" altLang="zh-CN" dirty="0"/>
              <a:t>Shell: </a:t>
            </a:r>
            <a:r>
              <a:rPr lang="en-GB" altLang="zh-CN" dirty="0" err="1"/>
              <a:t>sh</a:t>
            </a:r>
            <a:r>
              <a:rPr lang="en-GB" altLang="zh-CN" dirty="0"/>
              <a:t>/bash, </a:t>
            </a:r>
            <a:r>
              <a:rPr lang="en-GB" altLang="zh-CN" dirty="0" err="1"/>
              <a:t>csh</a:t>
            </a:r>
            <a:r>
              <a:rPr lang="en-GB" altLang="zh-CN" dirty="0"/>
              <a:t>, </a:t>
            </a:r>
            <a:r>
              <a:rPr lang="en-GB" altLang="zh-CN" dirty="0" err="1"/>
              <a:t>ksh</a:t>
            </a:r>
            <a:endParaRPr lang="zh-CN" altLang="zh-CN" dirty="0"/>
          </a:p>
          <a:p>
            <a:pPr lvl="1"/>
            <a:r>
              <a:rPr lang="en-GB" altLang="zh-CN" dirty="0"/>
              <a:t>Perl, Python, </a:t>
            </a:r>
            <a:r>
              <a:rPr lang="en-GB" altLang="zh-CN" dirty="0" err="1"/>
              <a:t>tcl</a:t>
            </a:r>
            <a:r>
              <a:rPr lang="en-GB" altLang="zh-CN" dirty="0"/>
              <a:t>/</a:t>
            </a:r>
            <a:r>
              <a:rPr lang="en-GB" altLang="zh-CN" dirty="0" err="1"/>
              <a:t>tk</a:t>
            </a:r>
            <a:r>
              <a:rPr lang="en-GB" altLang="zh-CN" dirty="0"/>
              <a:t>, </a:t>
            </a:r>
            <a:r>
              <a:rPr lang="en-GB" altLang="zh-CN" dirty="0" err="1"/>
              <a:t>sed</a:t>
            </a:r>
            <a:r>
              <a:rPr lang="en-GB" altLang="zh-CN" dirty="0"/>
              <a:t>, </a:t>
            </a:r>
            <a:r>
              <a:rPr lang="en-GB" altLang="zh-CN" dirty="0" err="1"/>
              <a:t>awk</a:t>
            </a:r>
            <a:r>
              <a:rPr lang="en-GB" altLang="zh-CN" dirty="0"/>
              <a:t>…</a:t>
            </a:r>
            <a:endParaRPr lang="zh-CN" altLang="zh-CN" dirty="0"/>
          </a:p>
          <a:p>
            <a:r>
              <a:rPr lang="zh-CN" altLang="zh-CN" b="1" dirty="0"/>
              <a:t>二</a:t>
            </a:r>
            <a:r>
              <a:rPr lang="en-US" altLang="zh-CN" b="1" dirty="0"/>
              <a:t>.  Linux</a:t>
            </a:r>
            <a:r>
              <a:rPr lang="zh-CN" altLang="zh-CN" b="1" dirty="0"/>
              <a:t>开发工具</a:t>
            </a:r>
            <a:endParaRPr lang="zh-CN" altLang="zh-CN" sz="2000" dirty="0"/>
          </a:p>
          <a:p>
            <a:pPr lvl="0"/>
            <a:r>
              <a:rPr lang="zh-CN" altLang="zh-CN" dirty="0"/>
              <a:t>编译工具</a:t>
            </a:r>
            <a:r>
              <a:rPr lang="en-GB" altLang="zh-CN" dirty="0"/>
              <a:t>GCC</a:t>
            </a:r>
            <a:endParaRPr lang="zh-CN" altLang="zh-CN" dirty="0"/>
          </a:p>
          <a:p>
            <a:pPr lvl="1"/>
            <a:r>
              <a:rPr lang="en-US" altLang="zh-CN" dirty="0"/>
              <a:t>GNU C Compiler -&gt; GNU Compiler Collection</a:t>
            </a:r>
            <a:endParaRPr lang="zh-CN" altLang="zh-CN" dirty="0"/>
          </a:p>
          <a:p>
            <a:pPr lvl="1"/>
            <a:r>
              <a:rPr lang="en-GB" altLang="zh-CN" dirty="0"/>
              <a:t>The </a:t>
            </a:r>
            <a:r>
              <a:rPr lang="en-GB" altLang="zh-CN" dirty="0" err="1"/>
              <a:t>gcc</a:t>
            </a:r>
            <a:r>
              <a:rPr lang="en-GB" altLang="zh-CN" dirty="0"/>
              <a:t> command: Front end</a:t>
            </a:r>
            <a:endParaRPr lang="zh-CN" altLang="zh-CN" dirty="0"/>
          </a:p>
          <a:p>
            <a:pPr lvl="0"/>
            <a:r>
              <a:rPr lang="zh-CN" altLang="zh-CN" dirty="0"/>
              <a:t>调试工具</a:t>
            </a:r>
            <a:r>
              <a:rPr lang="en-GB" altLang="zh-CN" dirty="0"/>
              <a:t>GDB</a:t>
            </a:r>
            <a:endParaRPr lang="zh-CN" altLang="zh-CN" dirty="0"/>
          </a:p>
          <a:p>
            <a:pPr lvl="1"/>
            <a:r>
              <a:rPr lang="en-GB" altLang="zh-CN" dirty="0"/>
              <a:t>GNU Debugger</a:t>
            </a:r>
            <a:endParaRPr lang="zh-CN" altLang="zh-CN" dirty="0"/>
          </a:p>
          <a:p>
            <a:pPr lvl="1"/>
            <a:r>
              <a:rPr lang="en-GB" altLang="zh-CN" dirty="0"/>
              <a:t>The </a:t>
            </a:r>
            <a:r>
              <a:rPr lang="en-GB" altLang="zh-CN" dirty="0" err="1"/>
              <a:t>gdb</a:t>
            </a:r>
            <a:r>
              <a:rPr lang="en-GB" altLang="zh-CN" dirty="0"/>
              <a:t> command</a:t>
            </a:r>
            <a:endParaRPr lang="zh-CN" altLang="zh-CN" dirty="0"/>
          </a:p>
          <a:p>
            <a:pPr lvl="1"/>
            <a:r>
              <a:rPr lang="en-GB" altLang="zh-CN" dirty="0" err="1"/>
              <a:t>xxdgb</a:t>
            </a:r>
            <a:r>
              <a:rPr lang="en-GB" altLang="zh-CN" dirty="0"/>
              <a:t>, </a:t>
            </a:r>
            <a:r>
              <a:rPr lang="en-GB" altLang="zh-CN" dirty="0" err="1"/>
              <a:t>ddd</a:t>
            </a:r>
            <a:r>
              <a:rPr lang="en-GB" altLang="zh-CN" dirty="0"/>
              <a:t>…</a:t>
            </a:r>
            <a:endParaRPr lang="zh-CN" altLang="zh-CN" dirty="0"/>
          </a:p>
          <a:p>
            <a:pPr lvl="0"/>
            <a:r>
              <a:rPr lang="zh-CN" altLang="zh-CN" dirty="0"/>
              <a:t>管理项目</a:t>
            </a:r>
            <a:r>
              <a:rPr lang="en-GB" altLang="zh-CN" dirty="0"/>
              <a:t>GUN Make</a:t>
            </a:r>
            <a:r>
              <a:rPr lang="zh-CN" altLang="en-US" dirty="0"/>
              <a:t>、</a:t>
            </a:r>
            <a:r>
              <a:rPr lang="en-US" altLang="zh-CN" dirty="0" err="1"/>
              <a:t>CMake</a:t>
            </a:r>
            <a:endParaRPr lang="zh-CN" altLang="zh-CN" dirty="0"/>
          </a:p>
          <a:p>
            <a:endParaRPr lang="zh-CN" altLang="en-US" dirty="0"/>
          </a:p>
        </p:txBody>
      </p:sp>
      <p:sp>
        <p:nvSpPr>
          <p:cNvPr id="4" name="内容占位符 2">
            <a:extLst>
              <a:ext uri="{FF2B5EF4-FFF2-40B4-BE49-F238E27FC236}">
                <a16:creationId xmlns:a16="http://schemas.microsoft.com/office/drawing/2014/main" id="{30E47361-7198-4E42-9C23-1241D2435A6B}"/>
              </a:ext>
            </a:extLst>
          </p:cNvPr>
          <p:cNvSpPr txBox="1">
            <a:spLocks/>
          </p:cNvSpPr>
          <p:nvPr/>
        </p:nvSpPr>
        <p:spPr>
          <a:xfrm>
            <a:off x="6096000" y="1825625"/>
            <a:ext cx="451503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sz="1800" b="1" dirty="0"/>
              <a:t>三</a:t>
            </a:r>
            <a:r>
              <a:rPr lang="en-US" altLang="zh-CN" sz="1800" b="1" dirty="0"/>
              <a:t>.  Linux</a:t>
            </a:r>
            <a:r>
              <a:rPr lang="zh-CN" altLang="zh-CN" sz="1800" b="1" dirty="0"/>
              <a:t>集成开发环境</a:t>
            </a:r>
            <a:endParaRPr lang="zh-CN" altLang="zh-CN" sz="1400" dirty="0"/>
          </a:p>
          <a:p>
            <a:r>
              <a:rPr lang="en-GB" altLang="zh-CN" sz="1800" dirty="0"/>
              <a:t>IDE</a:t>
            </a:r>
            <a:endParaRPr lang="zh-CN" altLang="zh-CN" sz="1800" dirty="0"/>
          </a:p>
          <a:p>
            <a:pPr lvl="1"/>
            <a:r>
              <a:rPr lang="en-GB" altLang="zh-CN" sz="1600" dirty="0"/>
              <a:t>Emacs/</a:t>
            </a:r>
            <a:r>
              <a:rPr lang="en-GB" altLang="zh-CN" sz="1600" dirty="0" err="1"/>
              <a:t>xemacs</a:t>
            </a:r>
            <a:endParaRPr lang="zh-CN" altLang="zh-CN" sz="1600" dirty="0"/>
          </a:p>
          <a:p>
            <a:pPr lvl="1"/>
            <a:r>
              <a:rPr lang="en-US" altLang="zh-CN" sz="1600" dirty="0" err="1"/>
              <a:t>Clion</a:t>
            </a:r>
            <a:endParaRPr lang="zh-CN" altLang="zh-CN" sz="1600" dirty="0"/>
          </a:p>
          <a:p>
            <a:pPr lvl="1"/>
            <a:r>
              <a:rPr lang="en-GB" altLang="zh-CN" sz="1600" dirty="0"/>
              <a:t>Eclipse</a:t>
            </a:r>
            <a:endParaRPr lang="zh-CN" altLang="zh-CN" sz="1600" dirty="0"/>
          </a:p>
          <a:p>
            <a:pPr lvl="1"/>
            <a:r>
              <a:rPr lang="en-GB" altLang="zh-CN" sz="1600" dirty="0"/>
              <a:t>Kylix3</a:t>
            </a:r>
            <a:endParaRPr lang="zh-CN" altLang="zh-CN" sz="1600" dirty="0"/>
          </a:p>
          <a:p>
            <a:r>
              <a:rPr lang="en-GB" altLang="zh-CN" sz="1800" dirty="0"/>
              <a:t>Command line</a:t>
            </a:r>
            <a:endParaRPr lang="zh-CN" altLang="zh-CN" sz="1800" dirty="0"/>
          </a:p>
          <a:p>
            <a:pPr lvl="1"/>
            <a:r>
              <a:rPr lang="en-GB" altLang="zh-CN" sz="1600" dirty="0"/>
              <a:t>Editor:  vi/vim/</a:t>
            </a:r>
            <a:r>
              <a:rPr lang="en-GB" altLang="zh-CN" sz="1600" dirty="0" err="1"/>
              <a:t>gvim</a:t>
            </a:r>
            <a:r>
              <a:rPr lang="en-GB" altLang="zh-CN" sz="1600" dirty="0"/>
              <a:t>, emacs/</a:t>
            </a:r>
            <a:r>
              <a:rPr lang="en-GB" altLang="zh-CN" sz="1600" dirty="0" err="1"/>
              <a:t>xemacs</a:t>
            </a:r>
            <a:r>
              <a:rPr lang="en-GB" altLang="zh-CN" sz="1600" dirty="0"/>
              <a:t>, </a:t>
            </a:r>
            <a:r>
              <a:rPr lang="en-GB" altLang="zh-CN" sz="1600" dirty="0" err="1"/>
              <a:t>pico</a:t>
            </a:r>
            <a:endParaRPr lang="zh-CN" altLang="zh-CN" sz="1600" dirty="0"/>
          </a:p>
          <a:p>
            <a:pPr lvl="1"/>
            <a:r>
              <a:rPr lang="en-GB" altLang="zh-CN" sz="1600" dirty="0"/>
              <a:t>Source Reader:  source navigator; vi/emacs+ </a:t>
            </a:r>
            <a:r>
              <a:rPr lang="en-GB" altLang="zh-CN" sz="1600" dirty="0" err="1"/>
              <a:t>ctags</a:t>
            </a:r>
            <a:r>
              <a:rPr lang="en-GB" altLang="zh-CN" sz="1600" dirty="0"/>
              <a:t>/</a:t>
            </a:r>
            <a:r>
              <a:rPr lang="en-GB" altLang="zh-CN" sz="1600" dirty="0" err="1"/>
              <a:t>etags</a:t>
            </a:r>
            <a:endParaRPr lang="zh-CN" altLang="zh-CN" sz="1600" dirty="0"/>
          </a:p>
          <a:p>
            <a:pPr lvl="1"/>
            <a:r>
              <a:rPr lang="en-GB" altLang="zh-CN" sz="1600" dirty="0"/>
              <a:t>Configure Tools: </a:t>
            </a:r>
            <a:r>
              <a:rPr lang="en-GB" altLang="zh-CN" sz="1600" dirty="0" err="1"/>
              <a:t>automake</a:t>
            </a:r>
            <a:r>
              <a:rPr lang="en-GB" altLang="zh-CN" sz="1600" dirty="0"/>
              <a:t>, </a:t>
            </a:r>
            <a:r>
              <a:rPr lang="en-GB" altLang="zh-CN" sz="1600" dirty="0" err="1"/>
              <a:t>autoconf</a:t>
            </a:r>
            <a:r>
              <a:rPr lang="en-GB" altLang="zh-CN" sz="1600" dirty="0"/>
              <a:t>, m4</a:t>
            </a:r>
            <a:endParaRPr lang="zh-CN" altLang="zh-CN" sz="1600" dirty="0"/>
          </a:p>
          <a:p>
            <a:pPr marL="0" indent="0">
              <a:buNone/>
            </a:pPr>
            <a:endParaRPr lang="zh-CN" altLang="zh-CN" sz="1800" dirty="0"/>
          </a:p>
          <a:p>
            <a:endParaRPr lang="zh-CN" altLang="en-US" sz="1800" dirty="0"/>
          </a:p>
        </p:txBody>
      </p:sp>
      <p:pic>
        <p:nvPicPr>
          <p:cNvPr id="5" name="图片 4">
            <a:extLst>
              <a:ext uri="{FF2B5EF4-FFF2-40B4-BE49-F238E27FC236}">
                <a16:creationId xmlns:a16="http://schemas.microsoft.com/office/drawing/2014/main" id="{C8220B94-B856-49E4-8773-76E54432A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0788" y="124657"/>
            <a:ext cx="2667000" cy="2667000"/>
          </a:xfrm>
          <a:prstGeom prst="rect">
            <a:avLst/>
          </a:prstGeom>
        </p:spPr>
      </p:pic>
    </p:spTree>
    <p:extLst>
      <p:ext uri="{BB962C8B-B14F-4D97-AF65-F5344CB8AC3E}">
        <p14:creationId xmlns:p14="http://schemas.microsoft.com/office/powerpoint/2010/main" val="2818449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C7A33-B0FA-4BB5-8334-7218E5A2B633}"/>
              </a:ext>
            </a:extLst>
          </p:cNvPr>
          <p:cNvSpPr>
            <a:spLocks noGrp="1"/>
          </p:cNvSpPr>
          <p:nvPr>
            <p:ph type="title"/>
          </p:nvPr>
        </p:nvSpPr>
        <p:spPr/>
        <p:txBody>
          <a:bodyPr/>
          <a:lstStyle/>
          <a:p>
            <a:r>
              <a:rPr lang="en-US" altLang="zh-CN" b="1" dirty="0"/>
              <a:t>[</a:t>
            </a:r>
            <a:r>
              <a:rPr lang="zh-CN" altLang="zh-CN" b="1" dirty="0"/>
              <a:t>实验目的</a:t>
            </a:r>
            <a:r>
              <a:rPr lang="en-US" altLang="zh-CN" b="1" dirty="0"/>
              <a:t>]</a:t>
            </a:r>
            <a:endParaRPr lang="zh-CN" altLang="en-US" dirty="0"/>
          </a:p>
        </p:txBody>
      </p:sp>
      <p:sp>
        <p:nvSpPr>
          <p:cNvPr id="3" name="内容占位符 2">
            <a:extLst>
              <a:ext uri="{FF2B5EF4-FFF2-40B4-BE49-F238E27FC236}">
                <a16:creationId xmlns:a16="http://schemas.microsoft.com/office/drawing/2014/main" id="{876D0D19-3E43-43F0-B2B1-949B6B4E0B44}"/>
              </a:ext>
            </a:extLst>
          </p:cNvPr>
          <p:cNvSpPr>
            <a:spLocks noGrp="1"/>
          </p:cNvSpPr>
          <p:nvPr>
            <p:ph idx="1"/>
          </p:nvPr>
        </p:nvSpPr>
        <p:spPr/>
        <p:txBody>
          <a:bodyPr/>
          <a:lstStyle/>
          <a:p>
            <a:pPr lvl="0"/>
            <a:r>
              <a:rPr lang="zh-CN" altLang="zh-CN" dirty="0"/>
              <a:t>熟悉</a:t>
            </a:r>
            <a:r>
              <a:rPr lang="en-US" altLang="zh-CN" dirty="0"/>
              <a:t>Linux</a:t>
            </a:r>
            <a:r>
              <a:rPr lang="zh-CN" altLang="zh-CN" dirty="0"/>
              <a:t>（</a:t>
            </a:r>
            <a:r>
              <a:rPr lang="en-US" altLang="zh-CN" dirty="0"/>
              <a:t>Ubuntu</a:t>
            </a:r>
            <a:r>
              <a:rPr lang="zh-CN" altLang="zh-CN" dirty="0"/>
              <a:t>版本）的登录和退出、命令及使用格式和常用基本操作命令；</a:t>
            </a:r>
          </a:p>
          <a:p>
            <a:pPr lvl="0"/>
            <a:r>
              <a:rPr lang="zh-CN" altLang="zh-CN" dirty="0"/>
              <a:t>练习并熟练使用</a:t>
            </a:r>
            <a:r>
              <a:rPr lang="en-US" altLang="zh-CN" dirty="0"/>
              <a:t>Linux</a:t>
            </a:r>
            <a:r>
              <a:rPr lang="zh-CN" altLang="zh-CN" dirty="0"/>
              <a:t>提供的</a:t>
            </a:r>
            <a:r>
              <a:rPr lang="en-US" altLang="zh-CN" dirty="0"/>
              <a:t>vi</a:t>
            </a:r>
            <a:r>
              <a:rPr lang="zh-CN" altLang="zh-CN" dirty="0"/>
              <a:t>编辑器；</a:t>
            </a:r>
          </a:p>
          <a:p>
            <a:pPr lvl="0"/>
            <a:r>
              <a:rPr lang="zh-CN" altLang="zh-CN" dirty="0"/>
              <a:t>练习并熟练使用</a:t>
            </a:r>
            <a:r>
              <a:rPr lang="en-US" altLang="zh-CN" dirty="0"/>
              <a:t>Linux</a:t>
            </a:r>
            <a:r>
              <a:rPr lang="zh-CN" altLang="zh-CN" dirty="0"/>
              <a:t>操作系统下最常用的</a:t>
            </a:r>
            <a:r>
              <a:rPr lang="en-US" altLang="zh-CN" dirty="0"/>
              <a:t>C</a:t>
            </a:r>
            <a:r>
              <a:rPr lang="zh-CN" altLang="zh-CN" dirty="0"/>
              <a:t>语言编译器</a:t>
            </a:r>
            <a:r>
              <a:rPr lang="en-US" altLang="zh-CN" dirty="0" err="1"/>
              <a:t>gcc</a:t>
            </a:r>
            <a:r>
              <a:rPr lang="zh-CN" altLang="zh-CN" dirty="0"/>
              <a:t>；</a:t>
            </a:r>
          </a:p>
          <a:p>
            <a:pPr lvl="0"/>
            <a:r>
              <a:rPr lang="zh-CN" altLang="zh-CN" dirty="0"/>
              <a:t>练习掌握</a:t>
            </a:r>
            <a:r>
              <a:rPr lang="en-US" altLang="zh-CN" dirty="0"/>
              <a:t>Linux</a:t>
            </a:r>
            <a:r>
              <a:rPr lang="zh-CN" altLang="zh-CN" dirty="0"/>
              <a:t>操作系统下最常用的代码调试器</a:t>
            </a:r>
            <a:r>
              <a:rPr lang="en-US" altLang="zh-CN" dirty="0" err="1"/>
              <a:t>gdb</a:t>
            </a:r>
            <a:r>
              <a:rPr lang="zh-CN" altLang="zh-CN" dirty="0"/>
              <a:t>的使用和调试代码的基本方法；</a:t>
            </a:r>
          </a:p>
          <a:p>
            <a:pPr lvl="0"/>
            <a:r>
              <a:rPr lang="zh-CN" altLang="zh-CN" dirty="0"/>
              <a:t>学习使用</a:t>
            </a:r>
            <a:r>
              <a:rPr lang="en-US" altLang="zh-CN" dirty="0"/>
              <a:t>make</a:t>
            </a:r>
            <a:r>
              <a:rPr lang="zh-CN" altLang="zh-CN" dirty="0"/>
              <a:t>命令和</a:t>
            </a:r>
            <a:r>
              <a:rPr lang="en-US" altLang="zh-CN" dirty="0" err="1"/>
              <a:t>Makefile</a:t>
            </a:r>
            <a:r>
              <a:rPr lang="zh-CN" altLang="zh-CN" dirty="0"/>
              <a:t>文件。</a:t>
            </a:r>
          </a:p>
          <a:p>
            <a:endParaRPr lang="zh-CN" altLang="en-US" dirty="0"/>
          </a:p>
        </p:txBody>
      </p:sp>
    </p:spTree>
    <p:extLst>
      <p:ext uri="{BB962C8B-B14F-4D97-AF65-F5344CB8AC3E}">
        <p14:creationId xmlns:p14="http://schemas.microsoft.com/office/powerpoint/2010/main" val="42703676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1359</TotalTime>
  <Words>3524</Words>
  <Application>Microsoft Office PowerPoint</Application>
  <PresentationFormat>宽屏</PresentationFormat>
  <Paragraphs>363</Paragraphs>
  <Slides>48</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48</vt:i4>
      </vt:variant>
    </vt:vector>
  </HeadingPairs>
  <TitlesOfParts>
    <vt:vector size="57" baseType="lpstr">
      <vt:lpstr>-apple-system</vt:lpstr>
      <vt:lpstr>等线</vt:lpstr>
      <vt:lpstr>等线 Light</vt:lpstr>
      <vt:lpstr>宋体</vt:lpstr>
      <vt:lpstr>Arial</vt:lpstr>
      <vt:lpstr>Calibri</vt:lpstr>
      <vt:lpstr>Times New Roman</vt:lpstr>
      <vt:lpstr>Wingdings</vt:lpstr>
      <vt:lpstr>Office 主题​​</vt:lpstr>
      <vt:lpstr>操作系统课程设计</vt:lpstr>
      <vt:lpstr>课程设计简介</vt:lpstr>
      <vt:lpstr>课程设计题目</vt:lpstr>
      <vt:lpstr>PowerPoint 演示文稿</vt:lpstr>
      <vt:lpstr>PowerPoint 演示文稿</vt:lpstr>
      <vt:lpstr>PowerPoint 演示文稿</vt:lpstr>
      <vt:lpstr>PowerPoint 演示文稿</vt:lpstr>
      <vt:lpstr>0. Linux编译与调试基础</vt:lpstr>
      <vt:lpstr>[实验目的]</vt:lpstr>
      <vt:lpstr> [实验内容指导]</vt:lpstr>
      <vt:lpstr>文本编辑器vi的使用</vt:lpstr>
      <vt:lpstr>编译器gcc的使用</vt:lpstr>
      <vt:lpstr>PowerPoint 演示文稿</vt:lpstr>
      <vt:lpstr>调试器gdb的使用</vt:lpstr>
      <vt:lpstr>基本 gdb 命令的功能</vt:lpstr>
      <vt:lpstr>调试程序</vt:lpstr>
      <vt:lpstr>Makefile 的使用</vt:lpstr>
      <vt:lpstr>Makefile的写法</vt:lpstr>
      <vt:lpstr>编译1</vt:lpstr>
      <vt:lpstr>编译2</vt:lpstr>
      <vt:lpstr>编译3-写Makefile1</vt:lpstr>
      <vt:lpstr>编译4-写Makefile2</vt:lpstr>
      <vt:lpstr>编译5-写Makefile3</vt:lpstr>
      <vt:lpstr>编译6-写Makefile4</vt:lpstr>
      <vt:lpstr>编译7-使用CMake</vt:lpstr>
      <vt:lpstr>编译7-使用CMake</vt:lpstr>
      <vt:lpstr>编译8-使用CMake</vt:lpstr>
      <vt:lpstr>编译9-使用CMake &amp;&amp;动(静)态链接库</vt:lpstr>
      <vt:lpstr>课程设计1：多线程热词统计</vt:lpstr>
      <vt:lpstr>进程与线程的关系</vt:lpstr>
      <vt:lpstr>进程fork</vt:lpstr>
      <vt:lpstr>pthread与std::thread</vt:lpstr>
      <vt:lpstr>创建线程示例</vt:lpstr>
      <vt:lpstr>创建线程示例</vt:lpstr>
      <vt:lpstr>线程join</vt:lpstr>
      <vt:lpstr>线程join示例</vt:lpstr>
      <vt:lpstr>线程间协作示例</vt:lpstr>
      <vt:lpstr>互斥锁</vt:lpstr>
      <vt:lpstr>互斥锁示例1</vt:lpstr>
      <vt:lpstr>互斥锁示例2</vt:lpstr>
      <vt:lpstr>关于多线程热词统计的思路</vt:lpstr>
      <vt:lpstr>课程设计2:多线程生产者与消费者</vt:lpstr>
      <vt:lpstr>设计思路</vt:lpstr>
      <vt:lpstr>PowerPoint 演示文稿</vt:lpstr>
      <vt:lpstr>3. 动态多分区存储管理模拟系统</vt:lpstr>
      <vt:lpstr>PowerPoint 演示文稿</vt:lpstr>
      <vt:lpstr>总体结构</vt:lpstr>
      <vt:lpstr>结构体自引用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操作系统课程设计</dc:title>
  <dc:creator>李强</dc:creator>
  <cp:lastModifiedBy>lee chuck</cp:lastModifiedBy>
  <cp:revision>31</cp:revision>
  <dcterms:created xsi:type="dcterms:W3CDTF">2021-08-18T08:47:34Z</dcterms:created>
  <dcterms:modified xsi:type="dcterms:W3CDTF">2021-10-16T03:48:50Z</dcterms:modified>
</cp:coreProperties>
</file>