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9" r:id="rId3"/>
    <p:sldId id="259" r:id="rId4"/>
    <p:sldId id="277" r:id="rId5"/>
    <p:sldId id="275" r:id="rId6"/>
    <p:sldId id="278" r:id="rId7"/>
    <p:sldId id="279" r:id="rId8"/>
    <p:sldId id="280" r:id="rId9"/>
    <p:sldId id="281" r:id="rId10"/>
    <p:sldId id="282" r:id="rId11"/>
    <p:sldId id="264" r:id="rId12"/>
    <p:sldId id="274" r:id="rId13"/>
    <p:sldId id="25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4" autoAdjust="0"/>
  </p:normalViewPr>
  <p:slideViewPr>
    <p:cSldViewPr>
      <p:cViewPr varScale="1">
        <p:scale>
          <a:sx n="91" d="100"/>
          <a:sy n="91" d="100"/>
        </p:scale>
        <p:origin x="370" y="6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12/10/2022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12/10/2022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Hello, I am Rohith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Yamsani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 we are a group of 2 people. I did this project along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sachin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 We did a project called Fraud detection with Graph Attention Networks by Sing Kwan NG and Anthony TAING.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For GAT version2,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can calculate dynamic attention which was not possible by GAT version1.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 dynamic attention, Every query has a different ranking of attention coefficients of the keys.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Since it GAT v2 uses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dynamic attention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It performs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btter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than all other previous versions of GAT.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has 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universal approximator attention function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Since it filter most relevant information, we get better robustness to noise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04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Visualization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From the given graph we can see that most of the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trasactions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nodes are linked to each other in a cluster.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can also see that most of them are clustered towards centre.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actual fraud and the predicted fraud are fairly distributed among the central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Conclusion of the project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Graph Attention Network assigns varied priorities to nodes in the same neighborhood to increase the model's capacity, while still working on all of the neighboring nodes.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Both the GAT models perform very well. We got the accuracy of 0.97 and f1 score of 0.92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From this project, we can say that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GATv2 model should be used as a standard instead of the original GAT model as it performs better than all the previous versions of GAT on several benchmarks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6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Thank you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Our team consists of 2 people myself Rohith and my teammate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sachin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Introduction,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What 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fradud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detection,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is a set of procedures and analysis that allow companies to prevent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fradulent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financial activity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activities include different scams, cyber hacking, fraudulent credit card transactions, identify theft and many more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Most of machine learning techniques fail to detect theses frauds because of the network structure of these frauds.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Graph Machine learning detect frauds as it can handle many complex structures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Graph Machine learning improves the accuracy by using relevant features from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used for this project is called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Bitcoin dataset which tells Bitcoin transactions are licit or illicit transactions.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got this dataset from Kaggle. The dataset contains three csv files.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file maps nodes according to their label.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file contains edges between 2 nodes labeled by Ids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Third file has all the nodes ids with 166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fetaures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Each node has been classified as a "licit," "illicit," or "unknown" objects.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Dataset contains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203,769 nodes and 234,355 edges.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From the beside we can see that 2% of the nodes as illicit and 21% as licit 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remaing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nodes are unknown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Here, nodes represent a transaction, an edge represents a movement of bitcoins between transactions.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Data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preprocessing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joined both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Feature and Classes data frames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also changed the classes from name to integers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created three different inputs with edge index, node features and edge weights to create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pyg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dataset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transformed the data 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PyGeometric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graph data format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also removed unnecessary columns like transaction IDs..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Graph attention network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Graph Neural Networks(GNN) provide an easy way to do node-level, edge-level, and graph-level prediction problems.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Graph attention network is one of the most popular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GNN model which performs better than other GNN model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will use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Pytorch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Geometric(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PyG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) for this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is used for fast implementing as it already contains high number of graph models which are established to use for variety of applications involving structured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9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For GAT version1,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node in a GAT model changes its representation by utilizing its own representation as the query.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each node calculates a weighted average of its neighbors and then chooses which are most relevant to it.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model uses an attention mechanism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α(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) to assess the significance of each message sent by various nodes in the neighborhood.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can see the formulas for attention mechanism and scoring function. From the images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Coding with GAT: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With the help of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PyG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can create a GAT layer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PyG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also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provides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MessagePassing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class, Since it takes care of message propagation, we can create a message passing graph neural networks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With the help of the message() function, we can tell what node information we want to pass for each edge.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can tell how we want to combine the messages coming from all edges to the destination node with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helo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of aggregate() function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By using the propagate() function, we can do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message aggregation and message passing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Major step of the project is to train the model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For model training and evaluation, we created trainer and metric manager classes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trainer class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GNNtrainer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helps to run the training epochs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We can calculate all the metrics at epoch with the help of Metric manager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metric manager also has an built-in function to calculate the best results for the entire run.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9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12/10/2022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12/10/2022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12/10/2022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12/10/2022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12/10/2022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12/10/2022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12/10/2022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12/10/2022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12/10/2022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12/10/2022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035" y="1082842"/>
            <a:ext cx="9144000" cy="3505200"/>
          </a:xfrm>
        </p:spPr>
        <p:txBody>
          <a:bodyPr/>
          <a:lstStyle/>
          <a:p>
            <a:r>
              <a:rPr lang="en-US" dirty="0"/>
              <a:t>Fraud detection with Graph Attention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035" y="4708358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 By Sing Kwan NG and Anthony TAING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E357-9482-5253-2D59-3E1267DD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GAT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0A65-BAFC-6BD1-BADF-3E61FF78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help of GAT v2, we can calculate dynamic attention which overcomes the GAT model's prior drawback. </a:t>
            </a:r>
          </a:p>
          <a:p>
            <a:r>
              <a:rPr lang="en-US" dirty="0"/>
              <a:t>Every query has a different ranking of attention coefficients of the keys.</a:t>
            </a:r>
          </a:p>
          <a:p>
            <a:r>
              <a:rPr lang="en-US" dirty="0"/>
              <a:t>The GATv2 model performs better than the previous version of GAT as it uses a dynamic graph attention variant.</a:t>
            </a:r>
          </a:p>
          <a:p>
            <a:r>
              <a:rPr lang="en-US" dirty="0"/>
              <a:t> Dynamic graph attention variant has a universal approximator attention function</a:t>
            </a:r>
          </a:p>
          <a:p>
            <a:r>
              <a:rPr lang="en-US" dirty="0"/>
              <a:t>Since dynamic attention can "concentrate" on the most relevant information, it offers a considerably stronger robustness to noise.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49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685800"/>
            <a:ext cx="3276599" cy="633663"/>
          </a:xfrm>
        </p:spPr>
        <p:txBody>
          <a:bodyPr>
            <a:normAutofit/>
          </a:bodyPr>
          <a:lstStyle/>
          <a:p>
            <a:r>
              <a:rPr lang="en-IN" b="1" dirty="0"/>
              <a:t>Visualization: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2" y="1905000"/>
            <a:ext cx="3962400" cy="13716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Green = Not illicit (not fraud)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 = illicit (Fraud)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Blue = Predicted not illicit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Orange = Predicted illicit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00BB83A-F130-E91C-C837-3DD606281B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2451"/>
          <a:stretch>
            <a:fillRect/>
          </a:stretch>
        </p:blipFill>
        <p:spPr/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0AEFD0D-6CF9-4D47-9AE1-E42C33559B0D}"/>
              </a:ext>
            </a:extLst>
          </p:cNvPr>
          <p:cNvSpPr txBox="1">
            <a:spLocks/>
          </p:cNvSpPr>
          <p:nvPr/>
        </p:nvSpPr>
        <p:spPr>
          <a:xfrm>
            <a:off x="227012" y="3545306"/>
            <a:ext cx="39624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Majority of transactions nodes are heavily linked in a cluster.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actual fraud and the predicted fraud from the new model are fairly distributed among the central cluster and the shorter transaction chains.</a:t>
            </a:r>
          </a:p>
        </p:txBody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752600"/>
            <a:ext cx="3276599" cy="1924050"/>
          </a:xfrm>
        </p:spPr>
        <p:txBody>
          <a:bodyPr>
            <a:normAutofit/>
          </a:bodyPr>
          <a:lstStyle/>
          <a:p>
            <a:r>
              <a:rPr lang="en-US" sz="4500" dirty="0"/>
              <a:t>Conclusion</a:t>
            </a:r>
            <a:r>
              <a:rPr lang="en-US" sz="47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1695450"/>
            <a:ext cx="6172201" cy="3962400"/>
          </a:xfrm>
        </p:spPr>
        <p:txBody>
          <a:bodyPr/>
          <a:lstStyle/>
          <a:p>
            <a:r>
              <a:rPr lang="en-US" dirty="0"/>
              <a:t>Graph Attention Network assigns varied priorities to nodes in the same neighborhood to increase the model's capacity, while still working on all of the neighboring nodes. </a:t>
            </a:r>
          </a:p>
          <a:p>
            <a:r>
              <a:rPr lang="en-US" dirty="0"/>
              <a:t>On the fraud dataset, both of the prebuilt GAT models perform very well, achieving 0.92 F1 macro and 0.97 accuracy. </a:t>
            </a:r>
          </a:p>
          <a:p>
            <a:r>
              <a:rPr lang="en-US" dirty="0"/>
              <a:t>The GATv2 model should be used as a standard instead of the original GAT model because it performs better than GAT on several benchmarks. </a:t>
            </a:r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-36095"/>
            <a:ext cx="9144000" cy="2819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02CCD-8429-817A-7630-AB4EDC67843C}"/>
              </a:ext>
            </a:extLst>
          </p:cNvPr>
          <p:cNvSpPr txBox="1"/>
          <p:nvPr/>
        </p:nvSpPr>
        <p:spPr>
          <a:xfrm>
            <a:off x="5103812" y="3657600"/>
            <a:ext cx="62484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     Team Members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Rohith Yamsani, ID: 6364594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Sachin Sravan Kumar Komati, ID: 6384991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Introduction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2414" y="2057400"/>
            <a:ext cx="9601200" cy="4173071"/>
          </a:xfrm>
        </p:spPr>
        <p:txBody>
          <a:bodyPr/>
          <a:lstStyle/>
          <a:p>
            <a:r>
              <a:rPr lang="en-US" dirty="0"/>
              <a:t>Fraud Detection: It is a set of procedures and analysis that allow organizations to identify and prevent unauthorized financial activity </a:t>
            </a:r>
          </a:p>
          <a:p>
            <a:r>
              <a:rPr lang="en-US" dirty="0"/>
              <a:t>These activities include cyber hacking, insurance scams, fraudulent credit card transactions, identify theft and many more</a:t>
            </a:r>
          </a:p>
          <a:p>
            <a:r>
              <a:rPr lang="en-US" dirty="0"/>
              <a:t>Most of the traditional Machine learning fail to detect a fraud because of the complex network structure that these frauds use.</a:t>
            </a:r>
          </a:p>
          <a:p>
            <a:r>
              <a:rPr lang="en-US" dirty="0"/>
              <a:t>Graph Machine learning handles many complex issues and improves the accuracy of fraud predictions by using more relevant features information from the network.</a:t>
            </a:r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Dataset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0A3DD-D076-AE69-948D-0D98371E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44" y="2057400"/>
            <a:ext cx="9601200" cy="4191000"/>
          </a:xfrm>
        </p:spPr>
        <p:txBody>
          <a:bodyPr>
            <a:normAutofit/>
          </a:bodyPr>
          <a:lstStyle/>
          <a:p>
            <a:r>
              <a:rPr lang="en-US" sz="2200" dirty="0"/>
              <a:t>For this project, we are using the Bitcoin dataset which maps Bitcoin transactions to real entities belonging to 2 different categories i.e., licit or illicit transactions.</a:t>
            </a:r>
          </a:p>
          <a:p>
            <a:r>
              <a:rPr lang="en-US" sz="2200" dirty="0"/>
              <a:t>Dataset is available in Kaggle.</a:t>
            </a:r>
          </a:p>
          <a:p>
            <a:r>
              <a:rPr lang="en-US" sz="2200" dirty="0"/>
              <a:t>Dataset is composed of three csv files.</a:t>
            </a:r>
          </a:p>
          <a:p>
            <a:r>
              <a:rPr lang="en-US" sz="2200" dirty="0"/>
              <a:t>The first file maps nodes according to their label (licit/illicit/unknown), the second introduces the edges between 2 nodes by using their "Ids," and the final file has nodes ids with 166 features.</a:t>
            </a:r>
          </a:p>
        </p:txBody>
      </p:sp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Dataset</a:t>
            </a:r>
            <a:r>
              <a:rPr lang="en-US" dirty="0"/>
              <a:t>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497106" y="1828800"/>
            <a:ext cx="4292506" cy="4190999"/>
          </a:xfrm>
        </p:spPr>
        <p:txBody>
          <a:bodyPr>
            <a:noAutofit/>
          </a:bodyPr>
          <a:lstStyle/>
          <a:p>
            <a:r>
              <a:rPr lang="en-US" dirty="0"/>
              <a:t>The graph contains 203,769 nodes and 234,355 edges, with 2% (4,545) of the nodes classified as class 1 (illicit) and 21% (42,019) as class 2 nodes, respectively (licit)</a:t>
            </a:r>
          </a:p>
          <a:p>
            <a:r>
              <a:rPr lang="en-IN" dirty="0"/>
              <a:t>A node </a:t>
            </a:r>
            <a:r>
              <a:rPr lang="en-US" dirty="0"/>
              <a:t>represents a transaction in the graph, an edge represents a movement of bitcoins between transactions.</a:t>
            </a:r>
          </a:p>
          <a:p>
            <a:r>
              <a:rPr lang="en-US" dirty="0"/>
              <a:t>Each node contains 166 features and has been classified as a "licit," "illicit," or "unknown" objects.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65C24-B26F-5860-4F82-8860D3F70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8" y="1671918"/>
            <a:ext cx="5257800" cy="39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F9ED-D4F6-771A-9FD6-F0BF79E2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/>
              <a:t>Data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4B7A-6C3E-C73A-65EF-8939EEE0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joining the Feature and Classes data frames</a:t>
            </a:r>
          </a:p>
          <a:p>
            <a:r>
              <a:rPr lang="en-US" dirty="0"/>
              <a:t>Changing the classes from name to integers in the classes file.</a:t>
            </a:r>
          </a:p>
          <a:p>
            <a:r>
              <a:rPr lang="en-US" dirty="0"/>
              <a:t>We created three different inputs to create a </a:t>
            </a:r>
            <a:r>
              <a:rPr lang="en-US" dirty="0" err="1"/>
              <a:t>PyG</a:t>
            </a:r>
            <a:r>
              <a:rPr lang="en-US" dirty="0"/>
              <a:t> dataset  i.e., edge index, node features and edge weights.</a:t>
            </a:r>
          </a:p>
          <a:p>
            <a:r>
              <a:rPr lang="en-US" dirty="0"/>
              <a:t>We did data preprocessing for the node feature by removing unnecessary columns like transaction IDs and classes.</a:t>
            </a:r>
          </a:p>
          <a:p>
            <a:r>
              <a:rPr lang="en-US" dirty="0"/>
              <a:t>We then used the previously initialized node features, edge index, weights, and labels to transform the data to </a:t>
            </a:r>
            <a:r>
              <a:rPr lang="en-US" dirty="0" err="1"/>
              <a:t>PyGeometric</a:t>
            </a:r>
            <a:r>
              <a:rPr lang="en-US" dirty="0"/>
              <a:t> graph data format.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34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8CB3-6553-8268-A13A-0AED05F4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Graph Attention Networks (GATs)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DC2A-9FC1-D824-8BE9-71FCAEAD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Neural Networks(GNN) are neural networks that provide an easy way to do node-level, edge-level, and graph-level prediction tasks.</a:t>
            </a:r>
          </a:p>
          <a:p>
            <a:r>
              <a:rPr lang="en-US" dirty="0"/>
              <a:t>Graph Attention Networks (GATs) are one of the most popular GNN architectures that performs better than other models.</a:t>
            </a:r>
          </a:p>
          <a:p>
            <a:r>
              <a:rPr lang="en-US" dirty="0"/>
              <a:t>We will use the </a:t>
            </a:r>
            <a:r>
              <a:rPr lang="en-US" dirty="0" err="1"/>
              <a:t>Pytorch</a:t>
            </a:r>
            <a:r>
              <a:rPr lang="en-US" dirty="0"/>
              <a:t> Geometric(</a:t>
            </a:r>
            <a:r>
              <a:rPr lang="en-US" dirty="0" err="1"/>
              <a:t>PyG</a:t>
            </a:r>
            <a:r>
              <a:rPr lang="en-US" dirty="0"/>
              <a:t>), which is the most popular graph deep learning framework. </a:t>
            </a:r>
          </a:p>
          <a:p>
            <a:r>
              <a:rPr lang="en-US" dirty="0" err="1"/>
              <a:t>PyG</a:t>
            </a:r>
            <a:r>
              <a:rPr lang="en-US" dirty="0"/>
              <a:t> is useful for fast implementing GNN models because it already has a large number of graph models established for a variety of applications involving structured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7AE1-0CF8-753D-182E-AA12B652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 v1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9A14-132C-2A3B-D50F-7A6DB45A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node in a GAT model that attends to its neighbors changes its representation by utilizing its own representation as the query. </a:t>
            </a:r>
          </a:p>
          <a:p>
            <a:r>
              <a:rPr lang="en-US" dirty="0"/>
              <a:t>As a result, each node calculates a weighted average of its neighbors and then chooses those that are most relevant to it. </a:t>
            </a:r>
          </a:p>
          <a:p>
            <a:r>
              <a:rPr lang="en-US" dirty="0"/>
              <a:t>This model uses an attention mechanism </a:t>
            </a:r>
            <a:r>
              <a:rPr lang="el-GR" dirty="0"/>
              <a:t>α(</a:t>
            </a:r>
            <a:r>
              <a:rPr lang="en-US" dirty="0" err="1"/>
              <a:t>ij</a:t>
            </a:r>
            <a:r>
              <a:rPr lang="en-US" dirty="0"/>
              <a:t>) to assess the significance of each message sent by various nodes in the neighborhood.</a:t>
            </a:r>
          </a:p>
          <a:p>
            <a:r>
              <a:rPr lang="en-US" dirty="0"/>
              <a:t>We can calculate attention score between two neighbors by a scoring function e</a:t>
            </a:r>
          </a:p>
          <a:p>
            <a:pPr lvl="8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51A20-E271-129A-AA0A-799074047E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011" b="1369"/>
          <a:stretch/>
        </p:blipFill>
        <p:spPr>
          <a:xfrm>
            <a:off x="7478715" y="4724400"/>
            <a:ext cx="40386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43988-69FC-7257-8ECE-3A45D2B419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2"/>
          <a:stretch/>
        </p:blipFill>
        <p:spPr>
          <a:xfrm>
            <a:off x="1370012" y="4552950"/>
            <a:ext cx="5956301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1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8E15-2492-4E26-9A60-2FD4C748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 GAT with </a:t>
            </a:r>
            <a:r>
              <a:rPr lang="en-IN" dirty="0" err="1"/>
              <a:t>PyG</a:t>
            </a:r>
            <a:r>
              <a:rPr lang="en-IN" dirty="0"/>
              <a:t> : 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A27C-DB69-4642-563C-2A601D1A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PyG</a:t>
            </a:r>
            <a:r>
              <a:rPr lang="en-US" dirty="0"/>
              <a:t>, we can create a simplified form of a GAT layer.</a:t>
            </a:r>
          </a:p>
          <a:p>
            <a:r>
              <a:rPr lang="en-US" dirty="0" err="1"/>
              <a:t>PyG</a:t>
            </a:r>
            <a:r>
              <a:rPr lang="en-US" dirty="0"/>
              <a:t> provides the </a:t>
            </a:r>
            <a:r>
              <a:rPr lang="en-US" dirty="0" err="1"/>
              <a:t>MessagePassing</a:t>
            </a:r>
            <a:r>
              <a:rPr lang="en-US" dirty="0"/>
              <a:t> base class, which helps in creating message passing graph neural networks by automatically taking care of message propagation.</a:t>
            </a:r>
          </a:p>
          <a:p>
            <a:r>
              <a:rPr lang="en-US" dirty="0"/>
              <a:t>By using the message() function, you can specify what node information we want to pass for each edge.</a:t>
            </a:r>
          </a:p>
          <a:p>
            <a:r>
              <a:rPr lang="en-US" dirty="0"/>
              <a:t>With the help of the aggregate() function, we can specify how we want to combine the messages coming from all edges to the destination node (e.g., "add," "mean," "max," etc.).</a:t>
            </a:r>
          </a:p>
          <a:p>
            <a:r>
              <a:rPr lang="en-US" dirty="0"/>
              <a:t>The propagate() function enables us to do message aggregation and passing over each edge and node in the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98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7930-3FE4-B878-44B4-C2E9F2F3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DF6E-AAC3-6E76-3B8C-AA3EE080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model training and evaluation, a trainer and metric manager classes are created</a:t>
            </a:r>
          </a:p>
          <a:p>
            <a:r>
              <a:rPr lang="en-US" dirty="0"/>
              <a:t>The </a:t>
            </a:r>
            <a:r>
              <a:rPr lang="en-US" dirty="0" err="1"/>
              <a:t>GNNtrainer</a:t>
            </a:r>
            <a:r>
              <a:rPr lang="en-US" dirty="0"/>
              <a:t> helps to run the training epochs. we also added helper functions to make training and testing easier.</a:t>
            </a:r>
          </a:p>
          <a:p>
            <a:r>
              <a:rPr lang="en-US" dirty="0"/>
              <a:t>With the help of </a:t>
            </a:r>
            <a:r>
              <a:rPr lang="en-US" dirty="0" err="1"/>
              <a:t>MetricManager</a:t>
            </a:r>
            <a:r>
              <a:rPr lang="en-US" dirty="0"/>
              <a:t> all the necessary metrics are calculated at each epoch.</a:t>
            </a:r>
          </a:p>
          <a:p>
            <a:r>
              <a:rPr lang="en-US" dirty="0"/>
              <a:t>The metric manager has an in built function to help calculate the best results for the entire run.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98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141</TotalTime>
  <Words>1876</Words>
  <Application>Microsoft Office PowerPoint</Application>
  <PresentationFormat>Custom</PresentationFormat>
  <Paragraphs>135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Palatino Linotype</vt:lpstr>
      <vt:lpstr>Symbol</vt:lpstr>
      <vt:lpstr>Watercolor_16x9</vt:lpstr>
      <vt:lpstr>Fraud detection with Graph Attention Networks</vt:lpstr>
      <vt:lpstr>Introduction</vt:lpstr>
      <vt:lpstr>Dataset:</vt:lpstr>
      <vt:lpstr>Dataset:</vt:lpstr>
      <vt:lpstr>Data transformations</vt:lpstr>
      <vt:lpstr>Graph Attention Networks (GATs) </vt:lpstr>
      <vt:lpstr>GAT v1</vt:lpstr>
      <vt:lpstr>Coding GAT with PyG : Message Passing</vt:lpstr>
      <vt:lpstr>Model Training</vt:lpstr>
      <vt:lpstr>GAT v2</vt:lpstr>
      <vt:lpstr>Visualization: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with Graph Attention Networks</dc:title>
  <dc:creator>Rohith yamsani</dc:creator>
  <cp:lastModifiedBy>Sainath</cp:lastModifiedBy>
  <cp:revision>17</cp:revision>
  <dcterms:created xsi:type="dcterms:W3CDTF">2022-12-10T21:23:37Z</dcterms:created>
  <dcterms:modified xsi:type="dcterms:W3CDTF">2022-12-11T02:47:43Z</dcterms:modified>
</cp:coreProperties>
</file>