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2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4" r:id="rId15"/>
    <p:sldId id="270" r:id="rId16"/>
    <p:sldId id="277" r:id="rId17"/>
    <p:sldId id="278" r:id="rId18"/>
    <p:sldId id="271" r:id="rId19"/>
    <p:sldId id="275" r:id="rId20"/>
    <p:sldId id="276" r:id="rId21"/>
    <p:sldId id="273"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74" autoAdjust="0"/>
    <p:restoredTop sz="94291" autoAdjust="0"/>
  </p:normalViewPr>
  <p:slideViewPr>
    <p:cSldViewPr snapToGrid="0">
      <p:cViewPr varScale="1">
        <p:scale>
          <a:sx n="61" d="100"/>
          <a:sy n="61" d="100"/>
        </p:scale>
        <p:origin x="3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F830F-17AB-435E-979F-1BE37F2339B2}" type="datetimeFigureOut">
              <a:rPr lang="fr-FR" smtClean="0"/>
              <a:t>01/12/2023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C0BE4B-D3BB-4D04-87F7-D0159B808520}" type="slidenum">
              <a:rPr lang="fr-FR" smtClean="0"/>
              <a:t>‹N°›</a:t>
            </a:fld>
            <a:endParaRPr lang="fr-FR" dirty="0"/>
          </a:p>
        </p:txBody>
      </p:sp>
    </p:spTree>
    <p:extLst>
      <p:ext uri="{BB962C8B-B14F-4D97-AF65-F5344CB8AC3E}">
        <p14:creationId xmlns:p14="http://schemas.microsoft.com/office/powerpoint/2010/main" val="633109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1</a:t>
            </a:fld>
            <a:endParaRPr lang="fr-FR" dirty="0"/>
          </a:p>
        </p:txBody>
      </p:sp>
    </p:spTree>
    <p:extLst>
      <p:ext uri="{BB962C8B-B14F-4D97-AF65-F5344CB8AC3E}">
        <p14:creationId xmlns:p14="http://schemas.microsoft.com/office/powerpoint/2010/main" val="213491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11</a:t>
            </a:fld>
            <a:endParaRPr lang="fr-FR" dirty="0"/>
          </a:p>
        </p:txBody>
      </p:sp>
    </p:spTree>
    <p:extLst>
      <p:ext uri="{BB962C8B-B14F-4D97-AF65-F5344CB8AC3E}">
        <p14:creationId xmlns:p14="http://schemas.microsoft.com/office/powerpoint/2010/main" val="199001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12</a:t>
            </a:fld>
            <a:endParaRPr lang="fr-FR" dirty="0"/>
          </a:p>
        </p:txBody>
      </p:sp>
    </p:spTree>
    <p:extLst>
      <p:ext uri="{BB962C8B-B14F-4D97-AF65-F5344CB8AC3E}">
        <p14:creationId xmlns:p14="http://schemas.microsoft.com/office/powerpoint/2010/main" val="755993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13</a:t>
            </a:fld>
            <a:endParaRPr lang="fr-FR" dirty="0"/>
          </a:p>
        </p:txBody>
      </p:sp>
    </p:spTree>
    <p:extLst>
      <p:ext uri="{BB962C8B-B14F-4D97-AF65-F5344CB8AC3E}">
        <p14:creationId xmlns:p14="http://schemas.microsoft.com/office/powerpoint/2010/main" val="3364857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14</a:t>
            </a:fld>
            <a:endParaRPr lang="fr-FR" dirty="0"/>
          </a:p>
        </p:txBody>
      </p:sp>
    </p:spTree>
    <p:extLst>
      <p:ext uri="{BB962C8B-B14F-4D97-AF65-F5344CB8AC3E}">
        <p14:creationId xmlns:p14="http://schemas.microsoft.com/office/powerpoint/2010/main" val="3218823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15</a:t>
            </a:fld>
            <a:endParaRPr lang="fr-FR" dirty="0"/>
          </a:p>
        </p:txBody>
      </p:sp>
    </p:spTree>
    <p:extLst>
      <p:ext uri="{BB962C8B-B14F-4D97-AF65-F5344CB8AC3E}">
        <p14:creationId xmlns:p14="http://schemas.microsoft.com/office/powerpoint/2010/main" val="3325723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16</a:t>
            </a:fld>
            <a:endParaRPr lang="fr-FR" dirty="0"/>
          </a:p>
        </p:txBody>
      </p:sp>
    </p:spTree>
    <p:extLst>
      <p:ext uri="{BB962C8B-B14F-4D97-AF65-F5344CB8AC3E}">
        <p14:creationId xmlns:p14="http://schemas.microsoft.com/office/powerpoint/2010/main" val="468068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17</a:t>
            </a:fld>
            <a:endParaRPr lang="fr-FR" dirty="0"/>
          </a:p>
        </p:txBody>
      </p:sp>
    </p:spTree>
    <p:extLst>
      <p:ext uri="{BB962C8B-B14F-4D97-AF65-F5344CB8AC3E}">
        <p14:creationId xmlns:p14="http://schemas.microsoft.com/office/powerpoint/2010/main" val="239893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18</a:t>
            </a:fld>
            <a:endParaRPr lang="fr-FR" dirty="0"/>
          </a:p>
        </p:txBody>
      </p:sp>
    </p:spTree>
    <p:extLst>
      <p:ext uri="{BB962C8B-B14F-4D97-AF65-F5344CB8AC3E}">
        <p14:creationId xmlns:p14="http://schemas.microsoft.com/office/powerpoint/2010/main" val="2996601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19</a:t>
            </a:fld>
            <a:endParaRPr lang="fr-FR" dirty="0"/>
          </a:p>
        </p:txBody>
      </p:sp>
    </p:spTree>
    <p:extLst>
      <p:ext uri="{BB962C8B-B14F-4D97-AF65-F5344CB8AC3E}">
        <p14:creationId xmlns:p14="http://schemas.microsoft.com/office/powerpoint/2010/main" val="4211459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20</a:t>
            </a:fld>
            <a:endParaRPr lang="fr-FR" dirty="0"/>
          </a:p>
        </p:txBody>
      </p:sp>
    </p:spTree>
    <p:extLst>
      <p:ext uri="{BB962C8B-B14F-4D97-AF65-F5344CB8AC3E}">
        <p14:creationId xmlns:p14="http://schemas.microsoft.com/office/powerpoint/2010/main" val="1103630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3</a:t>
            </a:fld>
            <a:endParaRPr lang="fr-FR" dirty="0"/>
          </a:p>
        </p:txBody>
      </p:sp>
    </p:spTree>
    <p:extLst>
      <p:ext uri="{BB962C8B-B14F-4D97-AF65-F5344CB8AC3E}">
        <p14:creationId xmlns:p14="http://schemas.microsoft.com/office/powerpoint/2010/main" val="4068802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21</a:t>
            </a:fld>
            <a:endParaRPr lang="fr-FR" dirty="0"/>
          </a:p>
        </p:txBody>
      </p:sp>
    </p:spTree>
    <p:extLst>
      <p:ext uri="{BB962C8B-B14F-4D97-AF65-F5344CB8AC3E}">
        <p14:creationId xmlns:p14="http://schemas.microsoft.com/office/powerpoint/2010/main" val="3851945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22</a:t>
            </a:fld>
            <a:endParaRPr lang="fr-FR" dirty="0"/>
          </a:p>
        </p:txBody>
      </p:sp>
    </p:spTree>
    <p:extLst>
      <p:ext uri="{BB962C8B-B14F-4D97-AF65-F5344CB8AC3E}">
        <p14:creationId xmlns:p14="http://schemas.microsoft.com/office/powerpoint/2010/main" val="2573303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4</a:t>
            </a:fld>
            <a:endParaRPr lang="fr-FR" dirty="0"/>
          </a:p>
        </p:txBody>
      </p:sp>
    </p:spTree>
    <p:extLst>
      <p:ext uri="{BB962C8B-B14F-4D97-AF65-F5344CB8AC3E}">
        <p14:creationId xmlns:p14="http://schemas.microsoft.com/office/powerpoint/2010/main" val="360394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5</a:t>
            </a:fld>
            <a:endParaRPr lang="fr-FR" dirty="0"/>
          </a:p>
        </p:txBody>
      </p:sp>
    </p:spTree>
    <p:extLst>
      <p:ext uri="{BB962C8B-B14F-4D97-AF65-F5344CB8AC3E}">
        <p14:creationId xmlns:p14="http://schemas.microsoft.com/office/powerpoint/2010/main" val="3126620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6</a:t>
            </a:fld>
            <a:endParaRPr lang="fr-FR" dirty="0"/>
          </a:p>
        </p:txBody>
      </p:sp>
    </p:spTree>
    <p:extLst>
      <p:ext uri="{BB962C8B-B14F-4D97-AF65-F5344CB8AC3E}">
        <p14:creationId xmlns:p14="http://schemas.microsoft.com/office/powerpoint/2010/main" val="751552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7</a:t>
            </a:fld>
            <a:endParaRPr lang="fr-FR" dirty="0"/>
          </a:p>
        </p:txBody>
      </p:sp>
    </p:spTree>
    <p:extLst>
      <p:ext uri="{BB962C8B-B14F-4D97-AF65-F5344CB8AC3E}">
        <p14:creationId xmlns:p14="http://schemas.microsoft.com/office/powerpoint/2010/main" val="2888742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8</a:t>
            </a:fld>
            <a:endParaRPr lang="fr-FR" dirty="0"/>
          </a:p>
        </p:txBody>
      </p:sp>
    </p:spTree>
    <p:extLst>
      <p:ext uri="{BB962C8B-B14F-4D97-AF65-F5344CB8AC3E}">
        <p14:creationId xmlns:p14="http://schemas.microsoft.com/office/powerpoint/2010/main" val="1681913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9</a:t>
            </a:fld>
            <a:endParaRPr lang="fr-FR" dirty="0"/>
          </a:p>
        </p:txBody>
      </p:sp>
    </p:spTree>
    <p:extLst>
      <p:ext uri="{BB962C8B-B14F-4D97-AF65-F5344CB8AC3E}">
        <p14:creationId xmlns:p14="http://schemas.microsoft.com/office/powerpoint/2010/main" val="256113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0C0BE4B-D3BB-4D04-87F7-D0159B808520}" type="slidenum">
              <a:rPr lang="fr-FR" smtClean="0"/>
              <a:t>10</a:t>
            </a:fld>
            <a:endParaRPr lang="fr-FR" dirty="0"/>
          </a:p>
        </p:txBody>
      </p:sp>
    </p:spTree>
    <p:extLst>
      <p:ext uri="{BB962C8B-B14F-4D97-AF65-F5344CB8AC3E}">
        <p14:creationId xmlns:p14="http://schemas.microsoft.com/office/powerpoint/2010/main" val="53747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5E11FDF-3A9A-49CC-9C93-ECECAFA2E1B3}" type="datetimeFigureOut">
              <a:rPr lang="fr-FR" smtClean="0"/>
              <a:t>01/12/2023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B7C4A38F-8246-4C44-A78F-2B91F5A69520}" type="slidenum">
              <a:rPr lang="fr-FR" smtClean="0"/>
              <a:t>‹N°›</a:t>
            </a:fld>
            <a:endParaRPr lang="fr-FR" dirty="0"/>
          </a:p>
        </p:txBody>
      </p:sp>
    </p:spTree>
    <p:extLst>
      <p:ext uri="{BB962C8B-B14F-4D97-AF65-F5344CB8AC3E}">
        <p14:creationId xmlns:p14="http://schemas.microsoft.com/office/powerpoint/2010/main" val="1736294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5E11FDF-3A9A-49CC-9C93-ECECAFA2E1B3}" type="datetimeFigureOut">
              <a:rPr lang="fr-FR" smtClean="0"/>
              <a:t>01/12/2023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B7C4A38F-8246-4C44-A78F-2B91F5A69520}" type="slidenum">
              <a:rPr lang="fr-FR" smtClean="0"/>
              <a:t>‹N°›</a:t>
            </a:fld>
            <a:endParaRPr lang="fr-FR" dirty="0"/>
          </a:p>
        </p:txBody>
      </p:sp>
    </p:spTree>
    <p:extLst>
      <p:ext uri="{BB962C8B-B14F-4D97-AF65-F5344CB8AC3E}">
        <p14:creationId xmlns:p14="http://schemas.microsoft.com/office/powerpoint/2010/main" val="157274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5E11FDF-3A9A-49CC-9C93-ECECAFA2E1B3}" type="datetimeFigureOut">
              <a:rPr lang="fr-FR" smtClean="0"/>
              <a:t>01/12/2023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B7C4A38F-8246-4C44-A78F-2B91F5A69520}" type="slidenum">
              <a:rPr lang="fr-FR" smtClean="0"/>
              <a:t>‹N°›</a:t>
            </a:fld>
            <a:endParaRPr lang="fr-FR" dirty="0"/>
          </a:p>
        </p:txBody>
      </p:sp>
    </p:spTree>
    <p:extLst>
      <p:ext uri="{BB962C8B-B14F-4D97-AF65-F5344CB8AC3E}">
        <p14:creationId xmlns:p14="http://schemas.microsoft.com/office/powerpoint/2010/main" val="364683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5E11FDF-3A9A-49CC-9C93-ECECAFA2E1B3}" type="datetimeFigureOut">
              <a:rPr lang="fr-FR" smtClean="0"/>
              <a:t>01/12/2023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B7C4A38F-8246-4C44-A78F-2B91F5A69520}" type="slidenum">
              <a:rPr lang="fr-FR" smtClean="0"/>
              <a:t>‹N°›</a:t>
            </a:fld>
            <a:endParaRPr lang="fr-FR" dirty="0"/>
          </a:p>
        </p:txBody>
      </p:sp>
    </p:spTree>
    <p:extLst>
      <p:ext uri="{BB962C8B-B14F-4D97-AF65-F5344CB8AC3E}">
        <p14:creationId xmlns:p14="http://schemas.microsoft.com/office/powerpoint/2010/main" val="1086221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5E11FDF-3A9A-49CC-9C93-ECECAFA2E1B3}" type="datetimeFigureOut">
              <a:rPr lang="fr-FR" smtClean="0"/>
              <a:t>01/12/2023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B7C4A38F-8246-4C44-A78F-2B91F5A69520}" type="slidenum">
              <a:rPr lang="fr-FR" smtClean="0"/>
              <a:t>‹N°›</a:t>
            </a:fld>
            <a:endParaRPr lang="fr-FR" dirty="0"/>
          </a:p>
        </p:txBody>
      </p:sp>
    </p:spTree>
    <p:extLst>
      <p:ext uri="{BB962C8B-B14F-4D97-AF65-F5344CB8AC3E}">
        <p14:creationId xmlns:p14="http://schemas.microsoft.com/office/powerpoint/2010/main" val="1669701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5E11FDF-3A9A-49CC-9C93-ECECAFA2E1B3}" type="datetimeFigureOut">
              <a:rPr lang="fr-FR" smtClean="0"/>
              <a:t>01/12/2023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B7C4A38F-8246-4C44-A78F-2B91F5A69520}" type="slidenum">
              <a:rPr lang="fr-FR" smtClean="0"/>
              <a:t>‹N°›</a:t>
            </a:fld>
            <a:endParaRPr lang="fr-FR" dirty="0"/>
          </a:p>
        </p:txBody>
      </p:sp>
    </p:spTree>
    <p:extLst>
      <p:ext uri="{BB962C8B-B14F-4D97-AF65-F5344CB8AC3E}">
        <p14:creationId xmlns:p14="http://schemas.microsoft.com/office/powerpoint/2010/main" val="60063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5E11FDF-3A9A-49CC-9C93-ECECAFA2E1B3}" type="datetimeFigureOut">
              <a:rPr lang="fr-FR" smtClean="0"/>
              <a:t>01/12/2023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B7C4A38F-8246-4C44-A78F-2B91F5A69520}" type="slidenum">
              <a:rPr lang="fr-FR" smtClean="0"/>
              <a:t>‹N°›</a:t>
            </a:fld>
            <a:endParaRPr lang="fr-FR" dirty="0"/>
          </a:p>
        </p:txBody>
      </p:sp>
    </p:spTree>
    <p:extLst>
      <p:ext uri="{BB962C8B-B14F-4D97-AF65-F5344CB8AC3E}">
        <p14:creationId xmlns:p14="http://schemas.microsoft.com/office/powerpoint/2010/main" val="1298580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5E11FDF-3A9A-49CC-9C93-ECECAFA2E1B3}" type="datetimeFigureOut">
              <a:rPr lang="fr-FR" smtClean="0"/>
              <a:t>01/12/2023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B7C4A38F-8246-4C44-A78F-2B91F5A69520}" type="slidenum">
              <a:rPr lang="fr-FR" smtClean="0"/>
              <a:t>‹N°›</a:t>
            </a:fld>
            <a:endParaRPr lang="fr-FR" dirty="0"/>
          </a:p>
        </p:txBody>
      </p:sp>
    </p:spTree>
    <p:extLst>
      <p:ext uri="{BB962C8B-B14F-4D97-AF65-F5344CB8AC3E}">
        <p14:creationId xmlns:p14="http://schemas.microsoft.com/office/powerpoint/2010/main" val="3420607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E11FDF-3A9A-49CC-9C93-ECECAFA2E1B3}" type="datetimeFigureOut">
              <a:rPr lang="fr-FR" smtClean="0"/>
              <a:t>01/12/2023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B7C4A38F-8246-4C44-A78F-2B91F5A69520}" type="slidenum">
              <a:rPr lang="fr-FR" smtClean="0"/>
              <a:t>‹N°›</a:t>
            </a:fld>
            <a:endParaRPr lang="fr-FR" dirty="0"/>
          </a:p>
        </p:txBody>
      </p:sp>
    </p:spTree>
    <p:extLst>
      <p:ext uri="{BB962C8B-B14F-4D97-AF65-F5344CB8AC3E}">
        <p14:creationId xmlns:p14="http://schemas.microsoft.com/office/powerpoint/2010/main" val="389408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5E11FDF-3A9A-49CC-9C93-ECECAFA2E1B3}" type="datetimeFigureOut">
              <a:rPr lang="fr-FR" smtClean="0"/>
              <a:t>01/12/2023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B7C4A38F-8246-4C44-A78F-2B91F5A69520}" type="slidenum">
              <a:rPr lang="fr-FR" smtClean="0"/>
              <a:t>‹N°›</a:t>
            </a:fld>
            <a:endParaRPr lang="fr-FR" dirty="0"/>
          </a:p>
        </p:txBody>
      </p:sp>
    </p:spTree>
    <p:extLst>
      <p:ext uri="{BB962C8B-B14F-4D97-AF65-F5344CB8AC3E}">
        <p14:creationId xmlns:p14="http://schemas.microsoft.com/office/powerpoint/2010/main" val="3329102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5E11FDF-3A9A-49CC-9C93-ECECAFA2E1B3}" type="datetimeFigureOut">
              <a:rPr lang="fr-FR" smtClean="0"/>
              <a:t>01/12/2023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B7C4A38F-8246-4C44-A78F-2B91F5A69520}" type="slidenum">
              <a:rPr lang="fr-FR" smtClean="0"/>
              <a:t>‹N°›</a:t>
            </a:fld>
            <a:endParaRPr lang="fr-FR" dirty="0"/>
          </a:p>
        </p:txBody>
      </p:sp>
    </p:spTree>
    <p:extLst>
      <p:ext uri="{BB962C8B-B14F-4D97-AF65-F5344CB8AC3E}">
        <p14:creationId xmlns:p14="http://schemas.microsoft.com/office/powerpoint/2010/main" val="50785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11FDF-3A9A-49CC-9C93-ECECAFA2E1B3}" type="datetimeFigureOut">
              <a:rPr lang="fr-FR" smtClean="0"/>
              <a:t>01/12/2023</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4A38F-8246-4C44-A78F-2B91F5A69520}" type="slidenum">
              <a:rPr lang="fr-FR" smtClean="0"/>
              <a:t>‹N°›</a:t>
            </a:fld>
            <a:endParaRPr lang="fr-FR" dirty="0"/>
          </a:p>
        </p:txBody>
      </p:sp>
    </p:spTree>
    <p:extLst>
      <p:ext uri="{BB962C8B-B14F-4D97-AF65-F5344CB8AC3E}">
        <p14:creationId xmlns:p14="http://schemas.microsoft.com/office/powerpoint/2010/main" val="3349130526"/>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rgbClr val="B7C9E8"/>
            </a:gs>
            <a:gs pos="36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Organigramme : Alternative 2">
            <a:extLst>
              <a:ext uri="{FF2B5EF4-FFF2-40B4-BE49-F238E27FC236}">
                <a16:creationId xmlns:a16="http://schemas.microsoft.com/office/drawing/2014/main" id="{EE5F32A9-3A1C-0C2C-18F7-7E6AF4C7DB55}"/>
              </a:ext>
            </a:extLst>
          </p:cNvPr>
          <p:cNvSpPr/>
          <p:nvPr/>
        </p:nvSpPr>
        <p:spPr>
          <a:xfrm>
            <a:off x="3474722" y="3024052"/>
            <a:ext cx="5630091" cy="59266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A1001B82-DCC3-6259-2737-84A6CFFCC7C8}"/>
              </a:ext>
            </a:extLst>
          </p:cNvPr>
          <p:cNvSpPr>
            <a:spLocks noGrp="1"/>
          </p:cNvSpPr>
          <p:nvPr>
            <p:ph type="ctrTitle"/>
          </p:nvPr>
        </p:nvSpPr>
        <p:spPr>
          <a:xfrm>
            <a:off x="1" y="-209863"/>
            <a:ext cx="12099235" cy="7277725"/>
          </a:xfrm>
          <a:blipFill>
            <a:blip r:embed="rId3"/>
            <a:tile tx="0" ty="0" sx="100000" sy="100000" flip="none" algn="tl"/>
          </a:blipFill>
        </p:spPr>
        <p:txBody>
          <a:bodyPr>
            <a:normAutofit/>
          </a:bodyPr>
          <a:lstStyle/>
          <a:p>
            <a:r>
              <a:rPr lang="fr-FR" sz="2400" b="1" i="1" u="sng" dirty="0">
                <a:latin typeface="Berlin Sans FB Demi" panose="020E0802020502020306" pitchFamily="34" charset="0"/>
                <a:ea typeface="Calibri" panose="020F0502020204030204" pitchFamily="34" charset="0"/>
                <a:cs typeface="Times New Roman" panose="02020603050405020304" pitchFamily="18" charset="0"/>
              </a:rPr>
              <a:t>TEME</a:t>
            </a:r>
            <a:br>
              <a:rPr lang="fr-FR" sz="2400" b="1" i="1" u="sng" dirty="0">
                <a:latin typeface="Berlin Sans FB Demi" panose="020E0802020502020306" pitchFamily="34" charset="0"/>
                <a:ea typeface="Calibri" panose="020F0502020204030204" pitchFamily="34" charset="0"/>
                <a:cs typeface="Times New Roman" panose="02020603050405020304" pitchFamily="18" charset="0"/>
              </a:rPr>
            </a:br>
            <a:br>
              <a:rPr lang="fr-FR" sz="2400" b="1" i="1" u="sng" dirty="0">
                <a:latin typeface="Berlin Sans FB Demi" panose="020E0802020502020306" pitchFamily="34" charset="0"/>
                <a:ea typeface="Calibri" panose="020F0502020204030204" pitchFamily="34" charset="0"/>
                <a:cs typeface="Times New Roman" panose="02020603050405020304" pitchFamily="18" charset="0"/>
              </a:rPr>
            </a:br>
            <a:br>
              <a:rPr lang="fr-FR" sz="2400" b="1" i="1" u="sng" dirty="0">
                <a:latin typeface="Berlin Sans FB Demi" panose="020E0802020502020306" pitchFamily="34" charset="0"/>
                <a:ea typeface="Calibri" panose="020F0502020204030204" pitchFamily="34" charset="0"/>
                <a:cs typeface="Times New Roman" panose="02020603050405020304" pitchFamily="18" charset="0"/>
              </a:rPr>
            </a:br>
            <a:r>
              <a:rPr lang="fr-FR" sz="2800" b="1" u="sng" dirty="0">
                <a:solidFill>
                  <a:schemeClr val="bg1"/>
                </a:solidFill>
                <a:latin typeface="Engravers MT" panose="02090707080505020304" pitchFamily="18" charset="0"/>
                <a:ea typeface="Calibri" panose="020F0502020204030204" pitchFamily="34" charset="0"/>
                <a:cs typeface="Times New Roman" panose="02020603050405020304" pitchFamily="18" charset="0"/>
              </a:rPr>
              <a:t> APPLICATION DE GESTION SCOLAIRE</a:t>
            </a:r>
            <a:br>
              <a:rPr lang="fr-FR" sz="2400" b="1" i="1" u="sng" dirty="0">
                <a:latin typeface="Berlin Sans FB Demi" panose="020E0802020502020306" pitchFamily="34" charset="0"/>
                <a:ea typeface="Calibri" panose="020F0502020204030204" pitchFamily="34" charset="0"/>
                <a:cs typeface="Times New Roman" panose="02020603050405020304" pitchFamily="18" charset="0"/>
              </a:rPr>
            </a:br>
            <a:br>
              <a:rPr lang="fr-FR" sz="2400" b="1" i="1" u="sng" dirty="0">
                <a:latin typeface="Berlin Sans FB Demi" panose="020E0802020502020306" pitchFamily="34" charset="0"/>
                <a:ea typeface="Calibri" panose="020F0502020204030204" pitchFamily="34" charset="0"/>
                <a:cs typeface="Times New Roman" panose="02020603050405020304" pitchFamily="18" charset="0"/>
              </a:rPr>
            </a:br>
            <a:r>
              <a:rPr lang="fr-FR" sz="2400" b="1" i="1" u="sng" dirty="0">
                <a:latin typeface="Berlin Sans FB Demi" panose="020E0802020502020306" pitchFamily="34" charset="0"/>
                <a:ea typeface="Calibri" panose="020F0502020204030204" pitchFamily="34" charset="0"/>
                <a:cs typeface="Times New Roman" panose="02020603050405020304" pitchFamily="18" charset="0"/>
              </a:rPr>
              <a:t>REALISATION</a:t>
            </a:r>
            <a:br>
              <a:rPr lang="fr-FR" sz="2400" b="1" i="1" u="sng" dirty="0">
                <a:latin typeface="Berlin Sans FB Demi" panose="020E0802020502020306" pitchFamily="34" charset="0"/>
                <a:ea typeface="Calibri" panose="020F0502020204030204" pitchFamily="34" charset="0"/>
                <a:cs typeface="Times New Roman" panose="02020603050405020304" pitchFamily="18" charset="0"/>
              </a:rPr>
            </a:br>
            <a:br>
              <a:rPr lang="fr-FR" sz="2400" b="1" i="1" u="sng" dirty="0">
                <a:latin typeface="Berlin Sans FB Demi" panose="020E0802020502020306" pitchFamily="34" charset="0"/>
                <a:ea typeface="Calibri" panose="020F0502020204030204" pitchFamily="34" charset="0"/>
                <a:cs typeface="Times New Roman" panose="02020603050405020304" pitchFamily="18" charset="0"/>
              </a:rPr>
            </a:br>
            <a:r>
              <a:rPr lang="fr-FR" sz="2400" b="1" i="1" u="sng" dirty="0">
                <a:solidFill>
                  <a:schemeClr val="bg1"/>
                </a:solidFill>
                <a:latin typeface="Berlin Sans FB Demi" panose="020E0802020502020306" pitchFamily="34" charset="0"/>
                <a:ea typeface="Calibri" panose="020F0502020204030204" pitchFamily="34" charset="0"/>
                <a:cs typeface="Times New Roman" panose="02020603050405020304" pitchFamily="18" charset="0"/>
              </a:rPr>
              <a:t>Yacouba OUEDRAOGO</a:t>
            </a:r>
            <a:br>
              <a:rPr lang="fr-FR" sz="2400" b="1" i="1" u="sng" dirty="0">
                <a:latin typeface="Berlin Sans FB Demi" panose="020E0802020502020306" pitchFamily="34" charset="0"/>
                <a:ea typeface="Calibri" panose="020F0502020204030204" pitchFamily="34" charset="0"/>
                <a:cs typeface="Times New Roman" panose="02020603050405020304" pitchFamily="18" charset="0"/>
              </a:rPr>
            </a:br>
            <a:br>
              <a:rPr lang="fr-FR" sz="2400" b="1" i="1" u="sng" dirty="0">
                <a:latin typeface="Berlin Sans FB Demi" panose="020E0802020502020306" pitchFamily="34" charset="0"/>
                <a:ea typeface="Calibri" panose="020F0502020204030204" pitchFamily="34" charset="0"/>
                <a:cs typeface="Times New Roman" panose="02020603050405020304" pitchFamily="18" charset="0"/>
              </a:rPr>
            </a:br>
            <a:r>
              <a:rPr lang="fr-FR" sz="2400" dirty="0">
                <a:latin typeface="Berlin Sans FB Demi" panose="020E0802020502020306" pitchFamily="34" charset="0"/>
              </a:rPr>
              <a:t>Info line: +22607348475</a:t>
            </a:r>
            <a:br>
              <a:rPr lang="fr-FR" sz="2400" dirty="0">
                <a:latin typeface="Berlin Sans FB Demi" panose="020E0802020502020306" pitchFamily="34" charset="0"/>
              </a:rPr>
            </a:br>
            <a:br>
              <a:rPr lang="fr-FR" sz="2400" b="1" i="1" u="sng" dirty="0">
                <a:latin typeface="Berlin Sans FB Demi" panose="020E0802020502020306" pitchFamily="34" charset="0"/>
                <a:ea typeface="Calibri" panose="020F0502020204030204" pitchFamily="34" charset="0"/>
                <a:cs typeface="Times New Roman" panose="02020603050405020304" pitchFamily="18" charset="0"/>
              </a:rPr>
            </a:br>
            <a:r>
              <a:rPr lang="fr-FR" sz="2400" b="1" i="1" u="sng" dirty="0">
                <a:latin typeface="Berlin Sans FB Demi" panose="020E0802020502020306" pitchFamily="34" charset="0"/>
                <a:ea typeface="Calibri" panose="020F0502020204030204" pitchFamily="34" charset="0"/>
                <a:cs typeface="Times New Roman" panose="02020603050405020304" pitchFamily="18" charset="0"/>
              </a:rPr>
              <a:t>Encadré par:</a:t>
            </a:r>
            <a:br>
              <a:rPr lang="fr-FR" sz="2400" b="1" i="1" u="sng" dirty="0">
                <a:latin typeface="Berlin Sans FB Demi" panose="020E0802020502020306" pitchFamily="34" charset="0"/>
                <a:ea typeface="Calibri" panose="020F0502020204030204" pitchFamily="34" charset="0"/>
                <a:cs typeface="Times New Roman" panose="02020603050405020304" pitchFamily="18" charset="0"/>
              </a:rPr>
            </a:br>
            <a:br>
              <a:rPr lang="fr-FR" sz="2400" b="1" i="1" u="sng" dirty="0">
                <a:latin typeface="Berlin Sans FB Demi" panose="020E0802020502020306" pitchFamily="34" charset="0"/>
                <a:ea typeface="Calibri" panose="020F0502020204030204" pitchFamily="34" charset="0"/>
                <a:cs typeface="Times New Roman" panose="02020603050405020304" pitchFamily="18" charset="0"/>
              </a:rPr>
            </a:br>
            <a:r>
              <a:rPr lang="fr-FR" sz="2400" b="1" i="1" u="sng" dirty="0">
                <a:solidFill>
                  <a:schemeClr val="bg1"/>
                </a:solidFill>
                <a:latin typeface="Berlin Sans FB Demi" panose="020E0802020502020306" pitchFamily="34" charset="0"/>
                <a:ea typeface="Calibri" panose="020F0502020204030204" pitchFamily="34" charset="0"/>
                <a:cs typeface="Times New Roman" panose="02020603050405020304" pitchFamily="18" charset="0"/>
              </a:rPr>
              <a:t>Mr OUATTARA</a:t>
            </a:r>
            <a:br>
              <a:rPr lang="fr-FR" sz="2400" b="1" i="1" u="sng" dirty="0">
                <a:latin typeface="Berlin Sans FB Demi" panose="020E0802020502020306" pitchFamily="34" charset="0"/>
                <a:ea typeface="Calibri" panose="020F0502020204030204" pitchFamily="34" charset="0"/>
                <a:cs typeface="Times New Roman" panose="02020603050405020304" pitchFamily="18" charset="0"/>
              </a:rPr>
            </a:br>
            <a:r>
              <a:rPr lang="fr-FR" sz="2400" dirty="0">
                <a:latin typeface="Berlin Sans FB Demi" panose="020E0802020502020306" pitchFamily="34" charset="0"/>
              </a:rPr>
              <a:t>Année de formation 2023/2024</a:t>
            </a:r>
            <a:br>
              <a:rPr lang="fr-FR" sz="2400" b="1" i="1" u="sng" dirty="0">
                <a:latin typeface="Berlin Sans FB Demi" panose="020E0802020502020306" pitchFamily="34" charset="0"/>
                <a:ea typeface="Calibri" panose="020F0502020204030204" pitchFamily="34" charset="0"/>
                <a:cs typeface="Times New Roman" panose="02020603050405020304" pitchFamily="18" charset="0"/>
              </a:rPr>
            </a:br>
            <a:br>
              <a:rPr lang="fr-FR" sz="2400" dirty="0">
                <a:latin typeface="Calibri" panose="020F0502020204030204" pitchFamily="34" charset="0"/>
                <a:ea typeface="Calibri" panose="020F0502020204030204" pitchFamily="34" charset="0"/>
                <a:cs typeface="Times New Roman" panose="02020603050405020304" pitchFamily="18" charset="0"/>
              </a:rPr>
            </a:br>
            <a:br>
              <a:rPr lang="fr-FR" sz="2400" dirty="0">
                <a:latin typeface="Calibri" panose="020F0502020204030204" pitchFamily="34" charset="0"/>
                <a:ea typeface="Calibri" panose="020F0502020204030204" pitchFamily="34" charset="0"/>
                <a:cs typeface="Times New Roman" panose="02020603050405020304" pitchFamily="18" charset="0"/>
              </a:rPr>
            </a:br>
            <a:endParaRPr lang="fr-FR" sz="2400" i="1" dirty="0"/>
          </a:p>
        </p:txBody>
      </p:sp>
      <p:sp>
        <p:nvSpPr>
          <p:cNvPr id="16" name="Espace réservé du pied de page 15">
            <a:extLst>
              <a:ext uri="{FF2B5EF4-FFF2-40B4-BE49-F238E27FC236}">
                <a16:creationId xmlns:a16="http://schemas.microsoft.com/office/drawing/2014/main" id="{36D8D2C7-30A9-73C1-1E9B-EF9694A7B1A1}"/>
              </a:ext>
            </a:extLst>
          </p:cNvPr>
          <p:cNvSpPr>
            <a:spLocks noGrp="1"/>
          </p:cNvSpPr>
          <p:nvPr>
            <p:ph type="ftr" sz="quarter" idx="11"/>
          </p:nvPr>
        </p:nvSpPr>
        <p:spPr/>
        <p:txBody>
          <a:bodyPr/>
          <a:lstStyle/>
          <a:p>
            <a:r>
              <a:rPr lang="fr-FR" dirty="0"/>
              <a:t>2023/2024</a:t>
            </a:r>
          </a:p>
        </p:txBody>
      </p:sp>
      <p:sp>
        <p:nvSpPr>
          <p:cNvPr id="17" name="Espace réservé du numéro de diapositive 16">
            <a:extLst>
              <a:ext uri="{FF2B5EF4-FFF2-40B4-BE49-F238E27FC236}">
                <a16:creationId xmlns:a16="http://schemas.microsoft.com/office/drawing/2014/main" id="{772502CE-7209-6B2B-2943-8F47FB6D19A7}"/>
              </a:ext>
            </a:extLst>
          </p:cNvPr>
          <p:cNvSpPr>
            <a:spLocks noGrp="1"/>
          </p:cNvSpPr>
          <p:nvPr>
            <p:ph type="sldNum" sz="quarter" idx="12"/>
          </p:nvPr>
        </p:nvSpPr>
        <p:spPr/>
        <p:txBody>
          <a:bodyPr/>
          <a:lstStyle/>
          <a:p>
            <a:fld id="{B7C4A38F-8246-4C44-A78F-2B91F5A69520}" type="slidenum">
              <a:rPr lang="fr-FR" smtClean="0"/>
              <a:t>1</a:t>
            </a:fld>
            <a:endParaRPr lang="fr-FR" dirty="0"/>
          </a:p>
        </p:txBody>
      </p:sp>
      <p:sp>
        <p:nvSpPr>
          <p:cNvPr id="15" name="Rectangle 14">
            <a:extLst>
              <a:ext uri="{FF2B5EF4-FFF2-40B4-BE49-F238E27FC236}">
                <a16:creationId xmlns:a16="http://schemas.microsoft.com/office/drawing/2014/main" id="{42F4F565-69F7-31CB-1A6A-07CB57305F82}"/>
              </a:ext>
            </a:extLst>
          </p:cNvPr>
          <p:cNvSpPr/>
          <p:nvPr/>
        </p:nvSpPr>
        <p:spPr>
          <a:xfrm>
            <a:off x="2455333" y="338667"/>
            <a:ext cx="7433734" cy="59266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latin typeface="Berlin Sans FB Demi" panose="020E0802020502020306" pitchFamily="34" charset="0"/>
              </a:rPr>
              <a:t>PROJET DE FIN DE FORMATION</a:t>
            </a:r>
          </a:p>
        </p:txBody>
      </p:sp>
      <p:sp>
        <p:nvSpPr>
          <p:cNvPr id="5" name="Parenthèses 4">
            <a:extLst>
              <a:ext uri="{FF2B5EF4-FFF2-40B4-BE49-F238E27FC236}">
                <a16:creationId xmlns:a16="http://schemas.microsoft.com/office/drawing/2014/main" id="{5D76F2E9-FE88-A8A9-289A-F0061BF1FBED}"/>
              </a:ext>
            </a:extLst>
          </p:cNvPr>
          <p:cNvSpPr/>
          <p:nvPr/>
        </p:nvSpPr>
        <p:spPr>
          <a:xfrm>
            <a:off x="1547448" y="1800666"/>
            <a:ext cx="9284677" cy="8770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scene3d>
              <a:camera prst="isometricLeftDown"/>
              <a:lightRig rig="threePt" dir="t"/>
            </a:scene3d>
          </a:bodyPr>
          <a:lstStyle/>
          <a:p>
            <a:pPr algn="ctr"/>
            <a:endParaRPr lang="fr-FR" dirty="0">
              <a:ln w="76200">
                <a:solidFill>
                  <a:schemeClr val="tx1"/>
                </a:solidFill>
              </a:ln>
              <a:solidFill>
                <a:srgbClr val="FF0000"/>
              </a:solidFill>
            </a:endParaRPr>
          </a:p>
        </p:txBody>
      </p:sp>
      <p:pic>
        <p:nvPicPr>
          <p:cNvPr id="6" name="Image 5">
            <a:extLst>
              <a:ext uri="{FF2B5EF4-FFF2-40B4-BE49-F238E27FC236}">
                <a16:creationId xmlns:a16="http://schemas.microsoft.com/office/drawing/2014/main" id="{326D76C9-AFF5-E56A-7377-AC28932513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24" y="-133616"/>
            <a:ext cx="1357176" cy="1587896"/>
          </a:xfrm>
          <a:prstGeom prst="rect">
            <a:avLst/>
          </a:prstGeom>
        </p:spPr>
      </p:pic>
    </p:spTree>
    <p:extLst>
      <p:ext uri="{BB962C8B-B14F-4D97-AF65-F5344CB8AC3E}">
        <p14:creationId xmlns:p14="http://schemas.microsoft.com/office/powerpoint/2010/main" val="3197358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2" name="Hexagone 1">
            <a:extLst>
              <a:ext uri="{FF2B5EF4-FFF2-40B4-BE49-F238E27FC236}">
                <a16:creationId xmlns:a16="http://schemas.microsoft.com/office/drawing/2014/main" id="{4A2D1C50-E99A-8C55-D2BF-E58A532BEE31}"/>
              </a:ext>
            </a:extLst>
          </p:cNvPr>
          <p:cNvSpPr/>
          <p:nvPr/>
        </p:nvSpPr>
        <p:spPr>
          <a:xfrm>
            <a:off x="1476103" y="89966"/>
            <a:ext cx="784751" cy="724757"/>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Iv</a:t>
            </a:r>
          </a:p>
        </p:txBody>
      </p:sp>
      <p:sp>
        <p:nvSpPr>
          <p:cNvPr id="3" name="ZoneTexte 2">
            <a:extLst>
              <a:ext uri="{FF2B5EF4-FFF2-40B4-BE49-F238E27FC236}">
                <a16:creationId xmlns:a16="http://schemas.microsoft.com/office/drawing/2014/main" id="{4931B486-87DE-77C4-202B-E132074D8A75}"/>
              </a:ext>
            </a:extLst>
          </p:cNvPr>
          <p:cNvSpPr txBox="1"/>
          <p:nvPr/>
        </p:nvSpPr>
        <p:spPr>
          <a:xfrm>
            <a:off x="2260854" y="54091"/>
            <a:ext cx="5657850" cy="646331"/>
          </a:xfrm>
          <a:prstGeom prst="rect">
            <a:avLst/>
          </a:prstGeom>
          <a:noFill/>
        </p:spPr>
        <p:txBody>
          <a:bodyPr wrap="square" rtlCol="0">
            <a:spAutoFit/>
          </a:bodyPr>
          <a:lstStyle/>
          <a:p>
            <a:r>
              <a:rPr lang="fr-FR" sz="3600" dirty="0">
                <a:latin typeface="Bodoni MT Black" panose="02070A03080606020203" pitchFamily="18" charset="0"/>
              </a:rPr>
              <a:t>Etude technique</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121408" y="757570"/>
            <a:ext cx="5797296"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9" name="Organigramme : Terminateur 8">
            <a:extLst>
              <a:ext uri="{FF2B5EF4-FFF2-40B4-BE49-F238E27FC236}">
                <a16:creationId xmlns:a16="http://schemas.microsoft.com/office/drawing/2014/main" id="{EC4ADD92-0FBE-574E-044E-1400F3BF3055}"/>
              </a:ext>
            </a:extLst>
          </p:cNvPr>
          <p:cNvSpPr/>
          <p:nvPr/>
        </p:nvSpPr>
        <p:spPr>
          <a:xfrm>
            <a:off x="1660830" y="1118572"/>
            <a:ext cx="6702120" cy="392846"/>
          </a:xfrm>
          <a:prstGeom prst="flowChartTerminator">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Bodoni MT Black" panose="02070A03080606020203" pitchFamily="18" charset="0"/>
              </a:rPr>
              <a:t>1-Outils et langage utilisé</a:t>
            </a:r>
          </a:p>
        </p:txBody>
      </p:sp>
      <p:sp>
        <p:nvSpPr>
          <p:cNvPr id="10" name="ZoneTexte 9">
            <a:extLst>
              <a:ext uri="{FF2B5EF4-FFF2-40B4-BE49-F238E27FC236}">
                <a16:creationId xmlns:a16="http://schemas.microsoft.com/office/drawing/2014/main" id="{76B28739-FA94-7271-765B-32E2406CA05E}"/>
              </a:ext>
            </a:extLst>
          </p:cNvPr>
          <p:cNvSpPr txBox="1"/>
          <p:nvPr/>
        </p:nvSpPr>
        <p:spPr>
          <a:xfrm rot="10800000" flipV="1">
            <a:off x="12357835" y="-4135949"/>
            <a:ext cx="5588558" cy="646331"/>
          </a:xfrm>
          <a:prstGeom prst="rect">
            <a:avLst/>
          </a:prstGeom>
          <a:noFill/>
        </p:spPr>
        <p:txBody>
          <a:bodyPr wrap="square" rtlCol="0">
            <a:spAutoFit/>
          </a:bodyPr>
          <a:lstStyle/>
          <a:p>
            <a:pPr marL="285750" indent="-285750">
              <a:buFont typeface="Wingdings" panose="05000000000000000000" pitchFamily="2" charset="2"/>
              <a:buChar char="v"/>
            </a:pPr>
            <a:endParaRPr lang="fr-FR" dirty="0">
              <a:solidFill>
                <a:srgbClr val="0070C0"/>
              </a:solidFill>
              <a:latin typeface="Arial Black" panose="020B0A04020102020204" pitchFamily="34" charset="0"/>
              <a:cs typeface="Times New Roman" panose="02020603050405020304" pitchFamily="18" charset="0"/>
            </a:endParaRPr>
          </a:p>
          <a:p>
            <a:pPr marL="285750" indent="-285750">
              <a:buFont typeface="Wingdings" panose="05000000000000000000" pitchFamily="2" charset="2"/>
              <a:buChar char="v"/>
            </a:pPr>
            <a:r>
              <a:rPr lang="fr-FR" dirty="0">
                <a:solidFill>
                  <a:srgbClr val="0070C0"/>
                </a:solidFill>
                <a:latin typeface="Arial Black" panose="020B0A04020102020204" pitchFamily="34" charset="0"/>
                <a:cs typeface="Times New Roman" panose="02020603050405020304" pitchFamily="18" charset="0"/>
              </a:rPr>
              <a:t> </a:t>
            </a:r>
          </a:p>
        </p:txBody>
      </p:sp>
      <p:sp>
        <p:nvSpPr>
          <p:cNvPr id="16" name="Rectangle 15">
            <a:extLst>
              <a:ext uri="{FF2B5EF4-FFF2-40B4-BE49-F238E27FC236}">
                <a16:creationId xmlns:a16="http://schemas.microsoft.com/office/drawing/2014/main" id="{A0BB2FB7-A04C-BFD8-AE2D-B7DD06F66515}"/>
              </a:ext>
            </a:extLst>
          </p:cNvPr>
          <p:cNvSpPr/>
          <p:nvPr/>
        </p:nvSpPr>
        <p:spPr>
          <a:xfrm>
            <a:off x="1245476" y="6371880"/>
            <a:ext cx="10415926" cy="38030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01B9E6F4-C59A-795C-1EAB-2DA5A8263476}"/>
              </a:ext>
            </a:extLst>
          </p:cNvPr>
          <p:cNvCxnSpPr>
            <a:cxnSpLocks/>
          </p:cNvCxnSpPr>
          <p:nvPr/>
        </p:nvCxnSpPr>
        <p:spPr>
          <a:xfrm>
            <a:off x="7940151" y="1314995"/>
            <a:ext cx="4251851"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DD6591B2-694C-C8EE-B1B1-6251435A8DD4}"/>
              </a:ext>
            </a:extLst>
          </p:cNvPr>
          <p:cNvSpPr>
            <a:spLocks noChangeArrowheads="1"/>
          </p:cNvSpPr>
          <p:nvPr/>
        </p:nvSpPr>
        <p:spPr bwMode="auto">
          <a:xfrm rot="10800000" flipV="1">
            <a:off x="9715773" y="-7494337"/>
            <a:ext cx="6963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fr-FR" altLang="fr-FR" sz="1600" b="1" u="sng"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   </a:t>
            </a:r>
            <a:endParaRPr lang="fr-FR" altLang="fr-FR" dirty="0">
              <a:latin typeface="Arial" panose="020B0604020202020204" pitchFamily="34" charset="0"/>
            </a:endParaRPr>
          </a:p>
        </p:txBody>
      </p:sp>
      <p:sp>
        <p:nvSpPr>
          <p:cNvPr id="6" name="Rectangle 3">
            <a:extLst>
              <a:ext uri="{FF2B5EF4-FFF2-40B4-BE49-F238E27FC236}">
                <a16:creationId xmlns:a16="http://schemas.microsoft.com/office/drawing/2014/main" id="{70EF868C-91A5-4CC7-14FB-BD39617436FD}"/>
              </a:ext>
            </a:extLst>
          </p:cNvPr>
          <p:cNvSpPr>
            <a:spLocks noChangeArrowheads="1"/>
          </p:cNvSpPr>
          <p:nvPr/>
        </p:nvSpPr>
        <p:spPr bwMode="auto">
          <a:xfrm rot="10800000" flipV="1">
            <a:off x="9715773" y="-2404053"/>
            <a:ext cx="6963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sp>
        <p:nvSpPr>
          <p:cNvPr id="7" name="ZoneTexte 6">
            <a:extLst>
              <a:ext uri="{FF2B5EF4-FFF2-40B4-BE49-F238E27FC236}">
                <a16:creationId xmlns:a16="http://schemas.microsoft.com/office/drawing/2014/main" id="{49B22D29-961F-48FD-14DC-00EE95A4787A}"/>
              </a:ext>
            </a:extLst>
          </p:cNvPr>
          <p:cNvSpPr txBox="1"/>
          <p:nvPr/>
        </p:nvSpPr>
        <p:spPr>
          <a:xfrm>
            <a:off x="1965138" y="1781334"/>
            <a:ext cx="8729932" cy="2062103"/>
          </a:xfrm>
          <a:prstGeom prst="rect">
            <a:avLst/>
          </a:prstGeom>
          <a:noFill/>
        </p:spPr>
        <p:txBody>
          <a:bodyPr wrap="square" rtlCol="0">
            <a:spAutoFit/>
          </a:bodyPr>
          <a:lstStyle/>
          <a:p>
            <a:r>
              <a:rPr lang="fr-FR" sz="3200" dirty="0">
                <a:solidFill>
                  <a:schemeClr val="accent2"/>
                </a:solidFill>
                <a:latin typeface="Franklin Gothic Demi" panose="020B0703020102020204" pitchFamily="34" charset="0"/>
              </a:rPr>
              <a:t>Visual studio</a:t>
            </a:r>
          </a:p>
          <a:p>
            <a:r>
              <a:rPr lang="fr-FR" sz="2400" dirty="0">
                <a:latin typeface="Franklin Gothic Demi" panose="020B0703020102020204" pitchFamily="34" charset="0"/>
              </a:rPr>
              <a:t>Visual studio est un ensemble complet d’outils de développement permettant de générer des application web ASP.NET, Des services Web XML, Des applications bureautiques et des applications mobiles</a:t>
            </a:r>
            <a:r>
              <a:rPr lang="fr-FR" sz="2400" dirty="0">
                <a:latin typeface="Bodoni MT Black" panose="02070A03080606020203" pitchFamily="18" charset="0"/>
              </a:rPr>
              <a:t>.</a:t>
            </a:r>
          </a:p>
        </p:txBody>
      </p:sp>
      <p:pic>
        <p:nvPicPr>
          <p:cNvPr id="11" name="Image 10">
            <a:extLst>
              <a:ext uri="{FF2B5EF4-FFF2-40B4-BE49-F238E27FC236}">
                <a16:creationId xmlns:a16="http://schemas.microsoft.com/office/drawing/2014/main" id="{E1E76B4E-2E3A-2A89-85B9-02A6E34342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2841" y="3843438"/>
            <a:ext cx="5880538" cy="2256994"/>
          </a:xfrm>
          <a:prstGeom prst="rect">
            <a:avLst/>
          </a:prstGeom>
        </p:spPr>
      </p:pic>
      <p:sp>
        <p:nvSpPr>
          <p:cNvPr id="17" name="Cylindre 16">
            <a:extLst>
              <a:ext uri="{FF2B5EF4-FFF2-40B4-BE49-F238E27FC236}">
                <a16:creationId xmlns:a16="http://schemas.microsoft.com/office/drawing/2014/main" id="{85D43D58-326E-1D80-1FFF-664577BB737B}"/>
              </a:ext>
            </a:extLst>
          </p:cNvPr>
          <p:cNvSpPr/>
          <p:nvPr/>
        </p:nvSpPr>
        <p:spPr>
          <a:xfrm>
            <a:off x="656828" y="3843437"/>
            <a:ext cx="652592" cy="2939453"/>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Hexagone 18">
            <a:extLst>
              <a:ext uri="{FF2B5EF4-FFF2-40B4-BE49-F238E27FC236}">
                <a16:creationId xmlns:a16="http://schemas.microsoft.com/office/drawing/2014/main" id="{788FF0C6-FC2C-B802-CF3F-039B312D0BF6}"/>
              </a:ext>
            </a:extLst>
          </p:cNvPr>
          <p:cNvSpPr/>
          <p:nvPr/>
        </p:nvSpPr>
        <p:spPr>
          <a:xfrm>
            <a:off x="674588" y="5090897"/>
            <a:ext cx="412571" cy="296634"/>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20" name="Hexagone 19">
            <a:extLst>
              <a:ext uri="{FF2B5EF4-FFF2-40B4-BE49-F238E27FC236}">
                <a16:creationId xmlns:a16="http://schemas.microsoft.com/office/drawing/2014/main" id="{A314544E-A0B6-9327-7FAA-18AD87F9D6CA}"/>
              </a:ext>
            </a:extLst>
          </p:cNvPr>
          <p:cNvSpPr/>
          <p:nvPr/>
        </p:nvSpPr>
        <p:spPr>
          <a:xfrm>
            <a:off x="674588" y="6304720"/>
            <a:ext cx="394811" cy="380302"/>
          </a:xfrm>
          <a:prstGeom prst="hexagon">
            <a:avLst>
              <a:gd name="adj" fmla="val 0"/>
              <a:gd name="vf" fmla="val 115470"/>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21" name="Hexagone 20">
            <a:extLst>
              <a:ext uri="{FF2B5EF4-FFF2-40B4-BE49-F238E27FC236}">
                <a16:creationId xmlns:a16="http://schemas.microsoft.com/office/drawing/2014/main" id="{D40F167C-3DD3-F886-B77E-28B880B3FF0A}"/>
              </a:ext>
            </a:extLst>
          </p:cNvPr>
          <p:cNvSpPr/>
          <p:nvPr/>
        </p:nvSpPr>
        <p:spPr>
          <a:xfrm>
            <a:off x="656828" y="5655483"/>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Tree>
    <p:extLst>
      <p:ext uri="{BB962C8B-B14F-4D97-AF65-F5344CB8AC3E}">
        <p14:creationId xmlns:p14="http://schemas.microsoft.com/office/powerpoint/2010/main" val="385719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2" name="Hexagone 1">
            <a:extLst>
              <a:ext uri="{FF2B5EF4-FFF2-40B4-BE49-F238E27FC236}">
                <a16:creationId xmlns:a16="http://schemas.microsoft.com/office/drawing/2014/main" id="{4A2D1C50-E99A-8C55-D2BF-E58A532BEE31}"/>
              </a:ext>
            </a:extLst>
          </p:cNvPr>
          <p:cNvSpPr/>
          <p:nvPr/>
        </p:nvSpPr>
        <p:spPr>
          <a:xfrm>
            <a:off x="1476103" y="89966"/>
            <a:ext cx="784751" cy="724757"/>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Iv</a:t>
            </a:r>
          </a:p>
        </p:txBody>
      </p:sp>
      <p:sp>
        <p:nvSpPr>
          <p:cNvPr id="3" name="ZoneTexte 2">
            <a:extLst>
              <a:ext uri="{FF2B5EF4-FFF2-40B4-BE49-F238E27FC236}">
                <a16:creationId xmlns:a16="http://schemas.microsoft.com/office/drawing/2014/main" id="{4931B486-87DE-77C4-202B-E132074D8A75}"/>
              </a:ext>
            </a:extLst>
          </p:cNvPr>
          <p:cNvSpPr txBox="1"/>
          <p:nvPr/>
        </p:nvSpPr>
        <p:spPr>
          <a:xfrm>
            <a:off x="2260854" y="54091"/>
            <a:ext cx="5657850" cy="646331"/>
          </a:xfrm>
          <a:prstGeom prst="rect">
            <a:avLst/>
          </a:prstGeom>
          <a:noFill/>
        </p:spPr>
        <p:txBody>
          <a:bodyPr wrap="square" rtlCol="0">
            <a:spAutoFit/>
          </a:bodyPr>
          <a:lstStyle/>
          <a:p>
            <a:r>
              <a:rPr lang="fr-FR" sz="3600" dirty="0">
                <a:latin typeface="Bodoni MT Black" panose="02070A03080606020203" pitchFamily="18" charset="0"/>
              </a:rPr>
              <a:t>Etude technique</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121408" y="757570"/>
            <a:ext cx="5797296"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9" name="Organigramme : Terminateur 8">
            <a:extLst>
              <a:ext uri="{FF2B5EF4-FFF2-40B4-BE49-F238E27FC236}">
                <a16:creationId xmlns:a16="http://schemas.microsoft.com/office/drawing/2014/main" id="{EC4ADD92-0FBE-574E-044E-1400F3BF3055}"/>
              </a:ext>
            </a:extLst>
          </p:cNvPr>
          <p:cNvSpPr/>
          <p:nvPr/>
        </p:nvSpPr>
        <p:spPr>
          <a:xfrm>
            <a:off x="1668996" y="964499"/>
            <a:ext cx="6702120" cy="392846"/>
          </a:xfrm>
          <a:prstGeom prst="flowChartTerminator">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Bodoni MT Black" panose="02070A03080606020203" pitchFamily="18" charset="0"/>
              </a:rPr>
              <a:t>1-Outils et langage utilisé</a:t>
            </a:r>
          </a:p>
        </p:txBody>
      </p:sp>
      <p:sp>
        <p:nvSpPr>
          <p:cNvPr id="10" name="ZoneTexte 9">
            <a:extLst>
              <a:ext uri="{FF2B5EF4-FFF2-40B4-BE49-F238E27FC236}">
                <a16:creationId xmlns:a16="http://schemas.microsoft.com/office/drawing/2014/main" id="{76B28739-FA94-7271-765B-32E2406CA05E}"/>
              </a:ext>
            </a:extLst>
          </p:cNvPr>
          <p:cNvSpPr txBox="1"/>
          <p:nvPr/>
        </p:nvSpPr>
        <p:spPr>
          <a:xfrm rot="10800000" flipV="1">
            <a:off x="12357835" y="-4135949"/>
            <a:ext cx="5588558" cy="646331"/>
          </a:xfrm>
          <a:prstGeom prst="rect">
            <a:avLst/>
          </a:prstGeom>
          <a:noFill/>
        </p:spPr>
        <p:txBody>
          <a:bodyPr wrap="square" rtlCol="0">
            <a:spAutoFit/>
          </a:bodyPr>
          <a:lstStyle/>
          <a:p>
            <a:pPr marL="285750" indent="-285750">
              <a:buFont typeface="Wingdings" panose="05000000000000000000" pitchFamily="2" charset="2"/>
              <a:buChar char="v"/>
            </a:pPr>
            <a:endParaRPr lang="fr-FR" dirty="0">
              <a:solidFill>
                <a:srgbClr val="0070C0"/>
              </a:solidFill>
              <a:latin typeface="Arial Black" panose="020B0A04020102020204" pitchFamily="34" charset="0"/>
              <a:cs typeface="Times New Roman" panose="02020603050405020304" pitchFamily="18" charset="0"/>
            </a:endParaRPr>
          </a:p>
          <a:p>
            <a:pPr marL="285750" indent="-285750">
              <a:buFont typeface="Wingdings" panose="05000000000000000000" pitchFamily="2" charset="2"/>
              <a:buChar char="v"/>
            </a:pPr>
            <a:r>
              <a:rPr lang="fr-FR" dirty="0">
                <a:solidFill>
                  <a:srgbClr val="0070C0"/>
                </a:solidFill>
                <a:latin typeface="Arial Black" panose="020B0A04020102020204" pitchFamily="34" charset="0"/>
                <a:cs typeface="Times New Roman" panose="02020603050405020304" pitchFamily="18" charset="0"/>
              </a:rPr>
              <a:t> </a:t>
            </a:r>
          </a:p>
        </p:txBody>
      </p:sp>
      <p:sp>
        <p:nvSpPr>
          <p:cNvPr id="16" name="Rectangle 15">
            <a:extLst>
              <a:ext uri="{FF2B5EF4-FFF2-40B4-BE49-F238E27FC236}">
                <a16:creationId xmlns:a16="http://schemas.microsoft.com/office/drawing/2014/main" id="{A0BB2FB7-A04C-BFD8-AE2D-B7DD06F66515}"/>
              </a:ext>
            </a:extLst>
          </p:cNvPr>
          <p:cNvSpPr/>
          <p:nvPr/>
        </p:nvSpPr>
        <p:spPr>
          <a:xfrm>
            <a:off x="1476103" y="6245906"/>
            <a:ext cx="10689771" cy="38030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01B9E6F4-C59A-795C-1EAB-2DA5A8263476}"/>
              </a:ext>
            </a:extLst>
          </p:cNvPr>
          <p:cNvCxnSpPr>
            <a:cxnSpLocks/>
          </p:cNvCxnSpPr>
          <p:nvPr/>
        </p:nvCxnSpPr>
        <p:spPr>
          <a:xfrm>
            <a:off x="7970473" y="1160922"/>
            <a:ext cx="4251851"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DD6591B2-694C-C8EE-B1B1-6251435A8DD4}"/>
              </a:ext>
            </a:extLst>
          </p:cNvPr>
          <p:cNvSpPr>
            <a:spLocks noChangeArrowheads="1"/>
          </p:cNvSpPr>
          <p:nvPr/>
        </p:nvSpPr>
        <p:spPr bwMode="auto">
          <a:xfrm rot="10800000" flipV="1">
            <a:off x="9715773" y="-7494337"/>
            <a:ext cx="6963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fr-FR" altLang="fr-FR" sz="1600" b="1" u="sng"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   </a:t>
            </a:r>
            <a:endParaRPr lang="fr-FR" altLang="fr-FR" dirty="0">
              <a:latin typeface="Arial" panose="020B0604020202020204" pitchFamily="34" charset="0"/>
            </a:endParaRPr>
          </a:p>
        </p:txBody>
      </p:sp>
      <p:sp>
        <p:nvSpPr>
          <p:cNvPr id="6" name="Rectangle 3">
            <a:extLst>
              <a:ext uri="{FF2B5EF4-FFF2-40B4-BE49-F238E27FC236}">
                <a16:creationId xmlns:a16="http://schemas.microsoft.com/office/drawing/2014/main" id="{70EF868C-91A5-4CC7-14FB-BD39617436FD}"/>
              </a:ext>
            </a:extLst>
          </p:cNvPr>
          <p:cNvSpPr>
            <a:spLocks noChangeArrowheads="1"/>
          </p:cNvSpPr>
          <p:nvPr/>
        </p:nvSpPr>
        <p:spPr bwMode="auto">
          <a:xfrm rot="10800000" flipV="1">
            <a:off x="9715773" y="-2404053"/>
            <a:ext cx="6963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sp>
        <p:nvSpPr>
          <p:cNvPr id="7" name="ZoneTexte 6">
            <a:extLst>
              <a:ext uri="{FF2B5EF4-FFF2-40B4-BE49-F238E27FC236}">
                <a16:creationId xmlns:a16="http://schemas.microsoft.com/office/drawing/2014/main" id="{49B22D29-961F-48FD-14DC-00EE95A4787A}"/>
              </a:ext>
            </a:extLst>
          </p:cNvPr>
          <p:cNvSpPr txBox="1"/>
          <p:nvPr/>
        </p:nvSpPr>
        <p:spPr>
          <a:xfrm>
            <a:off x="1731034" y="1397131"/>
            <a:ext cx="8729932" cy="2062103"/>
          </a:xfrm>
          <a:prstGeom prst="rect">
            <a:avLst/>
          </a:prstGeom>
          <a:noFill/>
        </p:spPr>
        <p:txBody>
          <a:bodyPr wrap="square" rtlCol="0">
            <a:spAutoFit/>
          </a:bodyPr>
          <a:lstStyle/>
          <a:p>
            <a:r>
              <a:rPr lang="fr-FR" sz="3200" dirty="0">
                <a:solidFill>
                  <a:schemeClr val="accent2"/>
                </a:solidFill>
                <a:latin typeface="Bodoni MT Black" panose="02070A03080606020203" pitchFamily="18" charset="0"/>
              </a:rPr>
              <a:t>HTML</a:t>
            </a:r>
          </a:p>
          <a:p>
            <a:r>
              <a:rPr lang="fr-FR" sz="2400" dirty="0">
                <a:latin typeface="Franklin Gothic Demi" panose="020B0703020102020204" pitchFamily="34" charset="0"/>
              </a:rPr>
              <a:t>Le HTML est le langage de base du web ,c’est un langage  de description permettant de structurer et d’afficher différentes objets sur un écran(page),ces objets peuvent être du texte, des tableaux , des images ,des vidéos et des Song ---.</a:t>
            </a:r>
          </a:p>
        </p:txBody>
      </p:sp>
      <p:pic>
        <p:nvPicPr>
          <p:cNvPr id="11" name="Image 10">
            <a:extLst>
              <a:ext uri="{FF2B5EF4-FFF2-40B4-BE49-F238E27FC236}">
                <a16:creationId xmlns:a16="http://schemas.microsoft.com/office/drawing/2014/main" id="{FBC480A7-B3A9-B17E-B841-44AE48FC6C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192" y="3695442"/>
            <a:ext cx="4335517" cy="2425268"/>
          </a:xfrm>
          <a:prstGeom prst="rect">
            <a:avLst/>
          </a:prstGeom>
        </p:spPr>
      </p:pic>
      <p:sp>
        <p:nvSpPr>
          <p:cNvPr id="17" name="Cylindre 16">
            <a:extLst>
              <a:ext uri="{FF2B5EF4-FFF2-40B4-BE49-F238E27FC236}">
                <a16:creationId xmlns:a16="http://schemas.microsoft.com/office/drawing/2014/main" id="{AD460A0D-87E8-931F-E0DF-E1CC4C8A3CCE}"/>
              </a:ext>
            </a:extLst>
          </p:cNvPr>
          <p:cNvSpPr/>
          <p:nvPr/>
        </p:nvSpPr>
        <p:spPr>
          <a:xfrm>
            <a:off x="882870" y="4351283"/>
            <a:ext cx="593234" cy="2274925"/>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Hexagone 18">
            <a:extLst>
              <a:ext uri="{FF2B5EF4-FFF2-40B4-BE49-F238E27FC236}">
                <a16:creationId xmlns:a16="http://schemas.microsoft.com/office/drawing/2014/main" id="{60DAFF1C-5198-2D36-8AD1-0F84A360BFE8}"/>
              </a:ext>
            </a:extLst>
          </p:cNvPr>
          <p:cNvSpPr/>
          <p:nvPr/>
        </p:nvSpPr>
        <p:spPr>
          <a:xfrm>
            <a:off x="982590" y="4914924"/>
            <a:ext cx="412571" cy="296634"/>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20" name="Hexagone 19">
            <a:extLst>
              <a:ext uri="{FF2B5EF4-FFF2-40B4-BE49-F238E27FC236}">
                <a16:creationId xmlns:a16="http://schemas.microsoft.com/office/drawing/2014/main" id="{59204EA6-6018-2CDB-BB54-EA73117E7CDF}"/>
              </a:ext>
            </a:extLst>
          </p:cNvPr>
          <p:cNvSpPr/>
          <p:nvPr/>
        </p:nvSpPr>
        <p:spPr>
          <a:xfrm>
            <a:off x="1014706" y="5949273"/>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21" name="Hexagone 20">
            <a:extLst>
              <a:ext uri="{FF2B5EF4-FFF2-40B4-BE49-F238E27FC236}">
                <a16:creationId xmlns:a16="http://schemas.microsoft.com/office/drawing/2014/main" id="{5245FB43-4384-3163-EAF0-156783B76D75}"/>
              </a:ext>
            </a:extLst>
          </p:cNvPr>
          <p:cNvSpPr/>
          <p:nvPr/>
        </p:nvSpPr>
        <p:spPr>
          <a:xfrm>
            <a:off x="993393" y="5433324"/>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Tree>
    <p:extLst>
      <p:ext uri="{BB962C8B-B14F-4D97-AF65-F5344CB8AC3E}">
        <p14:creationId xmlns:p14="http://schemas.microsoft.com/office/powerpoint/2010/main" val="122001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2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3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3500"/>
                            </p:stCondLst>
                            <p:childTnLst>
                              <p:par>
                                <p:cTn id="23" presetID="22" presetClass="entr" presetSubtype="4"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4000"/>
                            </p:stCondLst>
                            <p:childTnLst>
                              <p:par>
                                <p:cTn id="27" presetID="53" presetClass="entr" presetSubtype="16"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2" name="Hexagone 1">
            <a:extLst>
              <a:ext uri="{FF2B5EF4-FFF2-40B4-BE49-F238E27FC236}">
                <a16:creationId xmlns:a16="http://schemas.microsoft.com/office/drawing/2014/main" id="{4A2D1C50-E99A-8C55-D2BF-E58A532BEE31}"/>
              </a:ext>
            </a:extLst>
          </p:cNvPr>
          <p:cNvSpPr/>
          <p:nvPr/>
        </p:nvSpPr>
        <p:spPr>
          <a:xfrm>
            <a:off x="1476103" y="89966"/>
            <a:ext cx="784751" cy="724757"/>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IV</a:t>
            </a:r>
          </a:p>
        </p:txBody>
      </p:sp>
      <p:sp>
        <p:nvSpPr>
          <p:cNvPr id="3" name="ZoneTexte 2">
            <a:extLst>
              <a:ext uri="{FF2B5EF4-FFF2-40B4-BE49-F238E27FC236}">
                <a16:creationId xmlns:a16="http://schemas.microsoft.com/office/drawing/2014/main" id="{4931B486-87DE-77C4-202B-E132074D8A75}"/>
              </a:ext>
            </a:extLst>
          </p:cNvPr>
          <p:cNvSpPr txBox="1"/>
          <p:nvPr/>
        </p:nvSpPr>
        <p:spPr>
          <a:xfrm>
            <a:off x="2260854" y="54091"/>
            <a:ext cx="5657850" cy="646331"/>
          </a:xfrm>
          <a:prstGeom prst="rect">
            <a:avLst/>
          </a:prstGeom>
          <a:noFill/>
        </p:spPr>
        <p:txBody>
          <a:bodyPr wrap="square" rtlCol="0">
            <a:spAutoFit/>
          </a:bodyPr>
          <a:lstStyle/>
          <a:p>
            <a:r>
              <a:rPr lang="fr-FR" sz="3600" dirty="0">
                <a:latin typeface="Bodoni MT Black" panose="02070A03080606020203" pitchFamily="18" charset="0"/>
              </a:rPr>
              <a:t>Etude technique</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121408" y="757570"/>
            <a:ext cx="5797296"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9" name="Organigramme : Terminateur 8">
            <a:extLst>
              <a:ext uri="{FF2B5EF4-FFF2-40B4-BE49-F238E27FC236}">
                <a16:creationId xmlns:a16="http://schemas.microsoft.com/office/drawing/2014/main" id="{EC4ADD92-0FBE-574E-044E-1400F3BF3055}"/>
              </a:ext>
            </a:extLst>
          </p:cNvPr>
          <p:cNvSpPr/>
          <p:nvPr/>
        </p:nvSpPr>
        <p:spPr>
          <a:xfrm>
            <a:off x="1660830" y="1118572"/>
            <a:ext cx="6702120" cy="392846"/>
          </a:xfrm>
          <a:prstGeom prst="flowChartTerminator">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Bodoni MT Black" panose="02070A03080606020203" pitchFamily="18" charset="0"/>
              </a:rPr>
              <a:t>1-Outils et langage utilisé</a:t>
            </a:r>
          </a:p>
        </p:txBody>
      </p:sp>
      <p:sp>
        <p:nvSpPr>
          <p:cNvPr id="10" name="ZoneTexte 9">
            <a:extLst>
              <a:ext uri="{FF2B5EF4-FFF2-40B4-BE49-F238E27FC236}">
                <a16:creationId xmlns:a16="http://schemas.microsoft.com/office/drawing/2014/main" id="{76B28739-FA94-7271-765B-32E2406CA05E}"/>
              </a:ext>
            </a:extLst>
          </p:cNvPr>
          <p:cNvSpPr txBox="1"/>
          <p:nvPr/>
        </p:nvSpPr>
        <p:spPr>
          <a:xfrm rot="10800000" flipV="1">
            <a:off x="12357835" y="-4135949"/>
            <a:ext cx="5588558" cy="646331"/>
          </a:xfrm>
          <a:prstGeom prst="rect">
            <a:avLst/>
          </a:prstGeom>
          <a:noFill/>
        </p:spPr>
        <p:txBody>
          <a:bodyPr wrap="square" rtlCol="0">
            <a:spAutoFit/>
          </a:bodyPr>
          <a:lstStyle/>
          <a:p>
            <a:pPr marL="285750" indent="-285750">
              <a:buFont typeface="Wingdings" panose="05000000000000000000" pitchFamily="2" charset="2"/>
              <a:buChar char="v"/>
            </a:pPr>
            <a:endParaRPr lang="fr-FR" dirty="0">
              <a:solidFill>
                <a:srgbClr val="0070C0"/>
              </a:solidFill>
              <a:latin typeface="Arial Black" panose="020B0A04020102020204" pitchFamily="34" charset="0"/>
              <a:cs typeface="Times New Roman" panose="02020603050405020304" pitchFamily="18" charset="0"/>
            </a:endParaRPr>
          </a:p>
          <a:p>
            <a:pPr marL="285750" indent="-285750">
              <a:buFont typeface="Wingdings" panose="05000000000000000000" pitchFamily="2" charset="2"/>
              <a:buChar char="v"/>
            </a:pPr>
            <a:r>
              <a:rPr lang="fr-FR" dirty="0">
                <a:solidFill>
                  <a:srgbClr val="0070C0"/>
                </a:solidFill>
                <a:latin typeface="Arial Black" panose="020B0A04020102020204" pitchFamily="34" charset="0"/>
                <a:cs typeface="Times New Roman" panose="02020603050405020304" pitchFamily="18" charset="0"/>
              </a:rPr>
              <a:t> </a:t>
            </a:r>
          </a:p>
        </p:txBody>
      </p:sp>
      <p:sp>
        <p:nvSpPr>
          <p:cNvPr id="12" name="Hexagone 11">
            <a:extLst>
              <a:ext uri="{FF2B5EF4-FFF2-40B4-BE49-F238E27FC236}">
                <a16:creationId xmlns:a16="http://schemas.microsoft.com/office/drawing/2014/main" id="{ECAE50CC-17D3-148B-D0AA-BCF00A44EC04}"/>
              </a:ext>
            </a:extLst>
          </p:cNvPr>
          <p:cNvSpPr/>
          <p:nvPr/>
        </p:nvSpPr>
        <p:spPr>
          <a:xfrm>
            <a:off x="-1680754" y="5077652"/>
            <a:ext cx="274317" cy="465355"/>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4" name="Hexagone 13">
            <a:extLst>
              <a:ext uri="{FF2B5EF4-FFF2-40B4-BE49-F238E27FC236}">
                <a16:creationId xmlns:a16="http://schemas.microsoft.com/office/drawing/2014/main" id="{0EFE7A93-E856-E4E9-102C-544D725999C7}"/>
              </a:ext>
            </a:extLst>
          </p:cNvPr>
          <p:cNvSpPr/>
          <p:nvPr/>
        </p:nvSpPr>
        <p:spPr>
          <a:xfrm>
            <a:off x="-1098371" y="5307074"/>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5" name="Hexagone 14">
            <a:extLst>
              <a:ext uri="{FF2B5EF4-FFF2-40B4-BE49-F238E27FC236}">
                <a16:creationId xmlns:a16="http://schemas.microsoft.com/office/drawing/2014/main" id="{68C0B400-5066-4752-8EC1-9C9B73D1329E}"/>
              </a:ext>
            </a:extLst>
          </p:cNvPr>
          <p:cNvSpPr/>
          <p:nvPr/>
        </p:nvSpPr>
        <p:spPr>
          <a:xfrm>
            <a:off x="-1190900" y="5932718"/>
            <a:ext cx="276500"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6" name="Rectangle 15">
            <a:extLst>
              <a:ext uri="{FF2B5EF4-FFF2-40B4-BE49-F238E27FC236}">
                <a16:creationId xmlns:a16="http://schemas.microsoft.com/office/drawing/2014/main" id="{A0BB2FB7-A04C-BFD8-AE2D-B7DD06F66515}"/>
              </a:ext>
            </a:extLst>
          </p:cNvPr>
          <p:cNvSpPr/>
          <p:nvPr/>
        </p:nvSpPr>
        <p:spPr>
          <a:xfrm>
            <a:off x="1150883" y="6314302"/>
            <a:ext cx="11014991" cy="38030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01B9E6F4-C59A-795C-1EAB-2DA5A8263476}"/>
              </a:ext>
            </a:extLst>
          </p:cNvPr>
          <p:cNvCxnSpPr>
            <a:cxnSpLocks/>
          </p:cNvCxnSpPr>
          <p:nvPr/>
        </p:nvCxnSpPr>
        <p:spPr>
          <a:xfrm>
            <a:off x="7940151" y="1314995"/>
            <a:ext cx="4251851"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DD6591B2-694C-C8EE-B1B1-6251435A8DD4}"/>
              </a:ext>
            </a:extLst>
          </p:cNvPr>
          <p:cNvSpPr>
            <a:spLocks noChangeArrowheads="1"/>
          </p:cNvSpPr>
          <p:nvPr/>
        </p:nvSpPr>
        <p:spPr bwMode="auto">
          <a:xfrm rot="10800000" flipV="1">
            <a:off x="9715773" y="-7494337"/>
            <a:ext cx="6963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fr-FR" altLang="fr-FR" sz="1600" b="1" u="sng"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   </a:t>
            </a:r>
            <a:endParaRPr lang="fr-FR" altLang="fr-FR" dirty="0">
              <a:latin typeface="Arial" panose="020B0604020202020204" pitchFamily="34" charset="0"/>
            </a:endParaRPr>
          </a:p>
        </p:txBody>
      </p:sp>
      <p:sp>
        <p:nvSpPr>
          <p:cNvPr id="6" name="Rectangle 3">
            <a:extLst>
              <a:ext uri="{FF2B5EF4-FFF2-40B4-BE49-F238E27FC236}">
                <a16:creationId xmlns:a16="http://schemas.microsoft.com/office/drawing/2014/main" id="{70EF868C-91A5-4CC7-14FB-BD39617436FD}"/>
              </a:ext>
            </a:extLst>
          </p:cNvPr>
          <p:cNvSpPr>
            <a:spLocks noChangeArrowheads="1"/>
          </p:cNvSpPr>
          <p:nvPr/>
        </p:nvSpPr>
        <p:spPr bwMode="auto">
          <a:xfrm rot="10800000" flipV="1">
            <a:off x="9715773" y="-2404053"/>
            <a:ext cx="6963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sp>
        <p:nvSpPr>
          <p:cNvPr id="7" name="ZoneTexte 6">
            <a:extLst>
              <a:ext uri="{FF2B5EF4-FFF2-40B4-BE49-F238E27FC236}">
                <a16:creationId xmlns:a16="http://schemas.microsoft.com/office/drawing/2014/main" id="{49B22D29-961F-48FD-14DC-00EE95A4787A}"/>
              </a:ext>
            </a:extLst>
          </p:cNvPr>
          <p:cNvSpPr txBox="1"/>
          <p:nvPr/>
        </p:nvSpPr>
        <p:spPr>
          <a:xfrm>
            <a:off x="1731034" y="1520615"/>
            <a:ext cx="8729932" cy="3170099"/>
          </a:xfrm>
          <a:prstGeom prst="rect">
            <a:avLst/>
          </a:prstGeom>
          <a:noFill/>
        </p:spPr>
        <p:txBody>
          <a:bodyPr wrap="square" rtlCol="0">
            <a:spAutoFit/>
          </a:bodyPr>
          <a:lstStyle/>
          <a:p>
            <a:r>
              <a:rPr lang="fr-FR" sz="3200" dirty="0">
                <a:solidFill>
                  <a:schemeClr val="accent2"/>
                </a:solidFill>
                <a:latin typeface="Bodoni MT Black" panose="02070A03080606020203" pitchFamily="18" charset="0"/>
              </a:rPr>
              <a:t>JavaScript</a:t>
            </a:r>
          </a:p>
          <a:p>
            <a:r>
              <a:rPr lang="fr-FR" sz="2400" dirty="0">
                <a:ln w="0"/>
                <a:effectLst>
                  <a:outerShdw blurRad="38100" dist="25400" dir="5400000" algn="ctr" rotWithShape="0">
                    <a:srgbClr val="6E747A">
                      <a:alpha val="43000"/>
                    </a:srgbClr>
                  </a:outerShdw>
                </a:effectLst>
                <a:latin typeface="Franklin Gothic Demi" panose="020B0703020102020204" pitchFamily="34" charset="0"/>
              </a:rPr>
              <a:t>C’est un langage de programmation conçu pour traiter localement des évènement créé provoqués par le lecteur(lorsque le lecteur fait glisser la souris sur une zone de texte, cette dernière change de couleur), c’est un langage interprété c’est-à-dire que le texte contenant le programme est analysé au fur et a mesure par l’interprète partie intégrante du browser qui va exécuter les instructions</a:t>
            </a:r>
          </a:p>
        </p:txBody>
      </p:sp>
      <p:pic>
        <p:nvPicPr>
          <p:cNvPr id="11" name="Image 10">
            <a:extLst>
              <a:ext uri="{FF2B5EF4-FFF2-40B4-BE49-F238E27FC236}">
                <a16:creationId xmlns:a16="http://schemas.microsoft.com/office/drawing/2014/main" id="{8C04B64E-28AB-63F6-16D7-1733A13C4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008" y="4690714"/>
            <a:ext cx="4035972" cy="1474388"/>
          </a:xfrm>
          <a:prstGeom prst="rect">
            <a:avLst/>
          </a:prstGeom>
        </p:spPr>
      </p:pic>
      <p:sp>
        <p:nvSpPr>
          <p:cNvPr id="17" name="Cylindre 16">
            <a:extLst>
              <a:ext uri="{FF2B5EF4-FFF2-40B4-BE49-F238E27FC236}">
                <a16:creationId xmlns:a16="http://schemas.microsoft.com/office/drawing/2014/main" id="{6FF8A36B-5D46-D90B-DD8F-F66C6951BA72}"/>
              </a:ext>
            </a:extLst>
          </p:cNvPr>
          <p:cNvSpPr/>
          <p:nvPr/>
        </p:nvSpPr>
        <p:spPr>
          <a:xfrm>
            <a:off x="425537" y="4225159"/>
            <a:ext cx="638095" cy="2469445"/>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Hexagone 18">
            <a:extLst>
              <a:ext uri="{FF2B5EF4-FFF2-40B4-BE49-F238E27FC236}">
                <a16:creationId xmlns:a16="http://schemas.microsoft.com/office/drawing/2014/main" id="{80029124-3FBC-93B0-0782-6E66AEC67245}"/>
              </a:ext>
            </a:extLst>
          </p:cNvPr>
          <p:cNvSpPr/>
          <p:nvPr/>
        </p:nvSpPr>
        <p:spPr>
          <a:xfrm>
            <a:off x="522849" y="4986507"/>
            <a:ext cx="412571" cy="296634"/>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20" name="Hexagone 19">
            <a:extLst>
              <a:ext uri="{FF2B5EF4-FFF2-40B4-BE49-F238E27FC236}">
                <a16:creationId xmlns:a16="http://schemas.microsoft.com/office/drawing/2014/main" id="{F7518141-3C70-0932-E13A-3DE364F296AD}"/>
              </a:ext>
            </a:extLst>
          </p:cNvPr>
          <p:cNvSpPr/>
          <p:nvPr/>
        </p:nvSpPr>
        <p:spPr>
          <a:xfrm>
            <a:off x="554965" y="6020856"/>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21" name="Hexagone 20">
            <a:extLst>
              <a:ext uri="{FF2B5EF4-FFF2-40B4-BE49-F238E27FC236}">
                <a16:creationId xmlns:a16="http://schemas.microsoft.com/office/drawing/2014/main" id="{6473E092-3345-A542-8F41-96D0565A9AB8}"/>
              </a:ext>
            </a:extLst>
          </p:cNvPr>
          <p:cNvSpPr/>
          <p:nvPr/>
        </p:nvSpPr>
        <p:spPr>
          <a:xfrm>
            <a:off x="533652" y="5504907"/>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Tree>
    <p:extLst>
      <p:ext uri="{BB962C8B-B14F-4D97-AF65-F5344CB8AC3E}">
        <p14:creationId xmlns:p14="http://schemas.microsoft.com/office/powerpoint/2010/main" val="380887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2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3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3500"/>
                            </p:stCondLst>
                            <p:childTnLst>
                              <p:par>
                                <p:cTn id="23" presetID="22" presetClass="entr" presetSubtype="4"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4000"/>
                            </p:stCondLst>
                            <p:childTnLst>
                              <p:par>
                                <p:cTn id="27" presetID="53" presetClass="entr" presetSubtype="16"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2" name="Hexagone 1">
            <a:extLst>
              <a:ext uri="{FF2B5EF4-FFF2-40B4-BE49-F238E27FC236}">
                <a16:creationId xmlns:a16="http://schemas.microsoft.com/office/drawing/2014/main" id="{4A2D1C50-E99A-8C55-D2BF-E58A532BEE31}"/>
              </a:ext>
            </a:extLst>
          </p:cNvPr>
          <p:cNvSpPr/>
          <p:nvPr/>
        </p:nvSpPr>
        <p:spPr>
          <a:xfrm>
            <a:off x="1476103" y="89966"/>
            <a:ext cx="784751" cy="724757"/>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IV</a:t>
            </a:r>
          </a:p>
        </p:txBody>
      </p:sp>
      <p:sp>
        <p:nvSpPr>
          <p:cNvPr id="3" name="ZoneTexte 2">
            <a:extLst>
              <a:ext uri="{FF2B5EF4-FFF2-40B4-BE49-F238E27FC236}">
                <a16:creationId xmlns:a16="http://schemas.microsoft.com/office/drawing/2014/main" id="{4931B486-87DE-77C4-202B-E132074D8A75}"/>
              </a:ext>
            </a:extLst>
          </p:cNvPr>
          <p:cNvSpPr txBox="1"/>
          <p:nvPr/>
        </p:nvSpPr>
        <p:spPr>
          <a:xfrm>
            <a:off x="2260854" y="54091"/>
            <a:ext cx="5657850" cy="646331"/>
          </a:xfrm>
          <a:prstGeom prst="rect">
            <a:avLst/>
          </a:prstGeom>
          <a:noFill/>
        </p:spPr>
        <p:txBody>
          <a:bodyPr wrap="square" rtlCol="0">
            <a:spAutoFit/>
          </a:bodyPr>
          <a:lstStyle/>
          <a:p>
            <a:r>
              <a:rPr lang="fr-FR" sz="3600" dirty="0">
                <a:latin typeface="Bodoni MT Black" panose="02070A03080606020203" pitchFamily="18" charset="0"/>
              </a:rPr>
              <a:t>Etude technique</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121408" y="757570"/>
            <a:ext cx="5797296"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9" name="Organigramme : Terminateur 8">
            <a:extLst>
              <a:ext uri="{FF2B5EF4-FFF2-40B4-BE49-F238E27FC236}">
                <a16:creationId xmlns:a16="http://schemas.microsoft.com/office/drawing/2014/main" id="{EC4ADD92-0FBE-574E-044E-1400F3BF3055}"/>
              </a:ext>
            </a:extLst>
          </p:cNvPr>
          <p:cNvSpPr/>
          <p:nvPr/>
        </p:nvSpPr>
        <p:spPr>
          <a:xfrm>
            <a:off x="1668996" y="990500"/>
            <a:ext cx="6702120" cy="392846"/>
          </a:xfrm>
          <a:prstGeom prst="flowChartTerminator">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Bodoni MT Black" panose="02070A03080606020203" pitchFamily="18" charset="0"/>
              </a:rPr>
              <a:t>1-Outils et langage utilisé</a:t>
            </a:r>
          </a:p>
        </p:txBody>
      </p:sp>
      <p:sp>
        <p:nvSpPr>
          <p:cNvPr id="10" name="ZoneTexte 9">
            <a:extLst>
              <a:ext uri="{FF2B5EF4-FFF2-40B4-BE49-F238E27FC236}">
                <a16:creationId xmlns:a16="http://schemas.microsoft.com/office/drawing/2014/main" id="{76B28739-FA94-7271-765B-32E2406CA05E}"/>
              </a:ext>
            </a:extLst>
          </p:cNvPr>
          <p:cNvSpPr txBox="1"/>
          <p:nvPr/>
        </p:nvSpPr>
        <p:spPr>
          <a:xfrm rot="10800000" flipV="1">
            <a:off x="12357835" y="-4135949"/>
            <a:ext cx="5588558" cy="646331"/>
          </a:xfrm>
          <a:prstGeom prst="rect">
            <a:avLst/>
          </a:prstGeom>
          <a:noFill/>
        </p:spPr>
        <p:txBody>
          <a:bodyPr wrap="square" rtlCol="0">
            <a:spAutoFit/>
          </a:bodyPr>
          <a:lstStyle/>
          <a:p>
            <a:pPr marL="285750" indent="-285750">
              <a:buFont typeface="Wingdings" panose="05000000000000000000" pitchFamily="2" charset="2"/>
              <a:buChar char="v"/>
            </a:pPr>
            <a:endParaRPr lang="fr-FR" dirty="0">
              <a:solidFill>
                <a:srgbClr val="0070C0"/>
              </a:solidFill>
              <a:latin typeface="Arial Black" panose="020B0A04020102020204" pitchFamily="34" charset="0"/>
              <a:cs typeface="Times New Roman" panose="02020603050405020304" pitchFamily="18" charset="0"/>
            </a:endParaRPr>
          </a:p>
          <a:p>
            <a:pPr marL="285750" indent="-285750">
              <a:buFont typeface="Wingdings" panose="05000000000000000000" pitchFamily="2" charset="2"/>
              <a:buChar char="v"/>
            </a:pPr>
            <a:r>
              <a:rPr lang="fr-FR" dirty="0">
                <a:solidFill>
                  <a:srgbClr val="0070C0"/>
                </a:solidFill>
                <a:latin typeface="Arial Black" panose="020B0A04020102020204" pitchFamily="34" charset="0"/>
                <a:cs typeface="Times New Roman" panose="02020603050405020304" pitchFamily="18" charset="0"/>
              </a:rPr>
              <a:t> </a:t>
            </a:r>
          </a:p>
        </p:txBody>
      </p:sp>
      <p:sp>
        <p:nvSpPr>
          <p:cNvPr id="12" name="Hexagone 11">
            <a:extLst>
              <a:ext uri="{FF2B5EF4-FFF2-40B4-BE49-F238E27FC236}">
                <a16:creationId xmlns:a16="http://schemas.microsoft.com/office/drawing/2014/main" id="{ECAE50CC-17D3-148B-D0AA-BCF00A44EC04}"/>
              </a:ext>
            </a:extLst>
          </p:cNvPr>
          <p:cNvSpPr/>
          <p:nvPr/>
        </p:nvSpPr>
        <p:spPr>
          <a:xfrm>
            <a:off x="-1680754" y="5077652"/>
            <a:ext cx="274317" cy="465355"/>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4" name="Hexagone 13">
            <a:extLst>
              <a:ext uri="{FF2B5EF4-FFF2-40B4-BE49-F238E27FC236}">
                <a16:creationId xmlns:a16="http://schemas.microsoft.com/office/drawing/2014/main" id="{0EFE7A93-E856-E4E9-102C-544D725999C7}"/>
              </a:ext>
            </a:extLst>
          </p:cNvPr>
          <p:cNvSpPr/>
          <p:nvPr/>
        </p:nvSpPr>
        <p:spPr>
          <a:xfrm>
            <a:off x="-1098371" y="5307074"/>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5" name="Hexagone 14">
            <a:extLst>
              <a:ext uri="{FF2B5EF4-FFF2-40B4-BE49-F238E27FC236}">
                <a16:creationId xmlns:a16="http://schemas.microsoft.com/office/drawing/2014/main" id="{68C0B400-5066-4752-8EC1-9C9B73D1329E}"/>
              </a:ext>
            </a:extLst>
          </p:cNvPr>
          <p:cNvSpPr/>
          <p:nvPr/>
        </p:nvSpPr>
        <p:spPr>
          <a:xfrm>
            <a:off x="-1190900" y="5932718"/>
            <a:ext cx="276500"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6" name="Rectangle 15">
            <a:extLst>
              <a:ext uri="{FF2B5EF4-FFF2-40B4-BE49-F238E27FC236}">
                <a16:creationId xmlns:a16="http://schemas.microsoft.com/office/drawing/2014/main" id="{A0BB2FB7-A04C-BFD8-AE2D-B7DD06F66515}"/>
              </a:ext>
            </a:extLst>
          </p:cNvPr>
          <p:cNvSpPr/>
          <p:nvPr/>
        </p:nvSpPr>
        <p:spPr>
          <a:xfrm>
            <a:off x="1029363" y="6270814"/>
            <a:ext cx="11042832" cy="38030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01B9E6F4-C59A-795C-1EAB-2DA5A8263476}"/>
              </a:ext>
            </a:extLst>
          </p:cNvPr>
          <p:cNvCxnSpPr>
            <a:cxnSpLocks/>
          </p:cNvCxnSpPr>
          <p:nvPr/>
        </p:nvCxnSpPr>
        <p:spPr>
          <a:xfrm>
            <a:off x="7940151" y="1186923"/>
            <a:ext cx="4251851"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DD6591B2-694C-C8EE-B1B1-6251435A8DD4}"/>
              </a:ext>
            </a:extLst>
          </p:cNvPr>
          <p:cNvSpPr>
            <a:spLocks noChangeArrowheads="1"/>
          </p:cNvSpPr>
          <p:nvPr/>
        </p:nvSpPr>
        <p:spPr bwMode="auto">
          <a:xfrm rot="10800000" flipV="1">
            <a:off x="9715773" y="-7494337"/>
            <a:ext cx="6963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fr-FR" altLang="fr-FR" sz="1600" b="1" u="sng"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   </a:t>
            </a:r>
            <a:endParaRPr lang="fr-FR" altLang="fr-FR" dirty="0">
              <a:latin typeface="Arial" panose="020B0604020202020204" pitchFamily="34" charset="0"/>
            </a:endParaRPr>
          </a:p>
        </p:txBody>
      </p:sp>
      <p:sp>
        <p:nvSpPr>
          <p:cNvPr id="6" name="Rectangle 3">
            <a:extLst>
              <a:ext uri="{FF2B5EF4-FFF2-40B4-BE49-F238E27FC236}">
                <a16:creationId xmlns:a16="http://schemas.microsoft.com/office/drawing/2014/main" id="{70EF868C-91A5-4CC7-14FB-BD39617436FD}"/>
              </a:ext>
            </a:extLst>
          </p:cNvPr>
          <p:cNvSpPr>
            <a:spLocks noChangeArrowheads="1"/>
          </p:cNvSpPr>
          <p:nvPr/>
        </p:nvSpPr>
        <p:spPr bwMode="auto">
          <a:xfrm rot="10800000" flipV="1">
            <a:off x="9715773" y="-2404053"/>
            <a:ext cx="6963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sp>
        <p:nvSpPr>
          <p:cNvPr id="7" name="ZoneTexte 6">
            <a:extLst>
              <a:ext uri="{FF2B5EF4-FFF2-40B4-BE49-F238E27FC236}">
                <a16:creationId xmlns:a16="http://schemas.microsoft.com/office/drawing/2014/main" id="{49B22D29-961F-48FD-14DC-00EE95A4787A}"/>
              </a:ext>
            </a:extLst>
          </p:cNvPr>
          <p:cNvSpPr txBox="1"/>
          <p:nvPr/>
        </p:nvSpPr>
        <p:spPr>
          <a:xfrm>
            <a:off x="1868478" y="1451696"/>
            <a:ext cx="8729932" cy="2800767"/>
          </a:xfrm>
          <a:prstGeom prst="rect">
            <a:avLst/>
          </a:prstGeom>
          <a:noFill/>
        </p:spPr>
        <p:txBody>
          <a:bodyPr wrap="square" rtlCol="0">
            <a:spAutoFit/>
          </a:bodyPr>
          <a:lstStyle/>
          <a:p>
            <a:r>
              <a:rPr lang="fr-FR" sz="3200" dirty="0">
                <a:solidFill>
                  <a:schemeClr val="accent2"/>
                </a:solidFill>
                <a:latin typeface="Bodoni MT Black" panose="02070A03080606020203" pitchFamily="18" charset="0"/>
              </a:rPr>
              <a:t>PHP</a:t>
            </a:r>
            <a:endParaRPr lang="fr-FR" sz="2400" dirty="0">
              <a:latin typeface="Bodoni MT Black" panose="02070A03080606020203" pitchFamily="18" charset="0"/>
            </a:endParaRPr>
          </a:p>
          <a:p>
            <a:r>
              <a:rPr lang="fr-FR" sz="2400" dirty="0">
                <a:latin typeface="Bodoni MT Black" panose="02070A03080606020203" pitchFamily="18" charset="0"/>
              </a:rPr>
              <a:t>(HyperText Préprocesseur) plus connu sous son sigle PHP , est un langage de programmation libre, principalement utilisé pour produire des pages web dynamiques via un serveur web mais pouvant également fonctionner comme n’importe quel langage interprété de façon locale.</a:t>
            </a:r>
          </a:p>
        </p:txBody>
      </p:sp>
      <p:pic>
        <p:nvPicPr>
          <p:cNvPr id="11" name="Image 10">
            <a:extLst>
              <a:ext uri="{FF2B5EF4-FFF2-40B4-BE49-F238E27FC236}">
                <a16:creationId xmlns:a16="http://schemas.microsoft.com/office/drawing/2014/main" id="{E3E8EA0C-1C91-75E9-3F18-11C07B5E7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118" y="4477005"/>
            <a:ext cx="5361322" cy="1512320"/>
          </a:xfrm>
          <a:prstGeom prst="rect">
            <a:avLst/>
          </a:prstGeom>
        </p:spPr>
      </p:pic>
      <p:sp>
        <p:nvSpPr>
          <p:cNvPr id="17" name="Cylindre 16">
            <a:extLst>
              <a:ext uri="{FF2B5EF4-FFF2-40B4-BE49-F238E27FC236}">
                <a16:creationId xmlns:a16="http://schemas.microsoft.com/office/drawing/2014/main" id="{2FFCB5B2-8303-6BFB-E6ED-D6A4377E9C20}"/>
              </a:ext>
            </a:extLst>
          </p:cNvPr>
          <p:cNvSpPr/>
          <p:nvPr/>
        </p:nvSpPr>
        <p:spPr>
          <a:xfrm>
            <a:off x="472967" y="4516651"/>
            <a:ext cx="532876" cy="2174111"/>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Hexagone 18">
            <a:extLst>
              <a:ext uri="{FF2B5EF4-FFF2-40B4-BE49-F238E27FC236}">
                <a16:creationId xmlns:a16="http://schemas.microsoft.com/office/drawing/2014/main" id="{63D5A1D8-F62A-3FD5-08C8-DEC0226FA3CE}"/>
              </a:ext>
            </a:extLst>
          </p:cNvPr>
          <p:cNvSpPr/>
          <p:nvPr/>
        </p:nvSpPr>
        <p:spPr>
          <a:xfrm>
            <a:off x="516084" y="5010440"/>
            <a:ext cx="412571" cy="296634"/>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20" name="Hexagone 19">
            <a:extLst>
              <a:ext uri="{FF2B5EF4-FFF2-40B4-BE49-F238E27FC236}">
                <a16:creationId xmlns:a16="http://schemas.microsoft.com/office/drawing/2014/main" id="{DC0B041A-1E6E-5EEA-E19A-102C339C3334}"/>
              </a:ext>
            </a:extLst>
          </p:cNvPr>
          <p:cNvSpPr/>
          <p:nvPr/>
        </p:nvSpPr>
        <p:spPr>
          <a:xfrm>
            <a:off x="548200" y="6044789"/>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21" name="Hexagone 20">
            <a:extLst>
              <a:ext uri="{FF2B5EF4-FFF2-40B4-BE49-F238E27FC236}">
                <a16:creationId xmlns:a16="http://schemas.microsoft.com/office/drawing/2014/main" id="{4ACF2676-E6A2-848E-E120-B6B5D39E7EEC}"/>
              </a:ext>
            </a:extLst>
          </p:cNvPr>
          <p:cNvSpPr/>
          <p:nvPr/>
        </p:nvSpPr>
        <p:spPr>
          <a:xfrm>
            <a:off x="526887" y="5528840"/>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Tree>
    <p:extLst>
      <p:ext uri="{BB962C8B-B14F-4D97-AF65-F5344CB8AC3E}">
        <p14:creationId xmlns:p14="http://schemas.microsoft.com/office/powerpoint/2010/main" val="206674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2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3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3500"/>
                            </p:stCondLst>
                            <p:childTnLst>
                              <p:par>
                                <p:cTn id="23" presetID="22" presetClass="entr" presetSubtype="4"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4000"/>
                            </p:stCondLst>
                            <p:childTnLst>
                              <p:par>
                                <p:cTn id="27" presetID="53" presetClass="entr" presetSubtype="16"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2" name="Hexagone 1">
            <a:extLst>
              <a:ext uri="{FF2B5EF4-FFF2-40B4-BE49-F238E27FC236}">
                <a16:creationId xmlns:a16="http://schemas.microsoft.com/office/drawing/2014/main" id="{4A2D1C50-E99A-8C55-D2BF-E58A532BEE31}"/>
              </a:ext>
            </a:extLst>
          </p:cNvPr>
          <p:cNvSpPr/>
          <p:nvPr/>
        </p:nvSpPr>
        <p:spPr>
          <a:xfrm>
            <a:off x="1476103" y="89966"/>
            <a:ext cx="784751" cy="724757"/>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IV</a:t>
            </a:r>
          </a:p>
        </p:txBody>
      </p:sp>
      <p:sp>
        <p:nvSpPr>
          <p:cNvPr id="3" name="ZoneTexte 2">
            <a:extLst>
              <a:ext uri="{FF2B5EF4-FFF2-40B4-BE49-F238E27FC236}">
                <a16:creationId xmlns:a16="http://schemas.microsoft.com/office/drawing/2014/main" id="{4931B486-87DE-77C4-202B-E132074D8A75}"/>
              </a:ext>
            </a:extLst>
          </p:cNvPr>
          <p:cNvSpPr txBox="1"/>
          <p:nvPr/>
        </p:nvSpPr>
        <p:spPr>
          <a:xfrm>
            <a:off x="2260854" y="54091"/>
            <a:ext cx="5657850" cy="646331"/>
          </a:xfrm>
          <a:prstGeom prst="rect">
            <a:avLst/>
          </a:prstGeom>
          <a:noFill/>
        </p:spPr>
        <p:txBody>
          <a:bodyPr wrap="square" rtlCol="0">
            <a:spAutoFit/>
          </a:bodyPr>
          <a:lstStyle/>
          <a:p>
            <a:r>
              <a:rPr lang="fr-FR" sz="3600" dirty="0">
                <a:latin typeface="Bodoni MT Black" panose="02070A03080606020203" pitchFamily="18" charset="0"/>
              </a:rPr>
              <a:t>Etude technique</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121408" y="757570"/>
            <a:ext cx="5797296"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9" name="Organigramme : Terminateur 8">
            <a:extLst>
              <a:ext uri="{FF2B5EF4-FFF2-40B4-BE49-F238E27FC236}">
                <a16:creationId xmlns:a16="http://schemas.microsoft.com/office/drawing/2014/main" id="{EC4ADD92-0FBE-574E-044E-1400F3BF3055}"/>
              </a:ext>
            </a:extLst>
          </p:cNvPr>
          <p:cNvSpPr/>
          <p:nvPr/>
        </p:nvSpPr>
        <p:spPr>
          <a:xfrm>
            <a:off x="1476103" y="836343"/>
            <a:ext cx="6702120" cy="392846"/>
          </a:xfrm>
          <a:prstGeom prst="flowChartTerminator">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Bodoni MT Black" panose="02070A03080606020203" pitchFamily="18" charset="0"/>
              </a:rPr>
              <a:t>1-Outils et langage utilisé</a:t>
            </a:r>
          </a:p>
        </p:txBody>
      </p:sp>
      <p:sp>
        <p:nvSpPr>
          <p:cNvPr id="10" name="ZoneTexte 9">
            <a:extLst>
              <a:ext uri="{FF2B5EF4-FFF2-40B4-BE49-F238E27FC236}">
                <a16:creationId xmlns:a16="http://schemas.microsoft.com/office/drawing/2014/main" id="{76B28739-FA94-7271-765B-32E2406CA05E}"/>
              </a:ext>
            </a:extLst>
          </p:cNvPr>
          <p:cNvSpPr txBox="1"/>
          <p:nvPr/>
        </p:nvSpPr>
        <p:spPr>
          <a:xfrm rot="10800000" flipV="1">
            <a:off x="12357835" y="-4135949"/>
            <a:ext cx="5588558" cy="646331"/>
          </a:xfrm>
          <a:prstGeom prst="rect">
            <a:avLst/>
          </a:prstGeom>
          <a:noFill/>
        </p:spPr>
        <p:txBody>
          <a:bodyPr wrap="square" rtlCol="0">
            <a:spAutoFit/>
          </a:bodyPr>
          <a:lstStyle/>
          <a:p>
            <a:pPr marL="285750" indent="-285750">
              <a:buFont typeface="Wingdings" panose="05000000000000000000" pitchFamily="2" charset="2"/>
              <a:buChar char="v"/>
            </a:pPr>
            <a:endParaRPr lang="fr-FR" dirty="0">
              <a:solidFill>
                <a:srgbClr val="0070C0"/>
              </a:solidFill>
              <a:latin typeface="Arial Black" panose="020B0A04020102020204" pitchFamily="34" charset="0"/>
              <a:cs typeface="Times New Roman" panose="02020603050405020304" pitchFamily="18" charset="0"/>
            </a:endParaRPr>
          </a:p>
          <a:p>
            <a:pPr marL="285750" indent="-285750">
              <a:buFont typeface="Wingdings" panose="05000000000000000000" pitchFamily="2" charset="2"/>
              <a:buChar char="v"/>
            </a:pPr>
            <a:r>
              <a:rPr lang="fr-FR" dirty="0">
                <a:solidFill>
                  <a:srgbClr val="0070C0"/>
                </a:solidFill>
                <a:latin typeface="Arial Black" panose="020B0A04020102020204" pitchFamily="34" charset="0"/>
                <a:cs typeface="Times New Roman" panose="02020603050405020304" pitchFamily="18" charset="0"/>
              </a:rPr>
              <a:t> </a:t>
            </a:r>
          </a:p>
        </p:txBody>
      </p:sp>
      <p:sp>
        <p:nvSpPr>
          <p:cNvPr id="12" name="Hexagone 11">
            <a:extLst>
              <a:ext uri="{FF2B5EF4-FFF2-40B4-BE49-F238E27FC236}">
                <a16:creationId xmlns:a16="http://schemas.microsoft.com/office/drawing/2014/main" id="{ECAE50CC-17D3-148B-D0AA-BCF00A44EC04}"/>
              </a:ext>
            </a:extLst>
          </p:cNvPr>
          <p:cNvSpPr/>
          <p:nvPr/>
        </p:nvSpPr>
        <p:spPr>
          <a:xfrm>
            <a:off x="-1680754" y="5077652"/>
            <a:ext cx="274317" cy="465355"/>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4" name="Hexagone 13">
            <a:extLst>
              <a:ext uri="{FF2B5EF4-FFF2-40B4-BE49-F238E27FC236}">
                <a16:creationId xmlns:a16="http://schemas.microsoft.com/office/drawing/2014/main" id="{0EFE7A93-E856-E4E9-102C-544D725999C7}"/>
              </a:ext>
            </a:extLst>
          </p:cNvPr>
          <p:cNvSpPr/>
          <p:nvPr/>
        </p:nvSpPr>
        <p:spPr>
          <a:xfrm>
            <a:off x="-1098371" y="5307074"/>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5" name="Hexagone 14">
            <a:extLst>
              <a:ext uri="{FF2B5EF4-FFF2-40B4-BE49-F238E27FC236}">
                <a16:creationId xmlns:a16="http://schemas.microsoft.com/office/drawing/2014/main" id="{68C0B400-5066-4752-8EC1-9C9B73D1329E}"/>
              </a:ext>
            </a:extLst>
          </p:cNvPr>
          <p:cNvSpPr/>
          <p:nvPr/>
        </p:nvSpPr>
        <p:spPr>
          <a:xfrm>
            <a:off x="-1190900" y="5932718"/>
            <a:ext cx="276500"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6" name="Rectangle 15">
            <a:extLst>
              <a:ext uri="{FF2B5EF4-FFF2-40B4-BE49-F238E27FC236}">
                <a16:creationId xmlns:a16="http://schemas.microsoft.com/office/drawing/2014/main" id="{A0BB2FB7-A04C-BFD8-AE2D-B7DD06F66515}"/>
              </a:ext>
            </a:extLst>
          </p:cNvPr>
          <p:cNvSpPr/>
          <p:nvPr/>
        </p:nvSpPr>
        <p:spPr>
          <a:xfrm>
            <a:off x="1029363" y="6270814"/>
            <a:ext cx="11042832" cy="38030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01B9E6F4-C59A-795C-1EAB-2DA5A8263476}"/>
              </a:ext>
            </a:extLst>
          </p:cNvPr>
          <p:cNvCxnSpPr>
            <a:cxnSpLocks/>
          </p:cNvCxnSpPr>
          <p:nvPr/>
        </p:nvCxnSpPr>
        <p:spPr>
          <a:xfrm>
            <a:off x="7940149" y="1070754"/>
            <a:ext cx="4251851"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DD6591B2-694C-C8EE-B1B1-6251435A8DD4}"/>
              </a:ext>
            </a:extLst>
          </p:cNvPr>
          <p:cNvSpPr>
            <a:spLocks noChangeArrowheads="1"/>
          </p:cNvSpPr>
          <p:nvPr/>
        </p:nvSpPr>
        <p:spPr bwMode="auto">
          <a:xfrm rot="10800000" flipV="1">
            <a:off x="9715773" y="-7494337"/>
            <a:ext cx="6963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fr-FR" altLang="fr-FR" sz="1600" b="1" u="sng"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   </a:t>
            </a:r>
            <a:endParaRPr lang="fr-FR" altLang="fr-FR" dirty="0">
              <a:latin typeface="Arial" panose="020B0604020202020204" pitchFamily="34" charset="0"/>
            </a:endParaRPr>
          </a:p>
        </p:txBody>
      </p:sp>
      <p:sp>
        <p:nvSpPr>
          <p:cNvPr id="6" name="Rectangle 3">
            <a:extLst>
              <a:ext uri="{FF2B5EF4-FFF2-40B4-BE49-F238E27FC236}">
                <a16:creationId xmlns:a16="http://schemas.microsoft.com/office/drawing/2014/main" id="{70EF868C-91A5-4CC7-14FB-BD39617436FD}"/>
              </a:ext>
            </a:extLst>
          </p:cNvPr>
          <p:cNvSpPr>
            <a:spLocks noChangeArrowheads="1"/>
          </p:cNvSpPr>
          <p:nvPr/>
        </p:nvSpPr>
        <p:spPr bwMode="auto">
          <a:xfrm rot="10800000" flipV="1">
            <a:off x="9715773" y="-2404053"/>
            <a:ext cx="6963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sp>
        <p:nvSpPr>
          <p:cNvPr id="7" name="ZoneTexte 6">
            <a:extLst>
              <a:ext uri="{FF2B5EF4-FFF2-40B4-BE49-F238E27FC236}">
                <a16:creationId xmlns:a16="http://schemas.microsoft.com/office/drawing/2014/main" id="{49B22D29-961F-48FD-14DC-00EE95A4787A}"/>
              </a:ext>
            </a:extLst>
          </p:cNvPr>
          <p:cNvSpPr txBox="1"/>
          <p:nvPr/>
        </p:nvSpPr>
        <p:spPr>
          <a:xfrm>
            <a:off x="1868478" y="1229189"/>
            <a:ext cx="8729932" cy="2800767"/>
          </a:xfrm>
          <a:prstGeom prst="rect">
            <a:avLst/>
          </a:prstGeom>
          <a:noFill/>
        </p:spPr>
        <p:txBody>
          <a:bodyPr wrap="square" rtlCol="0">
            <a:spAutoFit/>
          </a:bodyPr>
          <a:lstStyle/>
          <a:p>
            <a:r>
              <a:rPr lang="fr-FR" sz="3200" dirty="0">
                <a:solidFill>
                  <a:schemeClr val="accent2"/>
                </a:solidFill>
                <a:latin typeface="Bodoni MT Black" panose="02070A03080606020203" pitchFamily="18" charset="0"/>
              </a:rPr>
              <a:t>CSS</a:t>
            </a:r>
            <a:endParaRPr lang="fr-FR" sz="2400" dirty="0">
              <a:latin typeface="Bodoni MT Black" panose="02070A03080606020203" pitchFamily="18" charset="0"/>
            </a:endParaRPr>
          </a:p>
          <a:p>
            <a:r>
              <a:rPr lang="fr-FR" sz="2400" dirty="0">
                <a:latin typeface="Bodoni MT Black" panose="02070A03080606020203" pitchFamily="18" charset="0"/>
              </a:rPr>
              <a:t>(Cascading Style Sheets) ce qui signifie   &lt;&lt;feuille de style en cascade&gt;&gt;.Le CSS correspond à un langage informatique permettant de mettre en forme des pages web (HTML ou XML).Ce langage est donc composé des fameuse &lt;&lt;feuille de style en cascade&gt;&gt; également appelées fichier CSS.</a:t>
            </a:r>
          </a:p>
        </p:txBody>
      </p:sp>
      <p:pic>
        <p:nvPicPr>
          <p:cNvPr id="17" name="Graphique 16">
            <a:extLst>
              <a:ext uri="{FF2B5EF4-FFF2-40B4-BE49-F238E27FC236}">
                <a16:creationId xmlns:a16="http://schemas.microsoft.com/office/drawing/2014/main" id="{DB197448-9CB4-4058-947A-BB7653BE63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47241" y="4029956"/>
            <a:ext cx="3184636" cy="2199395"/>
          </a:xfrm>
          <a:prstGeom prst="rect">
            <a:avLst/>
          </a:prstGeom>
        </p:spPr>
      </p:pic>
      <p:sp>
        <p:nvSpPr>
          <p:cNvPr id="19" name="Cylindre 18">
            <a:extLst>
              <a:ext uri="{FF2B5EF4-FFF2-40B4-BE49-F238E27FC236}">
                <a16:creationId xmlns:a16="http://schemas.microsoft.com/office/drawing/2014/main" id="{FB0B32EA-09F7-646F-C7E2-8C55191A1B96}"/>
              </a:ext>
            </a:extLst>
          </p:cNvPr>
          <p:cNvSpPr/>
          <p:nvPr/>
        </p:nvSpPr>
        <p:spPr>
          <a:xfrm>
            <a:off x="441434" y="4162097"/>
            <a:ext cx="551529" cy="2489019"/>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Hexagone 19">
            <a:extLst>
              <a:ext uri="{FF2B5EF4-FFF2-40B4-BE49-F238E27FC236}">
                <a16:creationId xmlns:a16="http://schemas.microsoft.com/office/drawing/2014/main" id="{24FAB96C-4479-B2A5-BA42-3D6A0EF970B0}"/>
              </a:ext>
            </a:extLst>
          </p:cNvPr>
          <p:cNvSpPr/>
          <p:nvPr/>
        </p:nvSpPr>
        <p:spPr>
          <a:xfrm>
            <a:off x="531211" y="4954976"/>
            <a:ext cx="412571" cy="296634"/>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21" name="Hexagone 20">
            <a:extLst>
              <a:ext uri="{FF2B5EF4-FFF2-40B4-BE49-F238E27FC236}">
                <a16:creationId xmlns:a16="http://schemas.microsoft.com/office/drawing/2014/main" id="{81832279-F7A7-807E-8E92-40FB5DC978E8}"/>
              </a:ext>
            </a:extLst>
          </p:cNvPr>
          <p:cNvSpPr/>
          <p:nvPr/>
        </p:nvSpPr>
        <p:spPr>
          <a:xfrm>
            <a:off x="563327" y="5989325"/>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22" name="Hexagone 21">
            <a:extLst>
              <a:ext uri="{FF2B5EF4-FFF2-40B4-BE49-F238E27FC236}">
                <a16:creationId xmlns:a16="http://schemas.microsoft.com/office/drawing/2014/main" id="{E07AA10E-630E-6226-EE5F-AEE1631537C3}"/>
              </a:ext>
            </a:extLst>
          </p:cNvPr>
          <p:cNvSpPr/>
          <p:nvPr/>
        </p:nvSpPr>
        <p:spPr>
          <a:xfrm>
            <a:off x="542014" y="5473376"/>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Tree>
    <p:extLst>
      <p:ext uri="{BB962C8B-B14F-4D97-AF65-F5344CB8AC3E}">
        <p14:creationId xmlns:p14="http://schemas.microsoft.com/office/powerpoint/2010/main" val="342444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2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3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3500"/>
                            </p:stCondLst>
                            <p:childTnLst>
                              <p:par>
                                <p:cTn id="23" presetID="22" presetClass="entr" presetSubtype="4"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4000"/>
                            </p:stCondLst>
                            <p:childTnLst>
                              <p:par>
                                <p:cTn id="27" presetID="53" presetClass="entr" presetSubtype="16"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2" name="Hexagone 1">
            <a:extLst>
              <a:ext uri="{FF2B5EF4-FFF2-40B4-BE49-F238E27FC236}">
                <a16:creationId xmlns:a16="http://schemas.microsoft.com/office/drawing/2014/main" id="{4A2D1C50-E99A-8C55-D2BF-E58A532BEE31}"/>
              </a:ext>
            </a:extLst>
          </p:cNvPr>
          <p:cNvSpPr/>
          <p:nvPr/>
        </p:nvSpPr>
        <p:spPr>
          <a:xfrm>
            <a:off x="1476103" y="89966"/>
            <a:ext cx="784751" cy="724757"/>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3" name="ZoneTexte 2">
            <a:extLst>
              <a:ext uri="{FF2B5EF4-FFF2-40B4-BE49-F238E27FC236}">
                <a16:creationId xmlns:a16="http://schemas.microsoft.com/office/drawing/2014/main" id="{4931B486-87DE-77C4-202B-E132074D8A75}"/>
              </a:ext>
            </a:extLst>
          </p:cNvPr>
          <p:cNvSpPr txBox="1"/>
          <p:nvPr/>
        </p:nvSpPr>
        <p:spPr>
          <a:xfrm>
            <a:off x="2260854" y="54091"/>
            <a:ext cx="6434572" cy="646331"/>
          </a:xfrm>
          <a:prstGeom prst="rect">
            <a:avLst/>
          </a:prstGeom>
          <a:noFill/>
        </p:spPr>
        <p:txBody>
          <a:bodyPr wrap="square" rtlCol="0">
            <a:spAutoFit/>
          </a:bodyPr>
          <a:lstStyle/>
          <a:p>
            <a:r>
              <a:rPr lang="fr-FR" sz="3600" dirty="0">
                <a:latin typeface="Bodoni MT Black" panose="02070A03080606020203" pitchFamily="18" charset="0"/>
              </a:rPr>
              <a:t>Réalisation </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121408" y="757570"/>
            <a:ext cx="5797296"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9" name="Organigramme : Terminateur 8">
            <a:extLst>
              <a:ext uri="{FF2B5EF4-FFF2-40B4-BE49-F238E27FC236}">
                <a16:creationId xmlns:a16="http://schemas.microsoft.com/office/drawing/2014/main" id="{EC4ADD92-0FBE-574E-044E-1400F3BF3055}"/>
              </a:ext>
            </a:extLst>
          </p:cNvPr>
          <p:cNvSpPr/>
          <p:nvPr/>
        </p:nvSpPr>
        <p:spPr>
          <a:xfrm>
            <a:off x="1711569" y="948865"/>
            <a:ext cx="6702120" cy="392846"/>
          </a:xfrm>
          <a:prstGeom prst="flowChartTerminator">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Bodoni MT Black" panose="02070A03080606020203" pitchFamily="18" charset="0"/>
              </a:rPr>
              <a:t>1-Les bases de donner</a:t>
            </a:r>
          </a:p>
        </p:txBody>
      </p:sp>
      <p:sp>
        <p:nvSpPr>
          <p:cNvPr id="10" name="ZoneTexte 9">
            <a:extLst>
              <a:ext uri="{FF2B5EF4-FFF2-40B4-BE49-F238E27FC236}">
                <a16:creationId xmlns:a16="http://schemas.microsoft.com/office/drawing/2014/main" id="{76B28739-FA94-7271-765B-32E2406CA05E}"/>
              </a:ext>
            </a:extLst>
          </p:cNvPr>
          <p:cNvSpPr txBox="1"/>
          <p:nvPr/>
        </p:nvSpPr>
        <p:spPr>
          <a:xfrm rot="10800000" flipV="1">
            <a:off x="12357835" y="-4135949"/>
            <a:ext cx="5588558" cy="646331"/>
          </a:xfrm>
          <a:prstGeom prst="rect">
            <a:avLst/>
          </a:prstGeom>
          <a:noFill/>
        </p:spPr>
        <p:txBody>
          <a:bodyPr wrap="square" rtlCol="0">
            <a:spAutoFit/>
          </a:bodyPr>
          <a:lstStyle/>
          <a:p>
            <a:pPr marL="285750" indent="-285750">
              <a:buFont typeface="Wingdings" panose="05000000000000000000" pitchFamily="2" charset="2"/>
              <a:buChar char="v"/>
            </a:pPr>
            <a:endParaRPr lang="fr-FR" dirty="0">
              <a:solidFill>
                <a:srgbClr val="0070C0"/>
              </a:solidFill>
              <a:latin typeface="Arial Black" panose="020B0A04020102020204" pitchFamily="34" charset="0"/>
              <a:cs typeface="Times New Roman" panose="02020603050405020304" pitchFamily="18" charset="0"/>
            </a:endParaRPr>
          </a:p>
          <a:p>
            <a:pPr marL="285750" indent="-285750">
              <a:buFont typeface="Wingdings" panose="05000000000000000000" pitchFamily="2" charset="2"/>
              <a:buChar char="v"/>
            </a:pPr>
            <a:r>
              <a:rPr lang="fr-FR" dirty="0">
                <a:solidFill>
                  <a:srgbClr val="0070C0"/>
                </a:solidFill>
                <a:latin typeface="Arial Black" panose="020B0A04020102020204" pitchFamily="34" charset="0"/>
                <a:cs typeface="Times New Roman" panose="02020603050405020304" pitchFamily="18" charset="0"/>
              </a:rPr>
              <a:t> </a:t>
            </a:r>
          </a:p>
        </p:txBody>
      </p:sp>
      <p:sp>
        <p:nvSpPr>
          <p:cNvPr id="12" name="Hexagone 11">
            <a:extLst>
              <a:ext uri="{FF2B5EF4-FFF2-40B4-BE49-F238E27FC236}">
                <a16:creationId xmlns:a16="http://schemas.microsoft.com/office/drawing/2014/main" id="{ECAE50CC-17D3-148B-D0AA-BCF00A44EC04}"/>
              </a:ext>
            </a:extLst>
          </p:cNvPr>
          <p:cNvSpPr/>
          <p:nvPr/>
        </p:nvSpPr>
        <p:spPr>
          <a:xfrm>
            <a:off x="-1680754" y="5077652"/>
            <a:ext cx="274317" cy="465355"/>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6" name="Rectangle 15">
            <a:extLst>
              <a:ext uri="{FF2B5EF4-FFF2-40B4-BE49-F238E27FC236}">
                <a16:creationId xmlns:a16="http://schemas.microsoft.com/office/drawing/2014/main" id="{A0BB2FB7-A04C-BFD8-AE2D-B7DD06F66515}"/>
              </a:ext>
            </a:extLst>
          </p:cNvPr>
          <p:cNvSpPr/>
          <p:nvPr/>
        </p:nvSpPr>
        <p:spPr>
          <a:xfrm>
            <a:off x="1090488" y="6269308"/>
            <a:ext cx="11022800" cy="38030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01B9E6F4-C59A-795C-1EAB-2DA5A8263476}"/>
              </a:ext>
            </a:extLst>
          </p:cNvPr>
          <p:cNvCxnSpPr>
            <a:cxnSpLocks/>
          </p:cNvCxnSpPr>
          <p:nvPr/>
        </p:nvCxnSpPr>
        <p:spPr>
          <a:xfrm>
            <a:off x="7940149" y="1145288"/>
            <a:ext cx="4251851"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DD6591B2-694C-C8EE-B1B1-6251435A8DD4}"/>
              </a:ext>
            </a:extLst>
          </p:cNvPr>
          <p:cNvSpPr>
            <a:spLocks noChangeArrowheads="1"/>
          </p:cNvSpPr>
          <p:nvPr/>
        </p:nvSpPr>
        <p:spPr bwMode="auto">
          <a:xfrm rot="10800000" flipV="1">
            <a:off x="9715773" y="-7494337"/>
            <a:ext cx="6963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fr-FR" altLang="fr-FR" sz="1600" b="1" u="sng"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   </a:t>
            </a:r>
            <a:endParaRPr lang="fr-FR" altLang="fr-FR" dirty="0">
              <a:latin typeface="Arial" panose="020B0604020202020204" pitchFamily="34" charset="0"/>
            </a:endParaRPr>
          </a:p>
        </p:txBody>
      </p:sp>
      <p:sp>
        <p:nvSpPr>
          <p:cNvPr id="6" name="Rectangle 3">
            <a:extLst>
              <a:ext uri="{FF2B5EF4-FFF2-40B4-BE49-F238E27FC236}">
                <a16:creationId xmlns:a16="http://schemas.microsoft.com/office/drawing/2014/main" id="{70EF868C-91A5-4CC7-14FB-BD39617436FD}"/>
              </a:ext>
            </a:extLst>
          </p:cNvPr>
          <p:cNvSpPr>
            <a:spLocks noChangeArrowheads="1"/>
          </p:cNvSpPr>
          <p:nvPr/>
        </p:nvSpPr>
        <p:spPr bwMode="auto">
          <a:xfrm rot="10800000" flipV="1">
            <a:off x="9715773" y="-2404053"/>
            <a:ext cx="6963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sp>
        <p:nvSpPr>
          <p:cNvPr id="7" name="Cylindre 6">
            <a:extLst>
              <a:ext uri="{FF2B5EF4-FFF2-40B4-BE49-F238E27FC236}">
                <a16:creationId xmlns:a16="http://schemas.microsoft.com/office/drawing/2014/main" id="{45144F6C-D74C-4EEF-E7B2-EC39C4B8E184}"/>
              </a:ext>
            </a:extLst>
          </p:cNvPr>
          <p:cNvSpPr/>
          <p:nvPr/>
        </p:nvSpPr>
        <p:spPr>
          <a:xfrm>
            <a:off x="551793" y="4004441"/>
            <a:ext cx="538695" cy="2645169"/>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Hexagone 7">
            <a:extLst>
              <a:ext uri="{FF2B5EF4-FFF2-40B4-BE49-F238E27FC236}">
                <a16:creationId xmlns:a16="http://schemas.microsoft.com/office/drawing/2014/main" id="{0D6C5D88-D6DF-F02B-B7A0-CF8DAA7DA54C}"/>
              </a:ext>
            </a:extLst>
          </p:cNvPr>
          <p:cNvSpPr/>
          <p:nvPr/>
        </p:nvSpPr>
        <p:spPr>
          <a:xfrm>
            <a:off x="574107" y="5010440"/>
            <a:ext cx="412571" cy="296634"/>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1" name="Hexagone 10">
            <a:extLst>
              <a:ext uri="{FF2B5EF4-FFF2-40B4-BE49-F238E27FC236}">
                <a16:creationId xmlns:a16="http://schemas.microsoft.com/office/drawing/2014/main" id="{D4FED347-6CB9-2423-0F07-98D54B65A9C4}"/>
              </a:ext>
            </a:extLst>
          </p:cNvPr>
          <p:cNvSpPr/>
          <p:nvPr/>
        </p:nvSpPr>
        <p:spPr>
          <a:xfrm>
            <a:off x="606223" y="6044789"/>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7" name="Hexagone 16">
            <a:extLst>
              <a:ext uri="{FF2B5EF4-FFF2-40B4-BE49-F238E27FC236}">
                <a16:creationId xmlns:a16="http://schemas.microsoft.com/office/drawing/2014/main" id="{B2058777-129D-27FA-8E9C-C466C6991D7D}"/>
              </a:ext>
            </a:extLst>
          </p:cNvPr>
          <p:cNvSpPr/>
          <p:nvPr/>
        </p:nvSpPr>
        <p:spPr>
          <a:xfrm>
            <a:off x="584910" y="5528840"/>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pic>
        <p:nvPicPr>
          <p:cNvPr id="20" name="Image 19">
            <a:extLst>
              <a:ext uri="{FF2B5EF4-FFF2-40B4-BE49-F238E27FC236}">
                <a16:creationId xmlns:a16="http://schemas.microsoft.com/office/drawing/2014/main" id="{6A24F10F-999A-34CD-BDF4-3BC0BCB1F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862" y="1590154"/>
            <a:ext cx="9506607" cy="4482731"/>
          </a:xfrm>
          <a:prstGeom prst="rect">
            <a:avLst/>
          </a:prstGeom>
        </p:spPr>
      </p:pic>
    </p:spTree>
    <p:extLst>
      <p:ext uri="{BB962C8B-B14F-4D97-AF65-F5344CB8AC3E}">
        <p14:creationId xmlns:p14="http://schemas.microsoft.com/office/powerpoint/2010/main" val="148783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2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3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3500"/>
                            </p:stCondLst>
                            <p:childTnLst>
                              <p:par>
                                <p:cTn id="23" presetID="22" presetClass="entr" presetSubtype="4"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4000"/>
                            </p:stCondLst>
                            <p:childTnLst>
                              <p:par>
                                <p:cTn id="27" presetID="53" presetClass="entr" presetSubtype="16"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2" name="Hexagone 1">
            <a:extLst>
              <a:ext uri="{FF2B5EF4-FFF2-40B4-BE49-F238E27FC236}">
                <a16:creationId xmlns:a16="http://schemas.microsoft.com/office/drawing/2014/main" id="{4A2D1C50-E99A-8C55-D2BF-E58A532BEE31}"/>
              </a:ext>
            </a:extLst>
          </p:cNvPr>
          <p:cNvSpPr/>
          <p:nvPr/>
        </p:nvSpPr>
        <p:spPr>
          <a:xfrm>
            <a:off x="1476103" y="89966"/>
            <a:ext cx="784751" cy="724757"/>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3" name="ZoneTexte 2">
            <a:extLst>
              <a:ext uri="{FF2B5EF4-FFF2-40B4-BE49-F238E27FC236}">
                <a16:creationId xmlns:a16="http://schemas.microsoft.com/office/drawing/2014/main" id="{4931B486-87DE-77C4-202B-E132074D8A75}"/>
              </a:ext>
            </a:extLst>
          </p:cNvPr>
          <p:cNvSpPr txBox="1"/>
          <p:nvPr/>
        </p:nvSpPr>
        <p:spPr>
          <a:xfrm>
            <a:off x="2260854" y="54091"/>
            <a:ext cx="6434572" cy="646331"/>
          </a:xfrm>
          <a:prstGeom prst="rect">
            <a:avLst/>
          </a:prstGeom>
          <a:noFill/>
        </p:spPr>
        <p:txBody>
          <a:bodyPr wrap="square" rtlCol="0">
            <a:spAutoFit/>
          </a:bodyPr>
          <a:lstStyle/>
          <a:p>
            <a:r>
              <a:rPr lang="fr-FR" sz="3600" dirty="0">
                <a:latin typeface="Bodoni MT Black" panose="02070A03080606020203" pitchFamily="18" charset="0"/>
              </a:rPr>
              <a:t>Réalisation </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121408" y="757570"/>
            <a:ext cx="5797296"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9" name="Organigramme : Terminateur 8">
            <a:extLst>
              <a:ext uri="{FF2B5EF4-FFF2-40B4-BE49-F238E27FC236}">
                <a16:creationId xmlns:a16="http://schemas.microsoft.com/office/drawing/2014/main" id="{EC4ADD92-0FBE-574E-044E-1400F3BF3055}"/>
              </a:ext>
            </a:extLst>
          </p:cNvPr>
          <p:cNvSpPr/>
          <p:nvPr/>
        </p:nvSpPr>
        <p:spPr>
          <a:xfrm>
            <a:off x="1711569" y="948865"/>
            <a:ext cx="6702120" cy="392846"/>
          </a:xfrm>
          <a:prstGeom prst="flowChartTerminator">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Bodoni MT Black" panose="02070A03080606020203" pitchFamily="18" charset="0"/>
              </a:rPr>
              <a:t>1-Les bases de donner</a:t>
            </a:r>
          </a:p>
        </p:txBody>
      </p:sp>
      <p:sp>
        <p:nvSpPr>
          <p:cNvPr id="10" name="ZoneTexte 9">
            <a:extLst>
              <a:ext uri="{FF2B5EF4-FFF2-40B4-BE49-F238E27FC236}">
                <a16:creationId xmlns:a16="http://schemas.microsoft.com/office/drawing/2014/main" id="{76B28739-FA94-7271-765B-32E2406CA05E}"/>
              </a:ext>
            </a:extLst>
          </p:cNvPr>
          <p:cNvSpPr txBox="1"/>
          <p:nvPr/>
        </p:nvSpPr>
        <p:spPr>
          <a:xfrm rot="10800000" flipV="1">
            <a:off x="12357835" y="-4135949"/>
            <a:ext cx="5588558" cy="646331"/>
          </a:xfrm>
          <a:prstGeom prst="rect">
            <a:avLst/>
          </a:prstGeom>
          <a:noFill/>
        </p:spPr>
        <p:txBody>
          <a:bodyPr wrap="square" rtlCol="0">
            <a:spAutoFit/>
          </a:bodyPr>
          <a:lstStyle/>
          <a:p>
            <a:pPr marL="285750" indent="-285750">
              <a:buFont typeface="Wingdings" panose="05000000000000000000" pitchFamily="2" charset="2"/>
              <a:buChar char="v"/>
            </a:pPr>
            <a:endParaRPr lang="fr-FR" dirty="0">
              <a:solidFill>
                <a:srgbClr val="0070C0"/>
              </a:solidFill>
              <a:latin typeface="Arial Black" panose="020B0A04020102020204" pitchFamily="34" charset="0"/>
              <a:cs typeface="Times New Roman" panose="02020603050405020304" pitchFamily="18" charset="0"/>
            </a:endParaRPr>
          </a:p>
          <a:p>
            <a:pPr marL="285750" indent="-285750">
              <a:buFont typeface="Wingdings" panose="05000000000000000000" pitchFamily="2" charset="2"/>
              <a:buChar char="v"/>
            </a:pPr>
            <a:r>
              <a:rPr lang="fr-FR" dirty="0">
                <a:solidFill>
                  <a:srgbClr val="0070C0"/>
                </a:solidFill>
                <a:latin typeface="Arial Black" panose="020B0A04020102020204" pitchFamily="34" charset="0"/>
                <a:cs typeface="Times New Roman" panose="02020603050405020304" pitchFamily="18" charset="0"/>
              </a:rPr>
              <a:t> </a:t>
            </a:r>
          </a:p>
        </p:txBody>
      </p:sp>
      <p:sp>
        <p:nvSpPr>
          <p:cNvPr id="12" name="Hexagone 11">
            <a:extLst>
              <a:ext uri="{FF2B5EF4-FFF2-40B4-BE49-F238E27FC236}">
                <a16:creationId xmlns:a16="http://schemas.microsoft.com/office/drawing/2014/main" id="{ECAE50CC-17D3-148B-D0AA-BCF00A44EC04}"/>
              </a:ext>
            </a:extLst>
          </p:cNvPr>
          <p:cNvSpPr/>
          <p:nvPr/>
        </p:nvSpPr>
        <p:spPr>
          <a:xfrm>
            <a:off x="-1680754" y="5077652"/>
            <a:ext cx="274317" cy="465355"/>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6" name="Rectangle 15">
            <a:extLst>
              <a:ext uri="{FF2B5EF4-FFF2-40B4-BE49-F238E27FC236}">
                <a16:creationId xmlns:a16="http://schemas.microsoft.com/office/drawing/2014/main" id="{A0BB2FB7-A04C-BFD8-AE2D-B7DD06F66515}"/>
              </a:ext>
            </a:extLst>
          </p:cNvPr>
          <p:cNvSpPr/>
          <p:nvPr/>
        </p:nvSpPr>
        <p:spPr>
          <a:xfrm>
            <a:off x="1090488" y="6269308"/>
            <a:ext cx="11022800" cy="38030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01B9E6F4-C59A-795C-1EAB-2DA5A8263476}"/>
              </a:ext>
            </a:extLst>
          </p:cNvPr>
          <p:cNvCxnSpPr>
            <a:cxnSpLocks/>
          </p:cNvCxnSpPr>
          <p:nvPr/>
        </p:nvCxnSpPr>
        <p:spPr>
          <a:xfrm>
            <a:off x="7940149" y="1145288"/>
            <a:ext cx="4251851"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DD6591B2-694C-C8EE-B1B1-6251435A8DD4}"/>
              </a:ext>
            </a:extLst>
          </p:cNvPr>
          <p:cNvSpPr>
            <a:spLocks noChangeArrowheads="1"/>
          </p:cNvSpPr>
          <p:nvPr/>
        </p:nvSpPr>
        <p:spPr bwMode="auto">
          <a:xfrm rot="10800000" flipV="1">
            <a:off x="9715773" y="-7494337"/>
            <a:ext cx="6963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fr-FR" altLang="fr-FR" sz="1600" b="1" u="sng"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   </a:t>
            </a:r>
            <a:endParaRPr lang="fr-FR" altLang="fr-FR" dirty="0">
              <a:latin typeface="Arial" panose="020B0604020202020204" pitchFamily="34" charset="0"/>
            </a:endParaRPr>
          </a:p>
        </p:txBody>
      </p:sp>
      <p:sp>
        <p:nvSpPr>
          <p:cNvPr id="6" name="Rectangle 3">
            <a:extLst>
              <a:ext uri="{FF2B5EF4-FFF2-40B4-BE49-F238E27FC236}">
                <a16:creationId xmlns:a16="http://schemas.microsoft.com/office/drawing/2014/main" id="{70EF868C-91A5-4CC7-14FB-BD39617436FD}"/>
              </a:ext>
            </a:extLst>
          </p:cNvPr>
          <p:cNvSpPr>
            <a:spLocks noChangeArrowheads="1"/>
          </p:cNvSpPr>
          <p:nvPr/>
        </p:nvSpPr>
        <p:spPr bwMode="auto">
          <a:xfrm rot="10800000" flipV="1">
            <a:off x="9715773" y="-2404053"/>
            <a:ext cx="6963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sp>
        <p:nvSpPr>
          <p:cNvPr id="7" name="Cylindre 6">
            <a:extLst>
              <a:ext uri="{FF2B5EF4-FFF2-40B4-BE49-F238E27FC236}">
                <a16:creationId xmlns:a16="http://schemas.microsoft.com/office/drawing/2014/main" id="{45144F6C-D74C-4EEF-E7B2-EC39C4B8E184}"/>
              </a:ext>
            </a:extLst>
          </p:cNvPr>
          <p:cNvSpPr/>
          <p:nvPr/>
        </p:nvSpPr>
        <p:spPr>
          <a:xfrm>
            <a:off x="551793" y="4004441"/>
            <a:ext cx="538695" cy="2645169"/>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Hexagone 7">
            <a:extLst>
              <a:ext uri="{FF2B5EF4-FFF2-40B4-BE49-F238E27FC236}">
                <a16:creationId xmlns:a16="http://schemas.microsoft.com/office/drawing/2014/main" id="{0D6C5D88-D6DF-F02B-B7A0-CF8DAA7DA54C}"/>
              </a:ext>
            </a:extLst>
          </p:cNvPr>
          <p:cNvSpPr/>
          <p:nvPr/>
        </p:nvSpPr>
        <p:spPr>
          <a:xfrm>
            <a:off x="574107" y="5010440"/>
            <a:ext cx="412571" cy="296634"/>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1" name="Hexagone 10">
            <a:extLst>
              <a:ext uri="{FF2B5EF4-FFF2-40B4-BE49-F238E27FC236}">
                <a16:creationId xmlns:a16="http://schemas.microsoft.com/office/drawing/2014/main" id="{D4FED347-6CB9-2423-0F07-98D54B65A9C4}"/>
              </a:ext>
            </a:extLst>
          </p:cNvPr>
          <p:cNvSpPr/>
          <p:nvPr/>
        </p:nvSpPr>
        <p:spPr>
          <a:xfrm>
            <a:off x="606223" y="6044789"/>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7" name="Hexagone 16">
            <a:extLst>
              <a:ext uri="{FF2B5EF4-FFF2-40B4-BE49-F238E27FC236}">
                <a16:creationId xmlns:a16="http://schemas.microsoft.com/office/drawing/2014/main" id="{B2058777-129D-27FA-8E9C-C466C6991D7D}"/>
              </a:ext>
            </a:extLst>
          </p:cNvPr>
          <p:cNvSpPr/>
          <p:nvPr/>
        </p:nvSpPr>
        <p:spPr>
          <a:xfrm>
            <a:off x="584910" y="5528840"/>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pic>
        <p:nvPicPr>
          <p:cNvPr id="14" name="Image 13">
            <a:extLst>
              <a:ext uri="{FF2B5EF4-FFF2-40B4-BE49-F238E27FC236}">
                <a16:creationId xmlns:a16="http://schemas.microsoft.com/office/drawing/2014/main" id="{F6510714-CCB8-5AD2-F118-10F3F2158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103" y="1690041"/>
            <a:ext cx="9693915" cy="4368431"/>
          </a:xfrm>
          <a:prstGeom prst="rect">
            <a:avLst/>
          </a:prstGeom>
        </p:spPr>
      </p:pic>
    </p:spTree>
    <p:extLst>
      <p:ext uri="{BB962C8B-B14F-4D97-AF65-F5344CB8AC3E}">
        <p14:creationId xmlns:p14="http://schemas.microsoft.com/office/powerpoint/2010/main" val="64753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2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3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3500"/>
                            </p:stCondLst>
                            <p:childTnLst>
                              <p:par>
                                <p:cTn id="23" presetID="22" presetClass="entr" presetSubtype="4"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4000"/>
                            </p:stCondLst>
                            <p:childTnLst>
                              <p:par>
                                <p:cTn id="27" presetID="53" presetClass="entr" presetSubtype="16"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2" name="Hexagone 1">
            <a:extLst>
              <a:ext uri="{FF2B5EF4-FFF2-40B4-BE49-F238E27FC236}">
                <a16:creationId xmlns:a16="http://schemas.microsoft.com/office/drawing/2014/main" id="{4A2D1C50-E99A-8C55-D2BF-E58A532BEE31}"/>
              </a:ext>
            </a:extLst>
          </p:cNvPr>
          <p:cNvSpPr/>
          <p:nvPr/>
        </p:nvSpPr>
        <p:spPr>
          <a:xfrm>
            <a:off x="1476103" y="89966"/>
            <a:ext cx="784751" cy="724757"/>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3" name="ZoneTexte 2">
            <a:extLst>
              <a:ext uri="{FF2B5EF4-FFF2-40B4-BE49-F238E27FC236}">
                <a16:creationId xmlns:a16="http://schemas.microsoft.com/office/drawing/2014/main" id="{4931B486-87DE-77C4-202B-E132074D8A75}"/>
              </a:ext>
            </a:extLst>
          </p:cNvPr>
          <p:cNvSpPr txBox="1"/>
          <p:nvPr/>
        </p:nvSpPr>
        <p:spPr>
          <a:xfrm>
            <a:off x="2260854" y="54091"/>
            <a:ext cx="6434572" cy="646331"/>
          </a:xfrm>
          <a:prstGeom prst="rect">
            <a:avLst/>
          </a:prstGeom>
          <a:noFill/>
        </p:spPr>
        <p:txBody>
          <a:bodyPr wrap="square" rtlCol="0">
            <a:spAutoFit/>
          </a:bodyPr>
          <a:lstStyle/>
          <a:p>
            <a:r>
              <a:rPr lang="fr-FR" sz="3600" dirty="0">
                <a:latin typeface="Bodoni MT Black" panose="02070A03080606020203" pitchFamily="18" charset="0"/>
              </a:rPr>
              <a:t>Réalisation </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121408" y="757570"/>
            <a:ext cx="5797296"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9" name="Organigramme : Terminateur 8">
            <a:extLst>
              <a:ext uri="{FF2B5EF4-FFF2-40B4-BE49-F238E27FC236}">
                <a16:creationId xmlns:a16="http://schemas.microsoft.com/office/drawing/2014/main" id="{EC4ADD92-0FBE-574E-044E-1400F3BF3055}"/>
              </a:ext>
            </a:extLst>
          </p:cNvPr>
          <p:cNvSpPr/>
          <p:nvPr/>
        </p:nvSpPr>
        <p:spPr>
          <a:xfrm>
            <a:off x="1711569" y="948865"/>
            <a:ext cx="6702120" cy="392846"/>
          </a:xfrm>
          <a:prstGeom prst="flowChartTerminator">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Bodoni MT Black" panose="02070A03080606020203" pitchFamily="18" charset="0"/>
              </a:rPr>
              <a:t>1-Les bases de donner</a:t>
            </a:r>
          </a:p>
        </p:txBody>
      </p:sp>
      <p:sp>
        <p:nvSpPr>
          <p:cNvPr id="10" name="ZoneTexte 9">
            <a:extLst>
              <a:ext uri="{FF2B5EF4-FFF2-40B4-BE49-F238E27FC236}">
                <a16:creationId xmlns:a16="http://schemas.microsoft.com/office/drawing/2014/main" id="{76B28739-FA94-7271-765B-32E2406CA05E}"/>
              </a:ext>
            </a:extLst>
          </p:cNvPr>
          <p:cNvSpPr txBox="1"/>
          <p:nvPr/>
        </p:nvSpPr>
        <p:spPr>
          <a:xfrm rot="10800000" flipV="1">
            <a:off x="12357835" y="-4135949"/>
            <a:ext cx="5588558" cy="646331"/>
          </a:xfrm>
          <a:prstGeom prst="rect">
            <a:avLst/>
          </a:prstGeom>
          <a:noFill/>
        </p:spPr>
        <p:txBody>
          <a:bodyPr wrap="square" rtlCol="0">
            <a:spAutoFit/>
          </a:bodyPr>
          <a:lstStyle/>
          <a:p>
            <a:pPr marL="285750" indent="-285750">
              <a:buFont typeface="Wingdings" panose="05000000000000000000" pitchFamily="2" charset="2"/>
              <a:buChar char="v"/>
            </a:pPr>
            <a:endParaRPr lang="fr-FR" dirty="0">
              <a:solidFill>
                <a:srgbClr val="0070C0"/>
              </a:solidFill>
              <a:latin typeface="Arial Black" panose="020B0A04020102020204" pitchFamily="34" charset="0"/>
              <a:cs typeface="Times New Roman" panose="02020603050405020304" pitchFamily="18" charset="0"/>
            </a:endParaRPr>
          </a:p>
          <a:p>
            <a:pPr marL="285750" indent="-285750">
              <a:buFont typeface="Wingdings" panose="05000000000000000000" pitchFamily="2" charset="2"/>
              <a:buChar char="v"/>
            </a:pPr>
            <a:r>
              <a:rPr lang="fr-FR" dirty="0">
                <a:solidFill>
                  <a:srgbClr val="0070C0"/>
                </a:solidFill>
                <a:latin typeface="Arial Black" panose="020B0A04020102020204" pitchFamily="34" charset="0"/>
                <a:cs typeface="Times New Roman" panose="02020603050405020304" pitchFamily="18" charset="0"/>
              </a:rPr>
              <a:t> </a:t>
            </a:r>
          </a:p>
        </p:txBody>
      </p:sp>
      <p:sp>
        <p:nvSpPr>
          <p:cNvPr id="12" name="Hexagone 11">
            <a:extLst>
              <a:ext uri="{FF2B5EF4-FFF2-40B4-BE49-F238E27FC236}">
                <a16:creationId xmlns:a16="http://schemas.microsoft.com/office/drawing/2014/main" id="{ECAE50CC-17D3-148B-D0AA-BCF00A44EC04}"/>
              </a:ext>
            </a:extLst>
          </p:cNvPr>
          <p:cNvSpPr/>
          <p:nvPr/>
        </p:nvSpPr>
        <p:spPr>
          <a:xfrm>
            <a:off x="-1680754" y="5077652"/>
            <a:ext cx="274317" cy="465355"/>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6" name="Rectangle 15">
            <a:extLst>
              <a:ext uri="{FF2B5EF4-FFF2-40B4-BE49-F238E27FC236}">
                <a16:creationId xmlns:a16="http://schemas.microsoft.com/office/drawing/2014/main" id="{A0BB2FB7-A04C-BFD8-AE2D-B7DD06F66515}"/>
              </a:ext>
            </a:extLst>
          </p:cNvPr>
          <p:cNvSpPr/>
          <p:nvPr/>
        </p:nvSpPr>
        <p:spPr>
          <a:xfrm>
            <a:off x="1090488" y="6269308"/>
            <a:ext cx="11022800" cy="38030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01B9E6F4-C59A-795C-1EAB-2DA5A8263476}"/>
              </a:ext>
            </a:extLst>
          </p:cNvPr>
          <p:cNvCxnSpPr>
            <a:cxnSpLocks/>
          </p:cNvCxnSpPr>
          <p:nvPr/>
        </p:nvCxnSpPr>
        <p:spPr>
          <a:xfrm>
            <a:off x="7940149" y="1145288"/>
            <a:ext cx="4251851"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DD6591B2-694C-C8EE-B1B1-6251435A8DD4}"/>
              </a:ext>
            </a:extLst>
          </p:cNvPr>
          <p:cNvSpPr>
            <a:spLocks noChangeArrowheads="1"/>
          </p:cNvSpPr>
          <p:nvPr/>
        </p:nvSpPr>
        <p:spPr bwMode="auto">
          <a:xfrm rot="10800000" flipV="1">
            <a:off x="9715773" y="-7494337"/>
            <a:ext cx="6963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fr-FR" altLang="fr-FR" sz="1600" b="1" u="sng"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   </a:t>
            </a:r>
            <a:endParaRPr lang="fr-FR" altLang="fr-FR" dirty="0">
              <a:latin typeface="Arial" panose="020B0604020202020204" pitchFamily="34" charset="0"/>
            </a:endParaRPr>
          </a:p>
        </p:txBody>
      </p:sp>
      <p:sp>
        <p:nvSpPr>
          <p:cNvPr id="6" name="Rectangle 3">
            <a:extLst>
              <a:ext uri="{FF2B5EF4-FFF2-40B4-BE49-F238E27FC236}">
                <a16:creationId xmlns:a16="http://schemas.microsoft.com/office/drawing/2014/main" id="{70EF868C-91A5-4CC7-14FB-BD39617436FD}"/>
              </a:ext>
            </a:extLst>
          </p:cNvPr>
          <p:cNvSpPr>
            <a:spLocks noChangeArrowheads="1"/>
          </p:cNvSpPr>
          <p:nvPr/>
        </p:nvSpPr>
        <p:spPr bwMode="auto">
          <a:xfrm rot="10800000" flipV="1">
            <a:off x="9715773" y="-2404053"/>
            <a:ext cx="6963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sp>
        <p:nvSpPr>
          <p:cNvPr id="7" name="Cylindre 6">
            <a:extLst>
              <a:ext uri="{FF2B5EF4-FFF2-40B4-BE49-F238E27FC236}">
                <a16:creationId xmlns:a16="http://schemas.microsoft.com/office/drawing/2014/main" id="{45144F6C-D74C-4EEF-E7B2-EC39C4B8E184}"/>
              </a:ext>
            </a:extLst>
          </p:cNvPr>
          <p:cNvSpPr/>
          <p:nvPr/>
        </p:nvSpPr>
        <p:spPr>
          <a:xfrm>
            <a:off x="551793" y="4004441"/>
            <a:ext cx="538695" cy="2645169"/>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Hexagone 7">
            <a:extLst>
              <a:ext uri="{FF2B5EF4-FFF2-40B4-BE49-F238E27FC236}">
                <a16:creationId xmlns:a16="http://schemas.microsoft.com/office/drawing/2014/main" id="{0D6C5D88-D6DF-F02B-B7A0-CF8DAA7DA54C}"/>
              </a:ext>
            </a:extLst>
          </p:cNvPr>
          <p:cNvSpPr/>
          <p:nvPr/>
        </p:nvSpPr>
        <p:spPr>
          <a:xfrm>
            <a:off x="574107" y="5010440"/>
            <a:ext cx="412571" cy="296634"/>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1" name="Hexagone 10">
            <a:extLst>
              <a:ext uri="{FF2B5EF4-FFF2-40B4-BE49-F238E27FC236}">
                <a16:creationId xmlns:a16="http://schemas.microsoft.com/office/drawing/2014/main" id="{D4FED347-6CB9-2423-0F07-98D54B65A9C4}"/>
              </a:ext>
            </a:extLst>
          </p:cNvPr>
          <p:cNvSpPr/>
          <p:nvPr/>
        </p:nvSpPr>
        <p:spPr>
          <a:xfrm>
            <a:off x="606223" y="6044789"/>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7" name="Hexagone 16">
            <a:extLst>
              <a:ext uri="{FF2B5EF4-FFF2-40B4-BE49-F238E27FC236}">
                <a16:creationId xmlns:a16="http://schemas.microsoft.com/office/drawing/2014/main" id="{B2058777-129D-27FA-8E9C-C466C6991D7D}"/>
              </a:ext>
            </a:extLst>
          </p:cNvPr>
          <p:cNvSpPr/>
          <p:nvPr/>
        </p:nvSpPr>
        <p:spPr>
          <a:xfrm>
            <a:off x="584910" y="5528840"/>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pic>
        <p:nvPicPr>
          <p:cNvPr id="15" name="Image 14">
            <a:extLst>
              <a:ext uri="{FF2B5EF4-FFF2-40B4-BE49-F238E27FC236}">
                <a16:creationId xmlns:a16="http://schemas.microsoft.com/office/drawing/2014/main" id="{73F6CDD0-9B78-5005-0CCC-AB9DEC893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963" y="1545719"/>
            <a:ext cx="10125823" cy="4232112"/>
          </a:xfrm>
          <a:prstGeom prst="rect">
            <a:avLst/>
          </a:prstGeom>
        </p:spPr>
      </p:pic>
    </p:spTree>
    <p:extLst>
      <p:ext uri="{BB962C8B-B14F-4D97-AF65-F5344CB8AC3E}">
        <p14:creationId xmlns:p14="http://schemas.microsoft.com/office/powerpoint/2010/main" val="29692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2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3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3500"/>
                            </p:stCondLst>
                            <p:childTnLst>
                              <p:par>
                                <p:cTn id="23" presetID="22" presetClass="entr" presetSubtype="4"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4000"/>
                            </p:stCondLst>
                            <p:childTnLst>
                              <p:par>
                                <p:cTn id="27" presetID="53" presetClass="entr" presetSubtype="16"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2" name="Hexagone 1">
            <a:extLst>
              <a:ext uri="{FF2B5EF4-FFF2-40B4-BE49-F238E27FC236}">
                <a16:creationId xmlns:a16="http://schemas.microsoft.com/office/drawing/2014/main" id="{4A2D1C50-E99A-8C55-D2BF-E58A532BEE31}"/>
              </a:ext>
            </a:extLst>
          </p:cNvPr>
          <p:cNvSpPr/>
          <p:nvPr/>
        </p:nvSpPr>
        <p:spPr>
          <a:xfrm>
            <a:off x="1476103" y="89966"/>
            <a:ext cx="784751" cy="724757"/>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3" name="ZoneTexte 2">
            <a:extLst>
              <a:ext uri="{FF2B5EF4-FFF2-40B4-BE49-F238E27FC236}">
                <a16:creationId xmlns:a16="http://schemas.microsoft.com/office/drawing/2014/main" id="{4931B486-87DE-77C4-202B-E132074D8A75}"/>
              </a:ext>
            </a:extLst>
          </p:cNvPr>
          <p:cNvSpPr txBox="1"/>
          <p:nvPr/>
        </p:nvSpPr>
        <p:spPr>
          <a:xfrm>
            <a:off x="2260854" y="54091"/>
            <a:ext cx="6434572" cy="646331"/>
          </a:xfrm>
          <a:prstGeom prst="rect">
            <a:avLst/>
          </a:prstGeom>
          <a:noFill/>
        </p:spPr>
        <p:txBody>
          <a:bodyPr wrap="square" rtlCol="0">
            <a:spAutoFit/>
          </a:bodyPr>
          <a:lstStyle/>
          <a:p>
            <a:r>
              <a:rPr lang="fr-FR" sz="3600" dirty="0">
                <a:latin typeface="Bodoni MT Black" panose="02070A03080606020203" pitchFamily="18" charset="0"/>
              </a:rPr>
              <a:t>Réalisation </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121408" y="757570"/>
            <a:ext cx="5797296"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9" name="Organigramme : Terminateur 8">
            <a:extLst>
              <a:ext uri="{FF2B5EF4-FFF2-40B4-BE49-F238E27FC236}">
                <a16:creationId xmlns:a16="http://schemas.microsoft.com/office/drawing/2014/main" id="{EC4ADD92-0FBE-574E-044E-1400F3BF3055}"/>
              </a:ext>
            </a:extLst>
          </p:cNvPr>
          <p:cNvSpPr/>
          <p:nvPr/>
        </p:nvSpPr>
        <p:spPr>
          <a:xfrm>
            <a:off x="1012875" y="871873"/>
            <a:ext cx="8890252" cy="380303"/>
          </a:xfrm>
          <a:prstGeom prst="flowChartTerminator">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Bodoni MT Black" panose="02070A03080606020203" pitchFamily="18" charset="0"/>
              </a:rPr>
              <a:t>2-interface graphique administrateur</a:t>
            </a:r>
          </a:p>
        </p:txBody>
      </p:sp>
      <p:sp>
        <p:nvSpPr>
          <p:cNvPr id="10" name="ZoneTexte 9">
            <a:extLst>
              <a:ext uri="{FF2B5EF4-FFF2-40B4-BE49-F238E27FC236}">
                <a16:creationId xmlns:a16="http://schemas.microsoft.com/office/drawing/2014/main" id="{76B28739-FA94-7271-765B-32E2406CA05E}"/>
              </a:ext>
            </a:extLst>
          </p:cNvPr>
          <p:cNvSpPr txBox="1"/>
          <p:nvPr/>
        </p:nvSpPr>
        <p:spPr>
          <a:xfrm rot="10800000" flipV="1">
            <a:off x="12357835" y="-4135949"/>
            <a:ext cx="5588558" cy="646331"/>
          </a:xfrm>
          <a:prstGeom prst="rect">
            <a:avLst/>
          </a:prstGeom>
          <a:noFill/>
        </p:spPr>
        <p:txBody>
          <a:bodyPr wrap="square" rtlCol="0">
            <a:spAutoFit/>
          </a:bodyPr>
          <a:lstStyle/>
          <a:p>
            <a:pPr marL="285750" indent="-285750">
              <a:buFont typeface="Wingdings" panose="05000000000000000000" pitchFamily="2" charset="2"/>
              <a:buChar char="v"/>
            </a:pPr>
            <a:endParaRPr lang="fr-FR" dirty="0">
              <a:solidFill>
                <a:srgbClr val="0070C0"/>
              </a:solidFill>
              <a:latin typeface="Arial Black" panose="020B0A04020102020204" pitchFamily="34" charset="0"/>
              <a:cs typeface="Times New Roman" panose="02020603050405020304" pitchFamily="18" charset="0"/>
            </a:endParaRPr>
          </a:p>
          <a:p>
            <a:pPr marL="285750" indent="-285750">
              <a:buFont typeface="Wingdings" panose="05000000000000000000" pitchFamily="2" charset="2"/>
              <a:buChar char="v"/>
            </a:pPr>
            <a:r>
              <a:rPr lang="fr-FR" dirty="0">
                <a:solidFill>
                  <a:srgbClr val="0070C0"/>
                </a:solidFill>
                <a:latin typeface="Arial Black" panose="020B0A04020102020204" pitchFamily="34" charset="0"/>
                <a:cs typeface="Times New Roman" panose="02020603050405020304" pitchFamily="18" charset="0"/>
              </a:rPr>
              <a:t> </a:t>
            </a:r>
          </a:p>
        </p:txBody>
      </p:sp>
      <p:sp>
        <p:nvSpPr>
          <p:cNvPr id="12" name="Hexagone 11">
            <a:extLst>
              <a:ext uri="{FF2B5EF4-FFF2-40B4-BE49-F238E27FC236}">
                <a16:creationId xmlns:a16="http://schemas.microsoft.com/office/drawing/2014/main" id="{ECAE50CC-17D3-148B-D0AA-BCF00A44EC04}"/>
              </a:ext>
            </a:extLst>
          </p:cNvPr>
          <p:cNvSpPr/>
          <p:nvPr/>
        </p:nvSpPr>
        <p:spPr>
          <a:xfrm>
            <a:off x="-1680754" y="5077652"/>
            <a:ext cx="274317" cy="465355"/>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4" name="Hexagone 13">
            <a:extLst>
              <a:ext uri="{FF2B5EF4-FFF2-40B4-BE49-F238E27FC236}">
                <a16:creationId xmlns:a16="http://schemas.microsoft.com/office/drawing/2014/main" id="{0EFE7A93-E856-E4E9-102C-544D725999C7}"/>
              </a:ext>
            </a:extLst>
          </p:cNvPr>
          <p:cNvSpPr/>
          <p:nvPr/>
        </p:nvSpPr>
        <p:spPr>
          <a:xfrm>
            <a:off x="-1098371" y="5307074"/>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5" name="Hexagone 14">
            <a:extLst>
              <a:ext uri="{FF2B5EF4-FFF2-40B4-BE49-F238E27FC236}">
                <a16:creationId xmlns:a16="http://schemas.microsoft.com/office/drawing/2014/main" id="{68C0B400-5066-4752-8EC1-9C9B73D1329E}"/>
              </a:ext>
            </a:extLst>
          </p:cNvPr>
          <p:cNvSpPr/>
          <p:nvPr/>
        </p:nvSpPr>
        <p:spPr>
          <a:xfrm>
            <a:off x="-1190900" y="5932718"/>
            <a:ext cx="276500"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6" name="Rectangle 15">
            <a:extLst>
              <a:ext uri="{FF2B5EF4-FFF2-40B4-BE49-F238E27FC236}">
                <a16:creationId xmlns:a16="http://schemas.microsoft.com/office/drawing/2014/main" id="{A0BB2FB7-A04C-BFD8-AE2D-B7DD06F66515}"/>
              </a:ext>
            </a:extLst>
          </p:cNvPr>
          <p:cNvSpPr/>
          <p:nvPr/>
        </p:nvSpPr>
        <p:spPr>
          <a:xfrm>
            <a:off x="1164606" y="6309382"/>
            <a:ext cx="11027394" cy="38030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01B9E6F4-C59A-795C-1EAB-2DA5A8263476}"/>
              </a:ext>
            </a:extLst>
          </p:cNvPr>
          <p:cNvCxnSpPr>
            <a:cxnSpLocks/>
          </p:cNvCxnSpPr>
          <p:nvPr/>
        </p:nvCxnSpPr>
        <p:spPr>
          <a:xfrm>
            <a:off x="9903127" y="1050098"/>
            <a:ext cx="245470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DD6591B2-694C-C8EE-B1B1-6251435A8DD4}"/>
              </a:ext>
            </a:extLst>
          </p:cNvPr>
          <p:cNvSpPr>
            <a:spLocks noChangeArrowheads="1"/>
          </p:cNvSpPr>
          <p:nvPr/>
        </p:nvSpPr>
        <p:spPr bwMode="auto">
          <a:xfrm rot="10800000" flipV="1">
            <a:off x="9715773" y="-7494337"/>
            <a:ext cx="6963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fr-FR" altLang="fr-FR" sz="1600" b="1" u="sng"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   </a:t>
            </a:r>
            <a:endParaRPr lang="fr-FR" altLang="fr-FR" dirty="0">
              <a:latin typeface="Arial" panose="020B0604020202020204" pitchFamily="34" charset="0"/>
            </a:endParaRPr>
          </a:p>
        </p:txBody>
      </p:sp>
      <p:sp>
        <p:nvSpPr>
          <p:cNvPr id="6" name="Rectangle 3">
            <a:extLst>
              <a:ext uri="{FF2B5EF4-FFF2-40B4-BE49-F238E27FC236}">
                <a16:creationId xmlns:a16="http://schemas.microsoft.com/office/drawing/2014/main" id="{70EF868C-91A5-4CC7-14FB-BD39617436FD}"/>
              </a:ext>
            </a:extLst>
          </p:cNvPr>
          <p:cNvSpPr>
            <a:spLocks noChangeArrowheads="1"/>
          </p:cNvSpPr>
          <p:nvPr/>
        </p:nvSpPr>
        <p:spPr bwMode="auto">
          <a:xfrm rot="10800000" flipV="1">
            <a:off x="9715773" y="-2404053"/>
            <a:ext cx="6963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sp>
        <p:nvSpPr>
          <p:cNvPr id="7" name="Cylindre 6">
            <a:extLst>
              <a:ext uri="{FF2B5EF4-FFF2-40B4-BE49-F238E27FC236}">
                <a16:creationId xmlns:a16="http://schemas.microsoft.com/office/drawing/2014/main" id="{6D4E88AA-33E4-90DE-BFF9-17605950515E}"/>
              </a:ext>
            </a:extLst>
          </p:cNvPr>
          <p:cNvSpPr/>
          <p:nvPr/>
        </p:nvSpPr>
        <p:spPr>
          <a:xfrm>
            <a:off x="457200" y="3752193"/>
            <a:ext cx="633927" cy="2937491"/>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Hexagone 7">
            <a:extLst>
              <a:ext uri="{FF2B5EF4-FFF2-40B4-BE49-F238E27FC236}">
                <a16:creationId xmlns:a16="http://schemas.microsoft.com/office/drawing/2014/main" id="{CDD9DDCE-9604-7AD0-6749-B68F354910B1}"/>
              </a:ext>
            </a:extLst>
          </p:cNvPr>
          <p:cNvSpPr/>
          <p:nvPr/>
        </p:nvSpPr>
        <p:spPr>
          <a:xfrm>
            <a:off x="600304" y="4781018"/>
            <a:ext cx="412571" cy="296634"/>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1" name="Hexagone 10">
            <a:extLst>
              <a:ext uri="{FF2B5EF4-FFF2-40B4-BE49-F238E27FC236}">
                <a16:creationId xmlns:a16="http://schemas.microsoft.com/office/drawing/2014/main" id="{57E66236-6F04-FE4C-5F67-3AEEACDEFA26}"/>
              </a:ext>
            </a:extLst>
          </p:cNvPr>
          <p:cNvSpPr/>
          <p:nvPr/>
        </p:nvSpPr>
        <p:spPr>
          <a:xfrm>
            <a:off x="632420" y="5815367"/>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7" name="Hexagone 16">
            <a:extLst>
              <a:ext uri="{FF2B5EF4-FFF2-40B4-BE49-F238E27FC236}">
                <a16:creationId xmlns:a16="http://schemas.microsoft.com/office/drawing/2014/main" id="{56D8ECD4-7448-2453-C380-1616E430BB26}"/>
              </a:ext>
            </a:extLst>
          </p:cNvPr>
          <p:cNvSpPr/>
          <p:nvPr/>
        </p:nvSpPr>
        <p:spPr>
          <a:xfrm>
            <a:off x="611107" y="5299418"/>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pic>
        <p:nvPicPr>
          <p:cNvPr id="22" name="Image 21">
            <a:extLst>
              <a:ext uri="{FF2B5EF4-FFF2-40B4-BE49-F238E27FC236}">
                <a16:creationId xmlns:a16="http://schemas.microsoft.com/office/drawing/2014/main" id="{6FB6FE7A-C64C-1ED4-E068-FBEF514FF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206" y="1309325"/>
            <a:ext cx="8890251" cy="4920023"/>
          </a:xfrm>
          <a:prstGeom prst="rect">
            <a:avLst/>
          </a:prstGeom>
        </p:spPr>
      </p:pic>
    </p:spTree>
    <p:extLst>
      <p:ext uri="{BB962C8B-B14F-4D97-AF65-F5344CB8AC3E}">
        <p14:creationId xmlns:p14="http://schemas.microsoft.com/office/powerpoint/2010/main" val="228004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2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3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3500"/>
                            </p:stCondLst>
                            <p:childTnLst>
                              <p:par>
                                <p:cTn id="23" presetID="22" presetClass="entr" presetSubtype="4"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4000"/>
                            </p:stCondLst>
                            <p:childTnLst>
                              <p:par>
                                <p:cTn id="27" presetID="53" presetClass="entr" presetSubtype="16"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ppt_w</p:attrName>
                                        </p:attrNameLst>
                                      </p:cBhvr>
                                      <p:tavLst>
                                        <p:tav tm="0">
                                          <p:val>
                                            <p:fltVal val="0"/>
                                          </p:val>
                                        </p:tav>
                                        <p:tav tm="100000">
                                          <p:val>
                                            <p:strVal val="#ppt_w"/>
                                          </p:val>
                                        </p:tav>
                                      </p:tavLst>
                                    </p:anim>
                                    <p:anim calcmode="lin" valueType="num">
                                      <p:cBhvr>
                                        <p:cTn id="30" dur="500" fill="hold"/>
                                        <p:tgtEl>
                                          <p:spTgt spid="22"/>
                                        </p:tgtEl>
                                        <p:attrNameLst>
                                          <p:attrName>ppt_h</p:attrName>
                                        </p:attrNameLst>
                                      </p:cBhvr>
                                      <p:tavLst>
                                        <p:tav tm="0">
                                          <p:val>
                                            <p:fltVal val="0"/>
                                          </p:val>
                                        </p:tav>
                                        <p:tav tm="100000">
                                          <p:val>
                                            <p:strVal val="#ppt_h"/>
                                          </p:val>
                                        </p:tav>
                                      </p:tavLst>
                                    </p:anim>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2" name="Hexagone 1">
            <a:extLst>
              <a:ext uri="{FF2B5EF4-FFF2-40B4-BE49-F238E27FC236}">
                <a16:creationId xmlns:a16="http://schemas.microsoft.com/office/drawing/2014/main" id="{4A2D1C50-E99A-8C55-D2BF-E58A532BEE31}"/>
              </a:ext>
            </a:extLst>
          </p:cNvPr>
          <p:cNvSpPr/>
          <p:nvPr/>
        </p:nvSpPr>
        <p:spPr>
          <a:xfrm>
            <a:off x="1476103" y="89966"/>
            <a:ext cx="784751" cy="724757"/>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3" name="ZoneTexte 2">
            <a:extLst>
              <a:ext uri="{FF2B5EF4-FFF2-40B4-BE49-F238E27FC236}">
                <a16:creationId xmlns:a16="http://schemas.microsoft.com/office/drawing/2014/main" id="{4931B486-87DE-77C4-202B-E132074D8A75}"/>
              </a:ext>
            </a:extLst>
          </p:cNvPr>
          <p:cNvSpPr txBox="1"/>
          <p:nvPr/>
        </p:nvSpPr>
        <p:spPr>
          <a:xfrm>
            <a:off x="2260854" y="54091"/>
            <a:ext cx="6434572" cy="646331"/>
          </a:xfrm>
          <a:prstGeom prst="rect">
            <a:avLst/>
          </a:prstGeom>
          <a:noFill/>
        </p:spPr>
        <p:txBody>
          <a:bodyPr wrap="square" rtlCol="0">
            <a:spAutoFit/>
          </a:bodyPr>
          <a:lstStyle/>
          <a:p>
            <a:r>
              <a:rPr lang="fr-FR" sz="3600" dirty="0">
                <a:latin typeface="Bodoni MT Black" panose="02070A03080606020203" pitchFamily="18" charset="0"/>
              </a:rPr>
              <a:t>Réalisation </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121408" y="757570"/>
            <a:ext cx="5797296"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9" name="Organigramme : Terminateur 8">
            <a:extLst>
              <a:ext uri="{FF2B5EF4-FFF2-40B4-BE49-F238E27FC236}">
                <a16:creationId xmlns:a16="http://schemas.microsoft.com/office/drawing/2014/main" id="{EC4ADD92-0FBE-574E-044E-1400F3BF3055}"/>
              </a:ext>
            </a:extLst>
          </p:cNvPr>
          <p:cNvSpPr/>
          <p:nvPr/>
        </p:nvSpPr>
        <p:spPr>
          <a:xfrm>
            <a:off x="1012875" y="871873"/>
            <a:ext cx="8890252" cy="380303"/>
          </a:xfrm>
          <a:prstGeom prst="flowChartTerminator">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Bodoni MT Black" panose="02070A03080606020203" pitchFamily="18" charset="0"/>
              </a:rPr>
              <a:t>2-interface graphique administrateur</a:t>
            </a:r>
          </a:p>
        </p:txBody>
      </p:sp>
      <p:sp>
        <p:nvSpPr>
          <p:cNvPr id="10" name="ZoneTexte 9">
            <a:extLst>
              <a:ext uri="{FF2B5EF4-FFF2-40B4-BE49-F238E27FC236}">
                <a16:creationId xmlns:a16="http://schemas.microsoft.com/office/drawing/2014/main" id="{76B28739-FA94-7271-765B-32E2406CA05E}"/>
              </a:ext>
            </a:extLst>
          </p:cNvPr>
          <p:cNvSpPr txBox="1"/>
          <p:nvPr/>
        </p:nvSpPr>
        <p:spPr>
          <a:xfrm rot="10800000" flipV="1">
            <a:off x="12357835" y="-4135949"/>
            <a:ext cx="5588558" cy="646331"/>
          </a:xfrm>
          <a:prstGeom prst="rect">
            <a:avLst/>
          </a:prstGeom>
          <a:noFill/>
        </p:spPr>
        <p:txBody>
          <a:bodyPr wrap="square" rtlCol="0">
            <a:spAutoFit/>
          </a:bodyPr>
          <a:lstStyle/>
          <a:p>
            <a:pPr marL="285750" indent="-285750">
              <a:buFont typeface="Wingdings" panose="05000000000000000000" pitchFamily="2" charset="2"/>
              <a:buChar char="v"/>
            </a:pPr>
            <a:endParaRPr lang="fr-FR" dirty="0">
              <a:solidFill>
                <a:srgbClr val="0070C0"/>
              </a:solidFill>
              <a:latin typeface="Arial Black" panose="020B0A04020102020204" pitchFamily="34" charset="0"/>
              <a:cs typeface="Times New Roman" panose="02020603050405020304" pitchFamily="18" charset="0"/>
            </a:endParaRPr>
          </a:p>
          <a:p>
            <a:pPr marL="285750" indent="-285750">
              <a:buFont typeface="Wingdings" panose="05000000000000000000" pitchFamily="2" charset="2"/>
              <a:buChar char="v"/>
            </a:pPr>
            <a:r>
              <a:rPr lang="fr-FR" dirty="0">
                <a:solidFill>
                  <a:srgbClr val="0070C0"/>
                </a:solidFill>
                <a:latin typeface="Arial Black" panose="020B0A04020102020204" pitchFamily="34" charset="0"/>
                <a:cs typeface="Times New Roman" panose="02020603050405020304" pitchFamily="18" charset="0"/>
              </a:rPr>
              <a:t> </a:t>
            </a:r>
          </a:p>
        </p:txBody>
      </p:sp>
      <p:sp>
        <p:nvSpPr>
          <p:cNvPr id="12" name="Hexagone 11">
            <a:extLst>
              <a:ext uri="{FF2B5EF4-FFF2-40B4-BE49-F238E27FC236}">
                <a16:creationId xmlns:a16="http://schemas.microsoft.com/office/drawing/2014/main" id="{ECAE50CC-17D3-148B-D0AA-BCF00A44EC04}"/>
              </a:ext>
            </a:extLst>
          </p:cNvPr>
          <p:cNvSpPr/>
          <p:nvPr/>
        </p:nvSpPr>
        <p:spPr>
          <a:xfrm>
            <a:off x="-1680754" y="5077652"/>
            <a:ext cx="274317" cy="465355"/>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4" name="Hexagone 13">
            <a:extLst>
              <a:ext uri="{FF2B5EF4-FFF2-40B4-BE49-F238E27FC236}">
                <a16:creationId xmlns:a16="http://schemas.microsoft.com/office/drawing/2014/main" id="{0EFE7A93-E856-E4E9-102C-544D725999C7}"/>
              </a:ext>
            </a:extLst>
          </p:cNvPr>
          <p:cNvSpPr/>
          <p:nvPr/>
        </p:nvSpPr>
        <p:spPr>
          <a:xfrm>
            <a:off x="-1098371" y="5307074"/>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5" name="Hexagone 14">
            <a:extLst>
              <a:ext uri="{FF2B5EF4-FFF2-40B4-BE49-F238E27FC236}">
                <a16:creationId xmlns:a16="http://schemas.microsoft.com/office/drawing/2014/main" id="{68C0B400-5066-4752-8EC1-9C9B73D1329E}"/>
              </a:ext>
            </a:extLst>
          </p:cNvPr>
          <p:cNvSpPr/>
          <p:nvPr/>
        </p:nvSpPr>
        <p:spPr>
          <a:xfrm>
            <a:off x="-1190900" y="5932718"/>
            <a:ext cx="276500"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6" name="Rectangle 15">
            <a:extLst>
              <a:ext uri="{FF2B5EF4-FFF2-40B4-BE49-F238E27FC236}">
                <a16:creationId xmlns:a16="http://schemas.microsoft.com/office/drawing/2014/main" id="{A0BB2FB7-A04C-BFD8-AE2D-B7DD06F66515}"/>
              </a:ext>
            </a:extLst>
          </p:cNvPr>
          <p:cNvSpPr/>
          <p:nvPr/>
        </p:nvSpPr>
        <p:spPr>
          <a:xfrm>
            <a:off x="1164606" y="6309382"/>
            <a:ext cx="11027394" cy="38030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01B9E6F4-C59A-795C-1EAB-2DA5A8263476}"/>
              </a:ext>
            </a:extLst>
          </p:cNvPr>
          <p:cNvCxnSpPr>
            <a:cxnSpLocks/>
          </p:cNvCxnSpPr>
          <p:nvPr/>
        </p:nvCxnSpPr>
        <p:spPr>
          <a:xfrm>
            <a:off x="9903127" y="1097394"/>
            <a:ext cx="245470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DD6591B2-694C-C8EE-B1B1-6251435A8DD4}"/>
              </a:ext>
            </a:extLst>
          </p:cNvPr>
          <p:cNvSpPr>
            <a:spLocks noChangeArrowheads="1"/>
          </p:cNvSpPr>
          <p:nvPr/>
        </p:nvSpPr>
        <p:spPr bwMode="auto">
          <a:xfrm rot="10800000" flipV="1">
            <a:off x="9715773" y="-7494337"/>
            <a:ext cx="6963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fr-FR" altLang="fr-FR" sz="1600" b="1" u="sng"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   </a:t>
            </a:r>
            <a:endParaRPr lang="fr-FR" altLang="fr-FR" dirty="0">
              <a:latin typeface="Arial" panose="020B0604020202020204" pitchFamily="34" charset="0"/>
            </a:endParaRPr>
          </a:p>
        </p:txBody>
      </p:sp>
      <p:sp>
        <p:nvSpPr>
          <p:cNvPr id="6" name="Rectangle 3">
            <a:extLst>
              <a:ext uri="{FF2B5EF4-FFF2-40B4-BE49-F238E27FC236}">
                <a16:creationId xmlns:a16="http://schemas.microsoft.com/office/drawing/2014/main" id="{70EF868C-91A5-4CC7-14FB-BD39617436FD}"/>
              </a:ext>
            </a:extLst>
          </p:cNvPr>
          <p:cNvSpPr>
            <a:spLocks noChangeArrowheads="1"/>
          </p:cNvSpPr>
          <p:nvPr/>
        </p:nvSpPr>
        <p:spPr bwMode="auto">
          <a:xfrm rot="10800000" flipV="1">
            <a:off x="9715773" y="-2404053"/>
            <a:ext cx="6963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sp>
        <p:nvSpPr>
          <p:cNvPr id="7" name="Cylindre 6">
            <a:extLst>
              <a:ext uri="{FF2B5EF4-FFF2-40B4-BE49-F238E27FC236}">
                <a16:creationId xmlns:a16="http://schemas.microsoft.com/office/drawing/2014/main" id="{6D4E88AA-33E4-90DE-BFF9-17605950515E}"/>
              </a:ext>
            </a:extLst>
          </p:cNvPr>
          <p:cNvSpPr/>
          <p:nvPr/>
        </p:nvSpPr>
        <p:spPr>
          <a:xfrm>
            <a:off x="457200" y="3752193"/>
            <a:ext cx="633927" cy="2937491"/>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Hexagone 7">
            <a:extLst>
              <a:ext uri="{FF2B5EF4-FFF2-40B4-BE49-F238E27FC236}">
                <a16:creationId xmlns:a16="http://schemas.microsoft.com/office/drawing/2014/main" id="{CDD9DDCE-9604-7AD0-6749-B68F354910B1}"/>
              </a:ext>
            </a:extLst>
          </p:cNvPr>
          <p:cNvSpPr/>
          <p:nvPr/>
        </p:nvSpPr>
        <p:spPr>
          <a:xfrm>
            <a:off x="600304" y="4781018"/>
            <a:ext cx="412571" cy="296634"/>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1" name="Hexagone 10">
            <a:extLst>
              <a:ext uri="{FF2B5EF4-FFF2-40B4-BE49-F238E27FC236}">
                <a16:creationId xmlns:a16="http://schemas.microsoft.com/office/drawing/2014/main" id="{57E66236-6F04-FE4C-5F67-3AEEACDEFA26}"/>
              </a:ext>
            </a:extLst>
          </p:cNvPr>
          <p:cNvSpPr/>
          <p:nvPr/>
        </p:nvSpPr>
        <p:spPr>
          <a:xfrm>
            <a:off x="632420" y="5815367"/>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7" name="Hexagone 16">
            <a:extLst>
              <a:ext uri="{FF2B5EF4-FFF2-40B4-BE49-F238E27FC236}">
                <a16:creationId xmlns:a16="http://schemas.microsoft.com/office/drawing/2014/main" id="{56D8ECD4-7448-2453-C380-1616E430BB26}"/>
              </a:ext>
            </a:extLst>
          </p:cNvPr>
          <p:cNvSpPr/>
          <p:nvPr/>
        </p:nvSpPr>
        <p:spPr>
          <a:xfrm>
            <a:off x="611107" y="5299418"/>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pic>
        <p:nvPicPr>
          <p:cNvPr id="19" name="Image 18">
            <a:extLst>
              <a:ext uri="{FF2B5EF4-FFF2-40B4-BE49-F238E27FC236}">
                <a16:creationId xmlns:a16="http://schemas.microsoft.com/office/drawing/2014/main" id="{6DDE02A9-1BC6-38DD-E244-62095BAC57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6910" y="1423626"/>
            <a:ext cx="10047890" cy="4805723"/>
          </a:xfrm>
          <a:prstGeom prst="rect">
            <a:avLst/>
          </a:prstGeom>
        </p:spPr>
      </p:pic>
    </p:spTree>
    <p:extLst>
      <p:ext uri="{BB962C8B-B14F-4D97-AF65-F5344CB8AC3E}">
        <p14:creationId xmlns:p14="http://schemas.microsoft.com/office/powerpoint/2010/main" val="27215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2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3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3500"/>
                            </p:stCondLst>
                            <p:childTnLst>
                              <p:par>
                                <p:cTn id="23" presetID="22" presetClass="entr" presetSubtype="4"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4000"/>
                            </p:stCondLst>
                            <p:childTnLst>
                              <p:par>
                                <p:cTn id="27" presetID="53" presetClass="entr" presetSubtype="16"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0000">
              <a:schemeClr val="bg1"/>
            </a:gs>
            <a:gs pos="29000">
              <a:schemeClr val="bg1"/>
            </a:gs>
          </a:gsLst>
          <a:lin ang="2100000" scaled="0"/>
        </a:gradFill>
        <a:effectLst/>
      </p:bgPr>
    </p:bg>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924E05B7-6F32-F2E9-4E49-3B70C653E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0" y="46636"/>
            <a:ext cx="12149288" cy="6848082"/>
          </a:xfrm>
          <a:prstGeom prst="rect">
            <a:avLst/>
          </a:prstGeom>
        </p:spPr>
      </p:pic>
      <p:sp>
        <p:nvSpPr>
          <p:cNvPr id="12" name="ZoneTexte 11">
            <a:extLst>
              <a:ext uri="{FF2B5EF4-FFF2-40B4-BE49-F238E27FC236}">
                <a16:creationId xmlns:a16="http://schemas.microsoft.com/office/drawing/2014/main" id="{5563A5C3-DC9B-C3D4-E461-54EF4B6D45D0}"/>
              </a:ext>
            </a:extLst>
          </p:cNvPr>
          <p:cNvSpPr txBox="1"/>
          <p:nvPr/>
        </p:nvSpPr>
        <p:spPr>
          <a:xfrm>
            <a:off x="3285021" y="714148"/>
            <a:ext cx="4493123" cy="523220"/>
          </a:xfrm>
          <a:prstGeom prst="rect">
            <a:avLst/>
          </a:prstGeom>
          <a:solidFill>
            <a:schemeClr val="bg1"/>
          </a:solidFill>
        </p:spPr>
        <p:txBody>
          <a:bodyPr wrap="square" rtlCol="0">
            <a:spAutoFit/>
          </a:bodyPr>
          <a:lstStyle/>
          <a:p>
            <a:r>
              <a:rPr lang="fr-FR" sz="2800" dirty="0">
                <a:latin typeface="Berlin Sans FB Demi" panose="020E0802020502020306" pitchFamily="34" charset="0"/>
              </a:rPr>
              <a:t>Introduction</a:t>
            </a:r>
          </a:p>
        </p:txBody>
      </p:sp>
      <p:grpSp>
        <p:nvGrpSpPr>
          <p:cNvPr id="22" name="Groupe 21">
            <a:extLst>
              <a:ext uri="{FF2B5EF4-FFF2-40B4-BE49-F238E27FC236}">
                <a16:creationId xmlns:a16="http://schemas.microsoft.com/office/drawing/2014/main" id="{C930363C-DED2-8462-7168-39F5CF64C749}"/>
              </a:ext>
            </a:extLst>
          </p:cNvPr>
          <p:cNvGrpSpPr>
            <a:grpSpLocks noChangeAspect="1"/>
          </p:cNvGrpSpPr>
          <p:nvPr/>
        </p:nvGrpSpPr>
        <p:grpSpPr>
          <a:xfrm rot="2100000">
            <a:off x="102261" y="2494149"/>
            <a:ext cx="152400" cy="2061686"/>
            <a:chOff x="6333067" y="1625600"/>
            <a:chExt cx="152400" cy="2061686"/>
          </a:xfrm>
        </p:grpSpPr>
        <p:sp>
          <p:nvSpPr>
            <p:cNvPr id="20" name="Triangle isocèle 19">
              <a:extLst>
                <a:ext uri="{FF2B5EF4-FFF2-40B4-BE49-F238E27FC236}">
                  <a16:creationId xmlns:a16="http://schemas.microsoft.com/office/drawing/2014/main" id="{FF30D34D-C8F1-4D47-9020-5E9AD8C72C1F}"/>
                </a:ext>
              </a:extLst>
            </p:cNvPr>
            <p:cNvSpPr/>
            <p:nvPr/>
          </p:nvSpPr>
          <p:spPr>
            <a:xfrm>
              <a:off x="6333067" y="1625600"/>
              <a:ext cx="152400" cy="1049867"/>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21" name="Triangle isocèle 20">
              <a:extLst>
                <a:ext uri="{FF2B5EF4-FFF2-40B4-BE49-F238E27FC236}">
                  <a16:creationId xmlns:a16="http://schemas.microsoft.com/office/drawing/2014/main" id="{75C501B9-2285-007D-1430-C2D2951E65A2}"/>
                </a:ext>
              </a:extLst>
            </p:cNvPr>
            <p:cNvSpPr/>
            <p:nvPr/>
          </p:nvSpPr>
          <p:spPr>
            <a:xfrm flipV="1">
              <a:off x="6333067" y="2637419"/>
              <a:ext cx="152400" cy="10498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grpSp>
      <p:sp>
        <p:nvSpPr>
          <p:cNvPr id="6" name="Ellipse 5">
            <a:extLst>
              <a:ext uri="{FF2B5EF4-FFF2-40B4-BE49-F238E27FC236}">
                <a16:creationId xmlns:a16="http://schemas.microsoft.com/office/drawing/2014/main" id="{023F04CB-2222-7C7B-2700-B286EC108810}"/>
              </a:ext>
            </a:extLst>
          </p:cNvPr>
          <p:cNvSpPr>
            <a:spLocks noChangeAspect="1"/>
          </p:cNvSpPr>
          <p:nvPr/>
        </p:nvSpPr>
        <p:spPr>
          <a:xfrm rot="2100000">
            <a:off x="87302" y="3407715"/>
            <a:ext cx="182319" cy="234554"/>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ZoneTexte 23">
            <a:extLst>
              <a:ext uri="{FF2B5EF4-FFF2-40B4-BE49-F238E27FC236}">
                <a16:creationId xmlns:a16="http://schemas.microsoft.com/office/drawing/2014/main" id="{C197ED4F-C0EE-5F7F-3E51-F9425F40FC77}"/>
              </a:ext>
            </a:extLst>
          </p:cNvPr>
          <p:cNvSpPr txBox="1"/>
          <p:nvPr/>
        </p:nvSpPr>
        <p:spPr>
          <a:xfrm>
            <a:off x="4208935" y="1781712"/>
            <a:ext cx="3956157" cy="461665"/>
          </a:xfrm>
          <a:prstGeom prst="rect">
            <a:avLst/>
          </a:prstGeom>
          <a:solidFill>
            <a:schemeClr val="bg1"/>
          </a:solidFill>
        </p:spPr>
        <p:txBody>
          <a:bodyPr wrap="square" rtlCol="0">
            <a:spAutoFit/>
          </a:bodyPr>
          <a:lstStyle/>
          <a:p>
            <a:r>
              <a:rPr lang="fr-FR" sz="2400" dirty="0">
                <a:latin typeface="Berlin Sans FB Demi" panose="020E0802020502020306" pitchFamily="34" charset="0"/>
              </a:rPr>
              <a:t>Contexte et Diagramme</a:t>
            </a:r>
          </a:p>
        </p:txBody>
      </p:sp>
      <p:sp>
        <p:nvSpPr>
          <p:cNvPr id="28" name="ZoneTexte 27">
            <a:extLst>
              <a:ext uri="{FF2B5EF4-FFF2-40B4-BE49-F238E27FC236}">
                <a16:creationId xmlns:a16="http://schemas.microsoft.com/office/drawing/2014/main" id="{2296FABE-978A-3F4A-7DD9-86B6BC895DC7}"/>
              </a:ext>
            </a:extLst>
          </p:cNvPr>
          <p:cNvSpPr txBox="1"/>
          <p:nvPr/>
        </p:nvSpPr>
        <p:spPr>
          <a:xfrm>
            <a:off x="5175292" y="3673347"/>
            <a:ext cx="2861733" cy="461665"/>
          </a:xfrm>
          <a:prstGeom prst="rect">
            <a:avLst/>
          </a:prstGeom>
          <a:solidFill>
            <a:schemeClr val="bg1"/>
          </a:solidFill>
        </p:spPr>
        <p:txBody>
          <a:bodyPr wrap="square" rtlCol="0">
            <a:spAutoFit/>
          </a:bodyPr>
          <a:lstStyle/>
          <a:p>
            <a:r>
              <a:rPr lang="fr-FR" sz="2400" dirty="0">
                <a:latin typeface="Berlin Sans FB Demi" panose="020E0802020502020306" pitchFamily="34" charset="0"/>
              </a:rPr>
              <a:t>Etude Technique</a:t>
            </a:r>
          </a:p>
        </p:txBody>
      </p:sp>
      <p:sp>
        <p:nvSpPr>
          <p:cNvPr id="29" name="ZoneTexte 28">
            <a:extLst>
              <a:ext uri="{FF2B5EF4-FFF2-40B4-BE49-F238E27FC236}">
                <a16:creationId xmlns:a16="http://schemas.microsoft.com/office/drawing/2014/main" id="{0CDFB5E7-3455-6CD3-53C3-AA45DEF36CE4}"/>
              </a:ext>
            </a:extLst>
          </p:cNvPr>
          <p:cNvSpPr txBox="1"/>
          <p:nvPr/>
        </p:nvSpPr>
        <p:spPr>
          <a:xfrm>
            <a:off x="4116560" y="4845936"/>
            <a:ext cx="3956157" cy="461665"/>
          </a:xfrm>
          <a:prstGeom prst="rect">
            <a:avLst/>
          </a:prstGeom>
          <a:solidFill>
            <a:schemeClr val="bg1"/>
          </a:solidFill>
        </p:spPr>
        <p:txBody>
          <a:bodyPr wrap="square" rtlCol="0">
            <a:spAutoFit/>
          </a:bodyPr>
          <a:lstStyle/>
          <a:p>
            <a:r>
              <a:rPr lang="fr-FR" sz="2400" dirty="0">
                <a:latin typeface="Berlin Sans FB Demi" panose="020E0802020502020306" pitchFamily="34" charset="0"/>
              </a:rPr>
              <a:t>Réalisations</a:t>
            </a:r>
          </a:p>
        </p:txBody>
      </p:sp>
      <p:sp>
        <p:nvSpPr>
          <p:cNvPr id="33" name="Arc 32">
            <a:extLst>
              <a:ext uri="{FF2B5EF4-FFF2-40B4-BE49-F238E27FC236}">
                <a16:creationId xmlns:a16="http://schemas.microsoft.com/office/drawing/2014/main" id="{57326047-D193-BE32-2B8C-1675E97603E5}"/>
              </a:ext>
            </a:extLst>
          </p:cNvPr>
          <p:cNvSpPr/>
          <p:nvPr/>
        </p:nvSpPr>
        <p:spPr>
          <a:xfrm>
            <a:off x="10384425" y="-313651"/>
            <a:ext cx="1023490" cy="1772208"/>
          </a:xfrm>
          <a:prstGeom prst="arc">
            <a:avLst>
              <a:gd name="adj1" fmla="val 185129"/>
              <a:gd name="adj2" fmla="val 3966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41" name="Rectangle 40">
            <a:extLst>
              <a:ext uri="{FF2B5EF4-FFF2-40B4-BE49-F238E27FC236}">
                <a16:creationId xmlns:a16="http://schemas.microsoft.com/office/drawing/2014/main" id="{7565C7F0-A8D2-DE73-BDA0-50D32198A38D}"/>
              </a:ext>
            </a:extLst>
          </p:cNvPr>
          <p:cNvSpPr/>
          <p:nvPr/>
        </p:nvSpPr>
        <p:spPr>
          <a:xfrm>
            <a:off x="105130" y="6565537"/>
            <a:ext cx="11979018" cy="245828"/>
          </a:xfrm>
          <a:prstGeom prst="rect">
            <a:avLst/>
          </a:prstGeom>
          <a:solidFill>
            <a:srgbClr val="00B0F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Demi-cadre 41">
            <a:extLst>
              <a:ext uri="{FF2B5EF4-FFF2-40B4-BE49-F238E27FC236}">
                <a16:creationId xmlns:a16="http://schemas.microsoft.com/office/drawing/2014/main" id="{533A8AEB-5EF0-D20B-B277-026ABD00B410}"/>
              </a:ext>
            </a:extLst>
          </p:cNvPr>
          <p:cNvSpPr/>
          <p:nvPr/>
        </p:nvSpPr>
        <p:spPr>
          <a:xfrm flipV="1">
            <a:off x="10384425" y="57110"/>
            <a:ext cx="1807575" cy="1253066"/>
          </a:xfrm>
          <a:prstGeom prst="halfFram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43" name="ZoneTexte 42">
            <a:extLst>
              <a:ext uri="{FF2B5EF4-FFF2-40B4-BE49-F238E27FC236}">
                <a16:creationId xmlns:a16="http://schemas.microsoft.com/office/drawing/2014/main" id="{6E51DA9A-66A3-1347-9C44-C1A33B0CDD35}"/>
              </a:ext>
            </a:extLst>
          </p:cNvPr>
          <p:cNvSpPr txBox="1"/>
          <p:nvPr/>
        </p:nvSpPr>
        <p:spPr>
          <a:xfrm>
            <a:off x="10896170" y="269138"/>
            <a:ext cx="1253067" cy="461665"/>
          </a:xfrm>
          <a:prstGeom prst="rect">
            <a:avLst/>
          </a:prstGeom>
          <a:solidFill>
            <a:schemeClr val="bg1"/>
          </a:solidFill>
        </p:spPr>
        <p:txBody>
          <a:bodyPr wrap="square" rtlCol="0">
            <a:spAutoFit/>
          </a:bodyPr>
          <a:lstStyle/>
          <a:p>
            <a:r>
              <a:rPr lang="fr-FR" sz="2400" dirty="0">
                <a:latin typeface="Berlin Sans FB Demi" panose="020E0802020502020306" pitchFamily="34" charset="0"/>
              </a:rPr>
              <a:t>PLAN</a:t>
            </a:r>
          </a:p>
        </p:txBody>
      </p:sp>
      <p:grpSp>
        <p:nvGrpSpPr>
          <p:cNvPr id="3" name="Groupe 2">
            <a:extLst>
              <a:ext uri="{FF2B5EF4-FFF2-40B4-BE49-F238E27FC236}">
                <a16:creationId xmlns:a16="http://schemas.microsoft.com/office/drawing/2014/main" id="{1B84B7A2-47FC-C6F0-1451-2888312A8B34}"/>
              </a:ext>
            </a:extLst>
          </p:cNvPr>
          <p:cNvGrpSpPr/>
          <p:nvPr/>
        </p:nvGrpSpPr>
        <p:grpSpPr>
          <a:xfrm>
            <a:off x="-2403301" y="806990"/>
            <a:ext cx="6847728" cy="5554586"/>
            <a:chOff x="-2291507" y="976781"/>
            <a:chExt cx="6847728" cy="5554586"/>
          </a:xfrm>
        </p:grpSpPr>
        <p:sp>
          <p:nvSpPr>
            <p:cNvPr id="8" name="Arc 7">
              <a:extLst>
                <a:ext uri="{FF2B5EF4-FFF2-40B4-BE49-F238E27FC236}">
                  <a16:creationId xmlns:a16="http://schemas.microsoft.com/office/drawing/2014/main" id="{84D9737B-8866-2283-9BC1-6022B05844AB}"/>
                </a:ext>
              </a:extLst>
            </p:cNvPr>
            <p:cNvSpPr/>
            <p:nvPr/>
          </p:nvSpPr>
          <p:spPr>
            <a:xfrm>
              <a:off x="-2291507" y="976781"/>
              <a:ext cx="5180823" cy="5391452"/>
            </a:xfrm>
            <a:prstGeom prst="arc">
              <a:avLst>
                <a:gd name="adj1" fmla="val 16200000"/>
                <a:gd name="adj2" fmla="val 5332705"/>
              </a:avLst>
            </a:prstGeom>
            <a:noFill/>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3600" dirty="0"/>
            </a:p>
          </p:txBody>
        </p:sp>
        <p:sp>
          <p:nvSpPr>
            <p:cNvPr id="9" name="Ellipse 8">
              <a:extLst>
                <a:ext uri="{FF2B5EF4-FFF2-40B4-BE49-F238E27FC236}">
                  <a16:creationId xmlns:a16="http://schemas.microsoft.com/office/drawing/2014/main" id="{BFDCFB46-4712-8911-A8DD-7A8F7535FE18}"/>
                </a:ext>
              </a:extLst>
            </p:cNvPr>
            <p:cNvSpPr/>
            <p:nvPr/>
          </p:nvSpPr>
          <p:spPr>
            <a:xfrm>
              <a:off x="1101145" y="976781"/>
              <a:ext cx="373259" cy="391788"/>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a:t>
              </a:r>
            </a:p>
          </p:txBody>
        </p:sp>
        <p:sp>
          <p:nvSpPr>
            <p:cNvPr id="23" name="Ellipse 22">
              <a:extLst>
                <a:ext uri="{FF2B5EF4-FFF2-40B4-BE49-F238E27FC236}">
                  <a16:creationId xmlns:a16="http://schemas.microsoft.com/office/drawing/2014/main" id="{C20212F5-9592-133F-F600-0236825EDD91}"/>
                </a:ext>
              </a:extLst>
            </p:cNvPr>
            <p:cNvSpPr/>
            <p:nvPr/>
          </p:nvSpPr>
          <p:spPr>
            <a:xfrm>
              <a:off x="2220964" y="1905419"/>
              <a:ext cx="425226" cy="446098"/>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ii</a:t>
              </a:r>
            </a:p>
          </p:txBody>
        </p:sp>
        <p:sp>
          <p:nvSpPr>
            <p:cNvPr id="26" name="Ellipse 25">
              <a:extLst>
                <a:ext uri="{FF2B5EF4-FFF2-40B4-BE49-F238E27FC236}">
                  <a16:creationId xmlns:a16="http://schemas.microsoft.com/office/drawing/2014/main" id="{81442777-5992-6809-BF01-D99FB49861C8}"/>
                </a:ext>
              </a:extLst>
            </p:cNvPr>
            <p:cNvSpPr/>
            <p:nvPr/>
          </p:nvSpPr>
          <p:spPr>
            <a:xfrm>
              <a:off x="2680448" y="3680473"/>
              <a:ext cx="495088" cy="461665"/>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iii</a:t>
              </a:r>
            </a:p>
          </p:txBody>
        </p:sp>
        <p:sp>
          <p:nvSpPr>
            <p:cNvPr id="27" name="Ellipse 26">
              <a:extLst>
                <a:ext uri="{FF2B5EF4-FFF2-40B4-BE49-F238E27FC236}">
                  <a16:creationId xmlns:a16="http://schemas.microsoft.com/office/drawing/2014/main" id="{3F37DF20-FD0E-6E7A-5289-B8B831011768}"/>
                </a:ext>
              </a:extLst>
            </p:cNvPr>
            <p:cNvSpPr/>
            <p:nvPr/>
          </p:nvSpPr>
          <p:spPr>
            <a:xfrm rot="17450953" flipV="1">
              <a:off x="2241338" y="5075743"/>
              <a:ext cx="494013" cy="341634"/>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vi</a:t>
              </a:r>
            </a:p>
          </p:txBody>
        </p:sp>
        <p:sp>
          <p:nvSpPr>
            <p:cNvPr id="2" name="Ellipse 1">
              <a:extLst>
                <a:ext uri="{FF2B5EF4-FFF2-40B4-BE49-F238E27FC236}">
                  <a16:creationId xmlns:a16="http://schemas.microsoft.com/office/drawing/2014/main" id="{2884033E-9570-D950-2360-AECCB213B786}"/>
                </a:ext>
              </a:extLst>
            </p:cNvPr>
            <p:cNvSpPr/>
            <p:nvPr/>
          </p:nvSpPr>
          <p:spPr>
            <a:xfrm rot="17450953" flipV="1">
              <a:off x="963556" y="6011328"/>
              <a:ext cx="494013" cy="391249"/>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5" name="ZoneTexte 4">
              <a:extLst>
                <a:ext uri="{FF2B5EF4-FFF2-40B4-BE49-F238E27FC236}">
                  <a16:creationId xmlns:a16="http://schemas.microsoft.com/office/drawing/2014/main" id="{B5AAA4C3-C33D-E727-38BD-F6D5235B86A1}"/>
                </a:ext>
              </a:extLst>
            </p:cNvPr>
            <p:cNvSpPr txBox="1"/>
            <p:nvPr/>
          </p:nvSpPr>
          <p:spPr>
            <a:xfrm>
              <a:off x="1758697" y="6069702"/>
              <a:ext cx="2797524" cy="461665"/>
            </a:xfrm>
            <a:prstGeom prst="rect">
              <a:avLst/>
            </a:prstGeom>
            <a:solidFill>
              <a:schemeClr val="bg1"/>
            </a:solidFill>
          </p:spPr>
          <p:txBody>
            <a:bodyPr wrap="square" rtlCol="0">
              <a:spAutoFit/>
            </a:bodyPr>
            <a:lstStyle/>
            <a:p>
              <a:r>
                <a:rPr lang="fr-FR" sz="2400" dirty="0">
                  <a:latin typeface="Bodoni MT Black" panose="02070A03080606020203" pitchFamily="18" charset="0"/>
                </a:rPr>
                <a:t>Conclusion</a:t>
              </a:r>
            </a:p>
          </p:txBody>
        </p:sp>
      </p:grpSp>
    </p:spTree>
    <p:extLst>
      <p:ext uri="{BB962C8B-B14F-4D97-AF65-F5344CB8AC3E}">
        <p14:creationId xmlns:p14="http://schemas.microsoft.com/office/powerpoint/2010/main" val="88403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8" presetClass="emph" presetSubtype="0" fill="hold" nodeType="withEffect">
                                  <p:stCondLst>
                                    <p:cond delay="0"/>
                                  </p:stCondLst>
                                  <p:childTnLst>
                                    <p:animRot by="21600000">
                                      <p:cBhvr>
                                        <p:cTn id="11" dur="2000" fill="hold"/>
                                        <p:tgtEl>
                                          <p:spTgt spid="22"/>
                                        </p:tgtEl>
                                        <p:attrNameLst>
                                          <p:attrName>r</p:attrName>
                                        </p:attrNameLst>
                                      </p:cBhvr>
                                    </p:animRot>
                                  </p:childTnLst>
                                </p:cTn>
                              </p:par>
                            </p:childTnLst>
                          </p:cTn>
                        </p:par>
                        <p:par>
                          <p:cTn id="12" fill="hold">
                            <p:stCondLst>
                              <p:cond delay="2000"/>
                            </p:stCondLst>
                            <p:childTnLst>
                              <p:par>
                                <p:cTn id="13" presetID="53" presetClass="entr" presetSubtype="16"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p:cTn id="15" dur="500" fill="hold"/>
                                        <p:tgtEl>
                                          <p:spTgt spid="24"/>
                                        </p:tgtEl>
                                        <p:attrNameLst>
                                          <p:attrName>ppt_w</p:attrName>
                                        </p:attrNameLst>
                                      </p:cBhvr>
                                      <p:tavLst>
                                        <p:tav tm="0">
                                          <p:val>
                                            <p:fltVal val="0"/>
                                          </p:val>
                                        </p:tav>
                                        <p:tav tm="100000">
                                          <p:val>
                                            <p:strVal val="#ppt_w"/>
                                          </p:val>
                                        </p:tav>
                                      </p:tavLst>
                                    </p:anim>
                                    <p:anim calcmode="lin" valueType="num">
                                      <p:cBhvr>
                                        <p:cTn id="16" dur="500" fill="hold"/>
                                        <p:tgtEl>
                                          <p:spTgt spid="24"/>
                                        </p:tgtEl>
                                        <p:attrNameLst>
                                          <p:attrName>ppt_h</p:attrName>
                                        </p:attrNameLst>
                                      </p:cBhvr>
                                      <p:tavLst>
                                        <p:tav tm="0">
                                          <p:val>
                                            <p:fltVal val="0"/>
                                          </p:val>
                                        </p:tav>
                                        <p:tav tm="100000">
                                          <p:val>
                                            <p:strVal val="#ppt_h"/>
                                          </p:val>
                                        </p:tav>
                                      </p:tavLst>
                                    </p:anim>
                                    <p:animEffect transition="in" filter="fade">
                                      <p:cBhvr>
                                        <p:cTn id="17" dur="500"/>
                                        <p:tgtEl>
                                          <p:spTgt spid="24"/>
                                        </p:tgtEl>
                                      </p:cBhvr>
                                    </p:animEffect>
                                  </p:childTnLst>
                                </p:cTn>
                              </p:par>
                            </p:childTnLst>
                          </p:cTn>
                        </p:par>
                        <p:par>
                          <p:cTn id="18" fill="hold">
                            <p:stCondLst>
                              <p:cond delay="2500"/>
                            </p:stCondLst>
                            <p:childTnLst>
                              <p:par>
                                <p:cTn id="19" presetID="53" presetClass="entr" presetSubtype="16"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childTnLst>
                                </p:cTn>
                              </p:par>
                            </p:childTnLst>
                          </p:cTn>
                        </p:par>
                        <p:par>
                          <p:cTn id="24" fill="hold">
                            <p:stCondLst>
                              <p:cond delay="3000"/>
                            </p:stCondLst>
                            <p:childTnLst>
                              <p:par>
                                <p:cTn id="25" presetID="53" presetClass="entr" presetSubtype="16"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animEffect transition="in" filter="fade">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animBg="1"/>
      <p:bldP spid="28" grpId="0" animBg="1"/>
      <p:bldP spid="2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2" name="Hexagone 1">
            <a:extLst>
              <a:ext uri="{FF2B5EF4-FFF2-40B4-BE49-F238E27FC236}">
                <a16:creationId xmlns:a16="http://schemas.microsoft.com/office/drawing/2014/main" id="{4A2D1C50-E99A-8C55-D2BF-E58A532BEE31}"/>
              </a:ext>
            </a:extLst>
          </p:cNvPr>
          <p:cNvSpPr/>
          <p:nvPr/>
        </p:nvSpPr>
        <p:spPr>
          <a:xfrm>
            <a:off x="1476103" y="32813"/>
            <a:ext cx="784751" cy="724757"/>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3" name="ZoneTexte 2">
            <a:extLst>
              <a:ext uri="{FF2B5EF4-FFF2-40B4-BE49-F238E27FC236}">
                <a16:creationId xmlns:a16="http://schemas.microsoft.com/office/drawing/2014/main" id="{4931B486-87DE-77C4-202B-E132074D8A75}"/>
              </a:ext>
            </a:extLst>
          </p:cNvPr>
          <p:cNvSpPr txBox="1"/>
          <p:nvPr/>
        </p:nvSpPr>
        <p:spPr>
          <a:xfrm>
            <a:off x="2260854" y="54091"/>
            <a:ext cx="6434572" cy="646331"/>
          </a:xfrm>
          <a:prstGeom prst="rect">
            <a:avLst/>
          </a:prstGeom>
          <a:noFill/>
        </p:spPr>
        <p:txBody>
          <a:bodyPr wrap="square" rtlCol="0">
            <a:spAutoFit/>
          </a:bodyPr>
          <a:lstStyle/>
          <a:p>
            <a:r>
              <a:rPr lang="fr-FR" sz="3600" dirty="0">
                <a:latin typeface="Bodoni MT Black" panose="02070A03080606020203" pitchFamily="18" charset="0"/>
              </a:rPr>
              <a:t>Réalisation </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121408" y="757570"/>
            <a:ext cx="5797296"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9" name="Organigramme : Terminateur 8">
            <a:extLst>
              <a:ext uri="{FF2B5EF4-FFF2-40B4-BE49-F238E27FC236}">
                <a16:creationId xmlns:a16="http://schemas.microsoft.com/office/drawing/2014/main" id="{EC4ADD92-0FBE-574E-044E-1400F3BF3055}"/>
              </a:ext>
            </a:extLst>
          </p:cNvPr>
          <p:cNvSpPr/>
          <p:nvPr/>
        </p:nvSpPr>
        <p:spPr>
          <a:xfrm>
            <a:off x="1012875" y="871873"/>
            <a:ext cx="8890252" cy="380303"/>
          </a:xfrm>
          <a:prstGeom prst="flowChartTerminator">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Bodoni MT Black" panose="02070A03080606020203" pitchFamily="18" charset="0"/>
              </a:rPr>
              <a:t>2-interface graphique administrateur</a:t>
            </a:r>
          </a:p>
        </p:txBody>
      </p:sp>
      <p:sp>
        <p:nvSpPr>
          <p:cNvPr id="10" name="ZoneTexte 9">
            <a:extLst>
              <a:ext uri="{FF2B5EF4-FFF2-40B4-BE49-F238E27FC236}">
                <a16:creationId xmlns:a16="http://schemas.microsoft.com/office/drawing/2014/main" id="{76B28739-FA94-7271-765B-32E2406CA05E}"/>
              </a:ext>
            </a:extLst>
          </p:cNvPr>
          <p:cNvSpPr txBox="1"/>
          <p:nvPr/>
        </p:nvSpPr>
        <p:spPr>
          <a:xfrm rot="10800000" flipV="1">
            <a:off x="12357835" y="-4135949"/>
            <a:ext cx="5588558" cy="646331"/>
          </a:xfrm>
          <a:prstGeom prst="rect">
            <a:avLst/>
          </a:prstGeom>
          <a:noFill/>
        </p:spPr>
        <p:txBody>
          <a:bodyPr wrap="square" rtlCol="0">
            <a:spAutoFit/>
          </a:bodyPr>
          <a:lstStyle/>
          <a:p>
            <a:pPr marL="285750" indent="-285750">
              <a:buFont typeface="Wingdings" panose="05000000000000000000" pitchFamily="2" charset="2"/>
              <a:buChar char="v"/>
            </a:pPr>
            <a:endParaRPr lang="fr-FR" dirty="0">
              <a:solidFill>
                <a:srgbClr val="0070C0"/>
              </a:solidFill>
              <a:latin typeface="Arial Black" panose="020B0A04020102020204" pitchFamily="34" charset="0"/>
              <a:cs typeface="Times New Roman" panose="02020603050405020304" pitchFamily="18" charset="0"/>
            </a:endParaRPr>
          </a:p>
          <a:p>
            <a:pPr marL="285750" indent="-285750">
              <a:buFont typeface="Wingdings" panose="05000000000000000000" pitchFamily="2" charset="2"/>
              <a:buChar char="v"/>
            </a:pPr>
            <a:r>
              <a:rPr lang="fr-FR" dirty="0">
                <a:solidFill>
                  <a:srgbClr val="0070C0"/>
                </a:solidFill>
                <a:latin typeface="Arial Black" panose="020B0A04020102020204" pitchFamily="34" charset="0"/>
                <a:cs typeface="Times New Roman" panose="02020603050405020304" pitchFamily="18" charset="0"/>
              </a:rPr>
              <a:t> </a:t>
            </a:r>
          </a:p>
        </p:txBody>
      </p:sp>
      <p:sp>
        <p:nvSpPr>
          <p:cNvPr id="12" name="Hexagone 11">
            <a:extLst>
              <a:ext uri="{FF2B5EF4-FFF2-40B4-BE49-F238E27FC236}">
                <a16:creationId xmlns:a16="http://schemas.microsoft.com/office/drawing/2014/main" id="{ECAE50CC-17D3-148B-D0AA-BCF00A44EC04}"/>
              </a:ext>
            </a:extLst>
          </p:cNvPr>
          <p:cNvSpPr/>
          <p:nvPr/>
        </p:nvSpPr>
        <p:spPr>
          <a:xfrm>
            <a:off x="-1680754" y="5077652"/>
            <a:ext cx="274317" cy="465355"/>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6" name="Rectangle 15">
            <a:extLst>
              <a:ext uri="{FF2B5EF4-FFF2-40B4-BE49-F238E27FC236}">
                <a16:creationId xmlns:a16="http://schemas.microsoft.com/office/drawing/2014/main" id="{A0BB2FB7-A04C-BFD8-AE2D-B7DD06F66515}"/>
              </a:ext>
            </a:extLst>
          </p:cNvPr>
          <p:cNvSpPr/>
          <p:nvPr/>
        </p:nvSpPr>
        <p:spPr>
          <a:xfrm>
            <a:off x="1164606" y="6309382"/>
            <a:ext cx="11027394" cy="38030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01B9E6F4-C59A-795C-1EAB-2DA5A8263476}"/>
              </a:ext>
            </a:extLst>
          </p:cNvPr>
          <p:cNvCxnSpPr>
            <a:cxnSpLocks/>
          </p:cNvCxnSpPr>
          <p:nvPr/>
        </p:nvCxnSpPr>
        <p:spPr>
          <a:xfrm>
            <a:off x="9903127" y="1050098"/>
            <a:ext cx="245470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DD6591B2-694C-C8EE-B1B1-6251435A8DD4}"/>
              </a:ext>
            </a:extLst>
          </p:cNvPr>
          <p:cNvSpPr>
            <a:spLocks noChangeArrowheads="1"/>
          </p:cNvSpPr>
          <p:nvPr/>
        </p:nvSpPr>
        <p:spPr bwMode="auto">
          <a:xfrm rot="10800000" flipV="1">
            <a:off x="9715773" y="-7494337"/>
            <a:ext cx="6963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fr-FR" altLang="fr-FR" sz="1600" b="1" u="sng"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   </a:t>
            </a:r>
            <a:endParaRPr lang="fr-FR" altLang="fr-FR" dirty="0">
              <a:latin typeface="Arial" panose="020B0604020202020204" pitchFamily="34" charset="0"/>
            </a:endParaRPr>
          </a:p>
        </p:txBody>
      </p:sp>
      <p:sp>
        <p:nvSpPr>
          <p:cNvPr id="6" name="Rectangle 3">
            <a:extLst>
              <a:ext uri="{FF2B5EF4-FFF2-40B4-BE49-F238E27FC236}">
                <a16:creationId xmlns:a16="http://schemas.microsoft.com/office/drawing/2014/main" id="{70EF868C-91A5-4CC7-14FB-BD39617436FD}"/>
              </a:ext>
            </a:extLst>
          </p:cNvPr>
          <p:cNvSpPr>
            <a:spLocks noChangeArrowheads="1"/>
          </p:cNvSpPr>
          <p:nvPr/>
        </p:nvSpPr>
        <p:spPr bwMode="auto">
          <a:xfrm rot="10800000" flipV="1">
            <a:off x="9715773" y="-2404053"/>
            <a:ext cx="6963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sp>
        <p:nvSpPr>
          <p:cNvPr id="7" name="Cylindre 6">
            <a:extLst>
              <a:ext uri="{FF2B5EF4-FFF2-40B4-BE49-F238E27FC236}">
                <a16:creationId xmlns:a16="http://schemas.microsoft.com/office/drawing/2014/main" id="{6D4E88AA-33E4-90DE-BFF9-17605950515E}"/>
              </a:ext>
            </a:extLst>
          </p:cNvPr>
          <p:cNvSpPr/>
          <p:nvPr/>
        </p:nvSpPr>
        <p:spPr>
          <a:xfrm>
            <a:off x="457200" y="3752193"/>
            <a:ext cx="633927" cy="2937491"/>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Hexagone 7">
            <a:extLst>
              <a:ext uri="{FF2B5EF4-FFF2-40B4-BE49-F238E27FC236}">
                <a16:creationId xmlns:a16="http://schemas.microsoft.com/office/drawing/2014/main" id="{CDD9DDCE-9604-7AD0-6749-B68F354910B1}"/>
              </a:ext>
            </a:extLst>
          </p:cNvPr>
          <p:cNvSpPr/>
          <p:nvPr/>
        </p:nvSpPr>
        <p:spPr>
          <a:xfrm>
            <a:off x="600304" y="4781018"/>
            <a:ext cx="412571" cy="296634"/>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1" name="Hexagone 10">
            <a:extLst>
              <a:ext uri="{FF2B5EF4-FFF2-40B4-BE49-F238E27FC236}">
                <a16:creationId xmlns:a16="http://schemas.microsoft.com/office/drawing/2014/main" id="{57E66236-6F04-FE4C-5F67-3AEEACDEFA26}"/>
              </a:ext>
            </a:extLst>
          </p:cNvPr>
          <p:cNvSpPr/>
          <p:nvPr/>
        </p:nvSpPr>
        <p:spPr>
          <a:xfrm>
            <a:off x="632420" y="5815367"/>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7" name="Hexagone 16">
            <a:extLst>
              <a:ext uri="{FF2B5EF4-FFF2-40B4-BE49-F238E27FC236}">
                <a16:creationId xmlns:a16="http://schemas.microsoft.com/office/drawing/2014/main" id="{56D8ECD4-7448-2453-C380-1616E430BB26}"/>
              </a:ext>
            </a:extLst>
          </p:cNvPr>
          <p:cNvSpPr/>
          <p:nvPr/>
        </p:nvSpPr>
        <p:spPr>
          <a:xfrm>
            <a:off x="611107" y="5299418"/>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pic>
        <p:nvPicPr>
          <p:cNvPr id="14" name="Image 13">
            <a:extLst>
              <a:ext uri="{FF2B5EF4-FFF2-40B4-BE49-F238E27FC236}">
                <a16:creationId xmlns:a16="http://schemas.microsoft.com/office/drawing/2014/main" id="{424753E4-EAC5-3373-5007-D0DB619CE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090" y="1482326"/>
            <a:ext cx="10941910" cy="4827051"/>
          </a:xfrm>
          <a:prstGeom prst="rect">
            <a:avLst/>
          </a:prstGeom>
        </p:spPr>
      </p:pic>
    </p:spTree>
    <p:extLst>
      <p:ext uri="{BB962C8B-B14F-4D97-AF65-F5344CB8AC3E}">
        <p14:creationId xmlns:p14="http://schemas.microsoft.com/office/powerpoint/2010/main" val="409180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2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3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3500"/>
                            </p:stCondLst>
                            <p:childTnLst>
                              <p:par>
                                <p:cTn id="23" presetID="22" presetClass="entr" presetSubtype="4"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2" name="Hexagone 1">
            <a:extLst>
              <a:ext uri="{FF2B5EF4-FFF2-40B4-BE49-F238E27FC236}">
                <a16:creationId xmlns:a16="http://schemas.microsoft.com/office/drawing/2014/main" id="{4A2D1C50-E99A-8C55-D2BF-E58A532BEE31}"/>
              </a:ext>
            </a:extLst>
          </p:cNvPr>
          <p:cNvSpPr/>
          <p:nvPr/>
        </p:nvSpPr>
        <p:spPr>
          <a:xfrm>
            <a:off x="1476103" y="89966"/>
            <a:ext cx="784751" cy="724757"/>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VI</a:t>
            </a:r>
          </a:p>
        </p:txBody>
      </p:sp>
      <p:sp>
        <p:nvSpPr>
          <p:cNvPr id="3" name="ZoneTexte 2">
            <a:extLst>
              <a:ext uri="{FF2B5EF4-FFF2-40B4-BE49-F238E27FC236}">
                <a16:creationId xmlns:a16="http://schemas.microsoft.com/office/drawing/2014/main" id="{4931B486-87DE-77C4-202B-E132074D8A75}"/>
              </a:ext>
            </a:extLst>
          </p:cNvPr>
          <p:cNvSpPr txBox="1"/>
          <p:nvPr/>
        </p:nvSpPr>
        <p:spPr>
          <a:xfrm>
            <a:off x="2260854" y="54091"/>
            <a:ext cx="6434572" cy="646331"/>
          </a:xfrm>
          <a:prstGeom prst="rect">
            <a:avLst/>
          </a:prstGeom>
          <a:noFill/>
        </p:spPr>
        <p:txBody>
          <a:bodyPr wrap="square" rtlCol="0">
            <a:spAutoFit/>
          </a:bodyPr>
          <a:lstStyle/>
          <a:p>
            <a:r>
              <a:rPr lang="fr-FR" sz="3600" dirty="0">
                <a:latin typeface="Bodoni MT Black" panose="02070A03080606020203" pitchFamily="18" charset="0"/>
              </a:rPr>
              <a:t>Conclusion</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121408" y="757570"/>
            <a:ext cx="5797296"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76B28739-FA94-7271-765B-32E2406CA05E}"/>
              </a:ext>
            </a:extLst>
          </p:cNvPr>
          <p:cNvSpPr txBox="1"/>
          <p:nvPr/>
        </p:nvSpPr>
        <p:spPr>
          <a:xfrm rot="10800000" flipV="1">
            <a:off x="12357835" y="-4135949"/>
            <a:ext cx="5588558" cy="646331"/>
          </a:xfrm>
          <a:prstGeom prst="rect">
            <a:avLst/>
          </a:prstGeom>
          <a:noFill/>
        </p:spPr>
        <p:txBody>
          <a:bodyPr wrap="square" rtlCol="0">
            <a:spAutoFit/>
          </a:bodyPr>
          <a:lstStyle/>
          <a:p>
            <a:pPr marL="285750" indent="-285750">
              <a:buFont typeface="Wingdings" panose="05000000000000000000" pitchFamily="2" charset="2"/>
              <a:buChar char="v"/>
            </a:pPr>
            <a:endParaRPr lang="fr-FR" dirty="0">
              <a:solidFill>
                <a:srgbClr val="0070C0"/>
              </a:solidFill>
              <a:latin typeface="Arial Black" panose="020B0A04020102020204" pitchFamily="34" charset="0"/>
              <a:cs typeface="Times New Roman" panose="02020603050405020304" pitchFamily="18" charset="0"/>
            </a:endParaRPr>
          </a:p>
          <a:p>
            <a:pPr marL="285750" indent="-285750">
              <a:buFont typeface="Wingdings" panose="05000000000000000000" pitchFamily="2" charset="2"/>
              <a:buChar char="v"/>
            </a:pPr>
            <a:r>
              <a:rPr lang="fr-FR" dirty="0">
                <a:solidFill>
                  <a:srgbClr val="0070C0"/>
                </a:solidFill>
                <a:latin typeface="Arial Black" panose="020B0A04020102020204" pitchFamily="34" charset="0"/>
                <a:cs typeface="Times New Roman" panose="02020603050405020304" pitchFamily="18" charset="0"/>
              </a:rPr>
              <a:t> </a:t>
            </a:r>
          </a:p>
        </p:txBody>
      </p:sp>
      <p:sp>
        <p:nvSpPr>
          <p:cNvPr id="16" name="Rectangle 15">
            <a:extLst>
              <a:ext uri="{FF2B5EF4-FFF2-40B4-BE49-F238E27FC236}">
                <a16:creationId xmlns:a16="http://schemas.microsoft.com/office/drawing/2014/main" id="{A0BB2FB7-A04C-BFD8-AE2D-B7DD06F66515}"/>
              </a:ext>
            </a:extLst>
          </p:cNvPr>
          <p:cNvSpPr/>
          <p:nvPr/>
        </p:nvSpPr>
        <p:spPr>
          <a:xfrm>
            <a:off x="1150883" y="6263736"/>
            <a:ext cx="10970255" cy="38030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Rectangle 2">
            <a:extLst>
              <a:ext uri="{FF2B5EF4-FFF2-40B4-BE49-F238E27FC236}">
                <a16:creationId xmlns:a16="http://schemas.microsoft.com/office/drawing/2014/main" id="{DD6591B2-694C-C8EE-B1B1-6251435A8DD4}"/>
              </a:ext>
            </a:extLst>
          </p:cNvPr>
          <p:cNvSpPr>
            <a:spLocks noChangeArrowheads="1"/>
          </p:cNvSpPr>
          <p:nvPr/>
        </p:nvSpPr>
        <p:spPr bwMode="auto">
          <a:xfrm rot="10800000" flipV="1">
            <a:off x="9715773" y="-7494337"/>
            <a:ext cx="6963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fr-FR" altLang="fr-FR" sz="1600" b="1" u="sng"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   </a:t>
            </a:r>
            <a:endParaRPr lang="fr-FR" altLang="fr-FR" dirty="0">
              <a:latin typeface="Arial" panose="020B0604020202020204" pitchFamily="34" charset="0"/>
            </a:endParaRPr>
          </a:p>
        </p:txBody>
      </p:sp>
      <p:sp>
        <p:nvSpPr>
          <p:cNvPr id="6" name="Rectangle 3">
            <a:extLst>
              <a:ext uri="{FF2B5EF4-FFF2-40B4-BE49-F238E27FC236}">
                <a16:creationId xmlns:a16="http://schemas.microsoft.com/office/drawing/2014/main" id="{70EF868C-91A5-4CC7-14FB-BD39617436FD}"/>
              </a:ext>
            </a:extLst>
          </p:cNvPr>
          <p:cNvSpPr>
            <a:spLocks noChangeArrowheads="1"/>
          </p:cNvSpPr>
          <p:nvPr/>
        </p:nvSpPr>
        <p:spPr bwMode="auto">
          <a:xfrm rot="10800000" flipV="1">
            <a:off x="9715773" y="-2404053"/>
            <a:ext cx="6963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sp>
        <p:nvSpPr>
          <p:cNvPr id="7" name="ZoneTexte 6">
            <a:extLst>
              <a:ext uri="{FF2B5EF4-FFF2-40B4-BE49-F238E27FC236}">
                <a16:creationId xmlns:a16="http://schemas.microsoft.com/office/drawing/2014/main" id="{8F80D016-E431-84DF-4F10-FCE78585B43E}"/>
              </a:ext>
            </a:extLst>
          </p:cNvPr>
          <p:cNvSpPr txBox="1"/>
          <p:nvPr/>
        </p:nvSpPr>
        <p:spPr>
          <a:xfrm>
            <a:off x="1932319" y="1314997"/>
            <a:ext cx="9092241" cy="4524315"/>
          </a:xfrm>
          <a:prstGeom prst="rect">
            <a:avLst/>
          </a:prstGeom>
          <a:noFill/>
        </p:spPr>
        <p:txBody>
          <a:bodyPr wrap="square" rtlCol="0">
            <a:spAutoFit/>
          </a:bodyPr>
          <a:lstStyle/>
          <a:p>
            <a:r>
              <a:rPr lang="fr-FR" sz="2400" dirty="0">
                <a:latin typeface="Franklin Gothic Demi" panose="020B0703020102020204" pitchFamily="34" charset="0"/>
              </a:rPr>
              <a:t>Nous avons travaillé sur une application de Gestion scolaire précisément l’inscription, la gestions des absences et aussi des notes  des élèves</a:t>
            </a:r>
          </a:p>
          <a:p>
            <a:endParaRPr lang="fr-FR" sz="2400" dirty="0">
              <a:latin typeface="Franklin Gothic Demi" panose="020B0703020102020204" pitchFamily="34" charset="0"/>
            </a:endParaRPr>
          </a:p>
          <a:p>
            <a:r>
              <a:rPr lang="fr-FR" sz="2400" dirty="0">
                <a:latin typeface="Franklin Gothic Demi" panose="020B0703020102020204" pitchFamily="34" charset="0"/>
              </a:rPr>
              <a:t>Nous avons présenté les différentes étapes de la conception et la réalisation de notre application,</a:t>
            </a:r>
          </a:p>
          <a:p>
            <a:endParaRPr lang="fr-FR" sz="2400" dirty="0">
              <a:latin typeface="Franklin Gothic Demi" panose="020B0703020102020204" pitchFamily="34" charset="0"/>
            </a:endParaRPr>
          </a:p>
          <a:p>
            <a:r>
              <a:rPr lang="fr-FR" sz="2400" dirty="0">
                <a:latin typeface="Franklin Gothic Demi" panose="020B0703020102020204" pitchFamily="34" charset="0"/>
              </a:rPr>
              <a:t>ILS nous a permis d’évaluer nos connaissances et d’améliorer nos compétences dans le domaine de la programmation,</a:t>
            </a:r>
          </a:p>
          <a:p>
            <a:endParaRPr lang="fr-FR" sz="2400" dirty="0">
              <a:latin typeface="Franklin Gothic Demi" panose="020B0703020102020204" pitchFamily="34" charset="0"/>
            </a:endParaRPr>
          </a:p>
          <a:p>
            <a:r>
              <a:rPr lang="fr-FR" sz="2400" dirty="0">
                <a:latin typeface="Franklin Gothic Demi" panose="020B0703020102020204" pitchFamily="34" charset="0"/>
              </a:rPr>
              <a:t>Ce projet  nous a permis de se familiariser avec l’environnement du travail et la vie professionnelle</a:t>
            </a:r>
          </a:p>
        </p:txBody>
      </p:sp>
      <p:sp>
        <p:nvSpPr>
          <p:cNvPr id="8" name="Cylindre 7">
            <a:extLst>
              <a:ext uri="{FF2B5EF4-FFF2-40B4-BE49-F238E27FC236}">
                <a16:creationId xmlns:a16="http://schemas.microsoft.com/office/drawing/2014/main" id="{7F477609-DC58-4554-49D8-6212FBA10414}"/>
              </a:ext>
            </a:extLst>
          </p:cNvPr>
          <p:cNvSpPr/>
          <p:nvPr/>
        </p:nvSpPr>
        <p:spPr>
          <a:xfrm>
            <a:off x="738312" y="3720662"/>
            <a:ext cx="412571" cy="2923376"/>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4000" dirty="0">
                <a:latin typeface="Freestyle Script" panose="030804020302050B0404" pitchFamily="66" charset="0"/>
              </a:rPr>
              <a:t>F</a:t>
            </a:r>
          </a:p>
          <a:p>
            <a:pPr algn="ctr"/>
            <a:r>
              <a:rPr lang="fr-FR" sz="4000" dirty="0">
                <a:latin typeface="Freestyle Script" panose="030804020302050B0404" pitchFamily="66" charset="0"/>
              </a:rPr>
              <a:t>I</a:t>
            </a:r>
          </a:p>
          <a:p>
            <a:pPr algn="ctr"/>
            <a:r>
              <a:rPr lang="fr-FR" sz="4000" dirty="0">
                <a:latin typeface="Freestyle Script" panose="030804020302050B0404" pitchFamily="66" charset="0"/>
              </a:rPr>
              <a:t>N</a:t>
            </a:r>
          </a:p>
        </p:txBody>
      </p:sp>
    </p:spTree>
    <p:extLst>
      <p:ext uri="{BB962C8B-B14F-4D97-AF65-F5344CB8AC3E}">
        <p14:creationId xmlns:p14="http://schemas.microsoft.com/office/powerpoint/2010/main" val="98163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931B486-87DE-77C4-202B-E132074D8A75}"/>
              </a:ext>
            </a:extLst>
          </p:cNvPr>
          <p:cNvSpPr txBox="1"/>
          <p:nvPr/>
        </p:nvSpPr>
        <p:spPr>
          <a:xfrm>
            <a:off x="2260854" y="54091"/>
            <a:ext cx="6434572" cy="646331"/>
          </a:xfrm>
          <a:prstGeom prst="rect">
            <a:avLst/>
          </a:prstGeom>
          <a:noFill/>
        </p:spPr>
        <p:txBody>
          <a:bodyPr wrap="square" rtlCol="0">
            <a:spAutoFit/>
          </a:bodyPr>
          <a:lstStyle/>
          <a:p>
            <a:r>
              <a:rPr lang="fr-FR" sz="3600" dirty="0">
                <a:latin typeface="Bodoni MT Black" panose="02070A03080606020203" pitchFamily="18" charset="0"/>
              </a:rPr>
              <a:t>FIN</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121408" y="757570"/>
            <a:ext cx="5797296"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76B28739-FA94-7271-765B-32E2406CA05E}"/>
              </a:ext>
            </a:extLst>
          </p:cNvPr>
          <p:cNvSpPr txBox="1"/>
          <p:nvPr/>
        </p:nvSpPr>
        <p:spPr>
          <a:xfrm rot="10800000" flipV="1">
            <a:off x="12357835" y="-4135949"/>
            <a:ext cx="5588558" cy="646331"/>
          </a:xfrm>
          <a:prstGeom prst="rect">
            <a:avLst/>
          </a:prstGeom>
          <a:noFill/>
        </p:spPr>
        <p:txBody>
          <a:bodyPr wrap="square" rtlCol="0">
            <a:spAutoFit/>
          </a:bodyPr>
          <a:lstStyle/>
          <a:p>
            <a:pPr marL="285750" indent="-285750">
              <a:buFont typeface="Wingdings" panose="05000000000000000000" pitchFamily="2" charset="2"/>
              <a:buChar char="v"/>
            </a:pPr>
            <a:endParaRPr lang="fr-FR" dirty="0">
              <a:solidFill>
                <a:srgbClr val="0070C0"/>
              </a:solidFill>
              <a:latin typeface="Arial Black" panose="020B0A04020102020204" pitchFamily="34" charset="0"/>
              <a:cs typeface="Times New Roman" panose="02020603050405020304" pitchFamily="18" charset="0"/>
            </a:endParaRPr>
          </a:p>
          <a:p>
            <a:pPr marL="285750" indent="-285750">
              <a:buFont typeface="Wingdings" panose="05000000000000000000" pitchFamily="2" charset="2"/>
              <a:buChar char="v"/>
            </a:pPr>
            <a:r>
              <a:rPr lang="fr-FR" dirty="0">
                <a:solidFill>
                  <a:srgbClr val="0070C0"/>
                </a:solidFill>
                <a:latin typeface="Arial Black" panose="020B0A04020102020204" pitchFamily="34" charset="0"/>
                <a:cs typeface="Times New Roman" panose="02020603050405020304" pitchFamily="18" charset="0"/>
              </a:rPr>
              <a:t> </a:t>
            </a:r>
          </a:p>
        </p:txBody>
      </p:sp>
      <p:sp>
        <p:nvSpPr>
          <p:cNvPr id="16" name="Rectangle 15">
            <a:extLst>
              <a:ext uri="{FF2B5EF4-FFF2-40B4-BE49-F238E27FC236}">
                <a16:creationId xmlns:a16="http://schemas.microsoft.com/office/drawing/2014/main" id="{A0BB2FB7-A04C-BFD8-AE2D-B7DD06F66515}"/>
              </a:ext>
            </a:extLst>
          </p:cNvPr>
          <p:cNvSpPr/>
          <p:nvPr/>
        </p:nvSpPr>
        <p:spPr>
          <a:xfrm>
            <a:off x="1150883" y="6263736"/>
            <a:ext cx="10970255" cy="38030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Rectangle 2">
            <a:extLst>
              <a:ext uri="{FF2B5EF4-FFF2-40B4-BE49-F238E27FC236}">
                <a16:creationId xmlns:a16="http://schemas.microsoft.com/office/drawing/2014/main" id="{DD6591B2-694C-C8EE-B1B1-6251435A8DD4}"/>
              </a:ext>
            </a:extLst>
          </p:cNvPr>
          <p:cNvSpPr>
            <a:spLocks noChangeArrowheads="1"/>
          </p:cNvSpPr>
          <p:nvPr/>
        </p:nvSpPr>
        <p:spPr bwMode="auto">
          <a:xfrm rot="10800000" flipV="1">
            <a:off x="9715773" y="-7494337"/>
            <a:ext cx="6963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fr-FR" altLang="fr-FR" sz="1600" b="1" u="sng"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   </a:t>
            </a:r>
            <a:endParaRPr lang="fr-FR" altLang="fr-FR" dirty="0">
              <a:latin typeface="Arial" panose="020B0604020202020204" pitchFamily="34" charset="0"/>
            </a:endParaRPr>
          </a:p>
        </p:txBody>
      </p:sp>
      <p:sp>
        <p:nvSpPr>
          <p:cNvPr id="6" name="Rectangle 3">
            <a:extLst>
              <a:ext uri="{FF2B5EF4-FFF2-40B4-BE49-F238E27FC236}">
                <a16:creationId xmlns:a16="http://schemas.microsoft.com/office/drawing/2014/main" id="{70EF868C-91A5-4CC7-14FB-BD39617436FD}"/>
              </a:ext>
            </a:extLst>
          </p:cNvPr>
          <p:cNvSpPr>
            <a:spLocks noChangeArrowheads="1"/>
          </p:cNvSpPr>
          <p:nvPr/>
        </p:nvSpPr>
        <p:spPr bwMode="auto">
          <a:xfrm rot="10800000" flipV="1">
            <a:off x="9715773" y="-2404053"/>
            <a:ext cx="6963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sp>
        <p:nvSpPr>
          <p:cNvPr id="11" name="ZoneTexte 10">
            <a:extLst>
              <a:ext uri="{FF2B5EF4-FFF2-40B4-BE49-F238E27FC236}">
                <a16:creationId xmlns:a16="http://schemas.microsoft.com/office/drawing/2014/main" id="{2F404C58-0C93-C926-10AB-F26EA8F0B3A5}"/>
              </a:ext>
            </a:extLst>
          </p:cNvPr>
          <p:cNvSpPr txBox="1"/>
          <p:nvPr/>
        </p:nvSpPr>
        <p:spPr>
          <a:xfrm>
            <a:off x="1403131" y="2611729"/>
            <a:ext cx="10718007" cy="769441"/>
          </a:xfrm>
          <a:prstGeom prst="rect">
            <a:avLst/>
          </a:prstGeom>
          <a:noFill/>
        </p:spPr>
        <p:txBody>
          <a:bodyPr wrap="square" rtlCol="0">
            <a:spAutoFit/>
          </a:bodyPr>
          <a:lstStyle/>
          <a:p>
            <a:r>
              <a:rPr lang="fr-FR" sz="4400" dirty="0">
                <a:latin typeface="Bodoni MT Black" panose="02070A03080606020203" pitchFamily="18" charset="0"/>
              </a:rPr>
              <a:t>MERCI POUR VOTRE ATTENTION                          </a:t>
            </a:r>
          </a:p>
        </p:txBody>
      </p:sp>
    </p:spTree>
    <p:extLst>
      <p:ext uri="{BB962C8B-B14F-4D97-AF65-F5344CB8AC3E}">
        <p14:creationId xmlns:p14="http://schemas.microsoft.com/office/powerpoint/2010/main" val="342065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45"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anim calcmode="lin" valueType="num">
                                      <p:cBhvr>
                                        <p:cTn id="12" dur="2000" fill="hold"/>
                                        <p:tgtEl>
                                          <p:spTgt spid="11"/>
                                        </p:tgtEl>
                                        <p:attrNameLst>
                                          <p:attrName>ppt_w</p:attrName>
                                        </p:attrNameLst>
                                      </p:cBhvr>
                                      <p:tavLst>
                                        <p:tav tm="0" fmla="#ppt_w*sin(2.5*pi*$)">
                                          <p:val>
                                            <p:fltVal val="0"/>
                                          </p:val>
                                        </p:tav>
                                        <p:tav tm="100000">
                                          <p:val>
                                            <p:fltVal val="1"/>
                                          </p:val>
                                        </p:tav>
                                      </p:tavLst>
                                    </p:anim>
                                    <p:anim calcmode="lin" valueType="num">
                                      <p:cBhvr>
                                        <p:cTn id="13"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2" name="Hexagone 1">
            <a:extLst>
              <a:ext uri="{FF2B5EF4-FFF2-40B4-BE49-F238E27FC236}">
                <a16:creationId xmlns:a16="http://schemas.microsoft.com/office/drawing/2014/main" id="{4A2D1C50-E99A-8C55-D2BF-E58A532BEE31}"/>
              </a:ext>
            </a:extLst>
          </p:cNvPr>
          <p:cNvSpPr/>
          <p:nvPr/>
        </p:nvSpPr>
        <p:spPr>
          <a:xfrm>
            <a:off x="1200150" y="361950"/>
            <a:ext cx="1060704" cy="914400"/>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a:t>
            </a:r>
          </a:p>
        </p:txBody>
      </p:sp>
      <p:sp>
        <p:nvSpPr>
          <p:cNvPr id="3" name="ZoneTexte 2">
            <a:extLst>
              <a:ext uri="{FF2B5EF4-FFF2-40B4-BE49-F238E27FC236}">
                <a16:creationId xmlns:a16="http://schemas.microsoft.com/office/drawing/2014/main" id="{4931B486-87DE-77C4-202B-E132074D8A75}"/>
              </a:ext>
            </a:extLst>
          </p:cNvPr>
          <p:cNvSpPr txBox="1"/>
          <p:nvPr/>
        </p:nvSpPr>
        <p:spPr>
          <a:xfrm>
            <a:off x="2400300" y="553136"/>
            <a:ext cx="4305300" cy="646331"/>
          </a:xfrm>
          <a:prstGeom prst="rect">
            <a:avLst/>
          </a:prstGeom>
          <a:noFill/>
        </p:spPr>
        <p:txBody>
          <a:bodyPr wrap="square" rtlCol="0">
            <a:spAutoFit/>
          </a:bodyPr>
          <a:lstStyle/>
          <a:p>
            <a:r>
              <a:rPr lang="fr-FR" sz="3600" dirty="0">
                <a:latin typeface="Bodoni MT Black" panose="02070A03080606020203" pitchFamily="18" charset="0"/>
              </a:rPr>
              <a:t>Introduction</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283823" y="1276350"/>
            <a:ext cx="5797296"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9" name="Organigramme : Terminateur 8">
            <a:extLst>
              <a:ext uri="{FF2B5EF4-FFF2-40B4-BE49-F238E27FC236}">
                <a16:creationId xmlns:a16="http://schemas.microsoft.com/office/drawing/2014/main" id="{EC4ADD92-0FBE-574E-044E-1400F3BF3055}"/>
              </a:ext>
            </a:extLst>
          </p:cNvPr>
          <p:cNvSpPr/>
          <p:nvPr/>
        </p:nvSpPr>
        <p:spPr>
          <a:xfrm>
            <a:off x="2098920" y="1477657"/>
            <a:ext cx="5797296" cy="380302"/>
          </a:xfrm>
          <a:prstGeom prst="flowChartTerminator">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Bodoni MT Black" panose="02070A03080606020203" pitchFamily="18" charset="0"/>
              </a:rPr>
              <a:t>1-Généralités</a:t>
            </a:r>
          </a:p>
        </p:txBody>
      </p:sp>
      <p:sp>
        <p:nvSpPr>
          <p:cNvPr id="10" name="ZoneTexte 9">
            <a:extLst>
              <a:ext uri="{FF2B5EF4-FFF2-40B4-BE49-F238E27FC236}">
                <a16:creationId xmlns:a16="http://schemas.microsoft.com/office/drawing/2014/main" id="{76B28739-FA94-7271-765B-32E2406CA05E}"/>
              </a:ext>
            </a:extLst>
          </p:cNvPr>
          <p:cNvSpPr txBox="1"/>
          <p:nvPr/>
        </p:nvSpPr>
        <p:spPr>
          <a:xfrm>
            <a:off x="494676" y="2059268"/>
            <a:ext cx="9005785" cy="4754507"/>
          </a:xfrm>
          <a:prstGeom prst="rect">
            <a:avLst/>
          </a:prstGeom>
          <a:noFill/>
        </p:spPr>
        <p:txBody>
          <a:bodyPr wrap="square" rtlCol="0">
            <a:spAutoFit/>
          </a:bodyPr>
          <a:lstStyle/>
          <a:p>
            <a:pPr marL="2255520">
              <a:lnSpc>
                <a:spcPct val="107000"/>
              </a:lnSpc>
              <a:spcAft>
                <a:spcPts val="800"/>
              </a:spcAft>
            </a:pPr>
            <a:r>
              <a:rPr lang="fr-FR" sz="2800"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rPr>
              <a:t>De nos jours, de nombreux établissements accueilles de milliers d’élèves et plus de personnel. La gestion des élèves ainsi que du personnel implique de nombreux documents</a:t>
            </a:r>
            <a:r>
              <a:rPr lang="fr-FR" sz="2800"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p>
            <a:pPr marL="2255520">
              <a:lnSpc>
                <a:spcPct val="107000"/>
              </a:lnSpc>
              <a:spcAft>
                <a:spcPts val="800"/>
              </a:spcAft>
            </a:pPr>
            <a:r>
              <a:rPr lang="fr-FR" sz="2800"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rPr>
              <a:t>Papier circulant entre beaucoup de personnes. Enfin il n’y a aucune cohérence entre toutes les données qui circulent. Le but de ce projet est de permettre  </a:t>
            </a:r>
            <a:r>
              <a:rPr lang="fr-FR" sz="2800"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l</a:t>
            </a:r>
            <a:r>
              <a:rPr lang="fr-FR" sz="2800"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rPr>
              <a:t>’archivage </a:t>
            </a:r>
            <a:r>
              <a:rPr lang="fr-FR" sz="2800"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d</a:t>
            </a:r>
            <a:r>
              <a:rPr lang="fr-FR" sz="2800"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rPr>
              <a:t>es donner et d’assurer une certaine cohérence des données</a:t>
            </a:r>
            <a:r>
              <a:rPr lang="fr-FR" sz="2800" b="1" i="1" u="sng" dirty="0">
                <a:solidFill>
                  <a:srgbClr val="000000"/>
                </a:solidFill>
                <a:effectLst/>
                <a:latin typeface="Bahnschrift Condensed" panose="020B0502040204020203" pitchFamily="34" charset="0"/>
                <a:ea typeface="Calibri" panose="020F0502020204030204" pitchFamily="34" charset="0"/>
                <a:cs typeface="Times New Roman" panose="02020603050405020304" pitchFamily="18" charset="0"/>
              </a:rPr>
              <a:t>.</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v"/>
            </a:pPr>
            <a:endParaRPr lang="fr-FR" sz="2000" dirty="0">
              <a:latin typeface="Franklin Gothic Demi" panose="020B0703020102020204" pitchFamily="34" charset="0"/>
            </a:endParaRPr>
          </a:p>
        </p:txBody>
      </p:sp>
      <p:sp>
        <p:nvSpPr>
          <p:cNvPr id="16" name="Rectangle 15">
            <a:extLst>
              <a:ext uri="{FF2B5EF4-FFF2-40B4-BE49-F238E27FC236}">
                <a16:creationId xmlns:a16="http://schemas.microsoft.com/office/drawing/2014/main" id="{A0BB2FB7-A04C-BFD8-AE2D-B7DD06F66515}"/>
              </a:ext>
            </a:extLst>
          </p:cNvPr>
          <p:cNvSpPr/>
          <p:nvPr/>
        </p:nvSpPr>
        <p:spPr>
          <a:xfrm>
            <a:off x="1502229" y="6347733"/>
            <a:ext cx="10689771" cy="38030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01B9E6F4-C59A-795C-1EAB-2DA5A8263476}"/>
              </a:ext>
            </a:extLst>
          </p:cNvPr>
          <p:cNvCxnSpPr>
            <a:cxnSpLocks/>
          </p:cNvCxnSpPr>
          <p:nvPr/>
        </p:nvCxnSpPr>
        <p:spPr>
          <a:xfrm>
            <a:off x="7728366" y="1667808"/>
            <a:ext cx="413385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Cylindre 3">
            <a:extLst>
              <a:ext uri="{FF2B5EF4-FFF2-40B4-BE49-F238E27FC236}">
                <a16:creationId xmlns:a16="http://schemas.microsoft.com/office/drawing/2014/main" id="{F1BB4725-7E56-3C94-14A4-631A33DDF4D5}"/>
              </a:ext>
            </a:extLst>
          </p:cNvPr>
          <p:cNvSpPr/>
          <p:nvPr/>
        </p:nvSpPr>
        <p:spPr>
          <a:xfrm>
            <a:off x="831248" y="4247162"/>
            <a:ext cx="635652" cy="2480873"/>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6" name="Hexagone 5">
            <a:extLst>
              <a:ext uri="{FF2B5EF4-FFF2-40B4-BE49-F238E27FC236}">
                <a16:creationId xmlns:a16="http://schemas.microsoft.com/office/drawing/2014/main" id="{B05E5397-0B40-800A-7055-74E8A3EB9402}"/>
              </a:ext>
            </a:extLst>
          </p:cNvPr>
          <p:cNvSpPr/>
          <p:nvPr/>
        </p:nvSpPr>
        <p:spPr>
          <a:xfrm>
            <a:off x="951376" y="4991570"/>
            <a:ext cx="412571" cy="296634"/>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7" name="Hexagone 6">
            <a:extLst>
              <a:ext uri="{FF2B5EF4-FFF2-40B4-BE49-F238E27FC236}">
                <a16:creationId xmlns:a16="http://schemas.microsoft.com/office/drawing/2014/main" id="{FAC73541-1FA6-54EB-00FA-83258F45C0E2}"/>
              </a:ext>
            </a:extLst>
          </p:cNvPr>
          <p:cNvSpPr/>
          <p:nvPr/>
        </p:nvSpPr>
        <p:spPr>
          <a:xfrm>
            <a:off x="1002570" y="6199417"/>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8" name="Hexagone 7">
            <a:extLst>
              <a:ext uri="{FF2B5EF4-FFF2-40B4-BE49-F238E27FC236}">
                <a16:creationId xmlns:a16="http://schemas.microsoft.com/office/drawing/2014/main" id="{631D3658-BB41-17D5-7F01-48B0C75167E4}"/>
              </a:ext>
            </a:extLst>
          </p:cNvPr>
          <p:cNvSpPr/>
          <p:nvPr/>
        </p:nvSpPr>
        <p:spPr>
          <a:xfrm>
            <a:off x="981257" y="5683468"/>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Tree>
    <p:extLst>
      <p:ext uri="{BB962C8B-B14F-4D97-AF65-F5344CB8AC3E}">
        <p14:creationId xmlns:p14="http://schemas.microsoft.com/office/powerpoint/2010/main" val="56996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2" name="Hexagone 1">
            <a:extLst>
              <a:ext uri="{FF2B5EF4-FFF2-40B4-BE49-F238E27FC236}">
                <a16:creationId xmlns:a16="http://schemas.microsoft.com/office/drawing/2014/main" id="{4A2D1C50-E99A-8C55-D2BF-E58A532BEE31}"/>
              </a:ext>
            </a:extLst>
          </p:cNvPr>
          <p:cNvSpPr/>
          <p:nvPr/>
        </p:nvSpPr>
        <p:spPr>
          <a:xfrm>
            <a:off x="1200150" y="77425"/>
            <a:ext cx="1060704" cy="914400"/>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a:t>
            </a:r>
          </a:p>
        </p:txBody>
      </p:sp>
      <p:sp>
        <p:nvSpPr>
          <p:cNvPr id="3" name="ZoneTexte 2">
            <a:extLst>
              <a:ext uri="{FF2B5EF4-FFF2-40B4-BE49-F238E27FC236}">
                <a16:creationId xmlns:a16="http://schemas.microsoft.com/office/drawing/2014/main" id="{4931B486-87DE-77C4-202B-E132074D8A75}"/>
              </a:ext>
            </a:extLst>
          </p:cNvPr>
          <p:cNvSpPr txBox="1"/>
          <p:nvPr/>
        </p:nvSpPr>
        <p:spPr>
          <a:xfrm>
            <a:off x="2260854" y="171499"/>
            <a:ext cx="4305300" cy="646331"/>
          </a:xfrm>
          <a:prstGeom prst="rect">
            <a:avLst/>
          </a:prstGeom>
          <a:noFill/>
        </p:spPr>
        <p:txBody>
          <a:bodyPr wrap="square" rtlCol="0">
            <a:spAutoFit/>
          </a:bodyPr>
          <a:lstStyle/>
          <a:p>
            <a:r>
              <a:rPr lang="fr-FR" sz="3600" dirty="0">
                <a:latin typeface="Bodoni MT Black" panose="02070A03080606020203" pitchFamily="18" charset="0"/>
              </a:rPr>
              <a:t>Introduction</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120177" y="856221"/>
            <a:ext cx="5659480"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9" name="Organigramme : Terminateur 8">
            <a:extLst>
              <a:ext uri="{FF2B5EF4-FFF2-40B4-BE49-F238E27FC236}">
                <a16:creationId xmlns:a16="http://schemas.microsoft.com/office/drawing/2014/main" id="{EC4ADD92-0FBE-574E-044E-1400F3BF3055}"/>
              </a:ext>
            </a:extLst>
          </p:cNvPr>
          <p:cNvSpPr/>
          <p:nvPr/>
        </p:nvSpPr>
        <p:spPr>
          <a:xfrm>
            <a:off x="1476103" y="1030218"/>
            <a:ext cx="5797296" cy="289610"/>
          </a:xfrm>
          <a:prstGeom prst="flowChartTerminator">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Bodoni MT Black" panose="02070A03080606020203" pitchFamily="18" charset="0"/>
              </a:rPr>
              <a:t>Problématique</a:t>
            </a:r>
          </a:p>
        </p:txBody>
      </p:sp>
      <p:sp>
        <p:nvSpPr>
          <p:cNvPr id="10" name="ZoneTexte 9">
            <a:extLst>
              <a:ext uri="{FF2B5EF4-FFF2-40B4-BE49-F238E27FC236}">
                <a16:creationId xmlns:a16="http://schemas.microsoft.com/office/drawing/2014/main" id="{76B28739-FA94-7271-765B-32E2406CA05E}"/>
              </a:ext>
            </a:extLst>
          </p:cNvPr>
          <p:cNvSpPr txBox="1"/>
          <p:nvPr/>
        </p:nvSpPr>
        <p:spPr>
          <a:xfrm>
            <a:off x="1476103" y="1909562"/>
            <a:ext cx="9041674" cy="4524315"/>
          </a:xfrm>
          <a:prstGeom prst="rect">
            <a:avLst/>
          </a:prstGeom>
          <a:noFill/>
        </p:spPr>
        <p:txBody>
          <a:bodyPr wrap="square" rtlCol="0">
            <a:spAutoFit/>
          </a:bodyPr>
          <a:lstStyle/>
          <a:p>
            <a:endParaRPr lang="fr-FR" sz="2400" dirty="0">
              <a:latin typeface="Franklin Gothic Demi" panose="020B0703020102020204" pitchFamily="34" charset="0"/>
              <a:cs typeface="Times New Roman" panose="02020603050405020304" pitchFamily="18" charset="0"/>
            </a:endParaRPr>
          </a:p>
          <a:p>
            <a:endParaRPr lang="fr-FR" sz="2400" dirty="0">
              <a:latin typeface="Franklin Gothic Demi" panose="020B0703020102020204" pitchFamily="34" charset="0"/>
              <a:cs typeface="Times New Roman" panose="02020603050405020304" pitchFamily="18" charset="0"/>
            </a:endParaRPr>
          </a:p>
          <a:p>
            <a:r>
              <a:rPr lang="fr-FR" sz="3200" dirty="0">
                <a:latin typeface="Franklin Gothic Demi" panose="020B0703020102020204" pitchFamily="34" charset="0"/>
                <a:cs typeface="Times New Roman" panose="02020603050405020304" pitchFamily="18" charset="0"/>
              </a:rPr>
              <a:t>Comment  la cohérence ainsi que l’archivage des  données peut il permettre un gain de temps ainsi qu’une disponibilité en temps réel de ses données ? Nous répondons a cette question par la réalisation d’une application de gestion scolaire </a:t>
            </a:r>
            <a:r>
              <a:rPr lang="fr-FR" sz="2400" dirty="0">
                <a:latin typeface="Franklin Gothic Demi" panose="020B0703020102020204" pitchFamily="34" charset="0"/>
                <a:cs typeface="Times New Roman" panose="02020603050405020304" pitchFamily="18" charset="0"/>
              </a:rPr>
              <a:t>.</a:t>
            </a:r>
          </a:p>
          <a:p>
            <a:pPr marL="285750" indent="-285750">
              <a:buFont typeface="Wingdings" panose="05000000000000000000" pitchFamily="2" charset="2"/>
              <a:buChar char="v"/>
            </a:pPr>
            <a:endParaRPr lang="fr-FR" sz="2400" dirty="0">
              <a:latin typeface="Franklin Gothic Demi" panose="020B0703020102020204" pitchFamily="34" charset="0"/>
              <a:cs typeface="Times New Roman" panose="02020603050405020304" pitchFamily="18" charset="0"/>
            </a:endParaRPr>
          </a:p>
          <a:p>
            <a:pPr marL="285750" indent="-285750">
              <a:buFont typeface="Wingdings" panose="05000000000000000000" pitchFamily="2" charset="2"/>
              <a:buChar char="v"/>
            </a:pPr>
            <a:endParaRPr lang="fr-FR" sz="2400" dirty="0">
              <a:latin typeface="Franklin Gothic Demi" panose="020B070302010202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A0BB2FB7-A04C-BFD8-AE2D-B7DD06F66515}"/>
              </a:ext>
            </a:extLst>
          </p:cNvPr>
          <p:cNvSpPr/>
          <p:nvPr/>
        </p:nvSpPr>
        <p:spPr>
          <a:xfrm>
            <a:off x="1066132" y="6241809"/>
            <a:ext cx="11125869" cy="38030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01B9E6F4-C59A-795C-1EAB-2DA5A8263476}"/>
              </a:ext>
            </a:extLst>
          </p:cNvPr>
          <p:cNvCxnSpPr>
            <a:cxnSpLocks/>
          </p:cNvCxnSpPr>
          <p:nvPr/>
        </p:nvCxnSpPr>
        <p:spPr>
          <a:xfrm>
            <a:off x="7273399" y="1213416"/>
            <a:ext cx="447889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Cylindre 3">
            <a:extLst>
              <a:ext uri="{FF2B5EF4-FFF2-40B4-BE49-F238E27FC236}">
                <a16:creationId xmlns:a16="http://schemas.microsoft.com/office/drawing/2014/main" id="{CEA14BF4-7C1B-C0A9-178F-E3DBE57D3277}"/>
              </a:ext>
            </a:extLst>
          </p:cNvPr>
          <p:cNvSpPr/>
          <p:nvPr/>
        </p:nvSpPr>
        <p:spPr>
          <a:xfrm>
            <a:off x="434715" y="4437090"/>
            <a:ext cx="631418" cy="2185022"/>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Hexagone 5">
            <a:extLst>
              <a:ext uri="{FF2B5EF4-FFF2-40B4-BE49-F238E27FC236}">
                <a16:creationId xmlns:a16="http://schemas.microsoft.com/office/drawing/2014/main" id="{0E14E618-5E82-0E7B-6EDB-2422B3C9BB01}"/>
              </a:ext>
            </a:extLst>
          </p:cNvPr>
          <p:cNvSpPr/>
          <p:nvPr/>
        </p:nvSpPr>
        <p:spPr>
          <a:xfrm>
            <a:off x="539744" y="5101112"/>
            <a:ext cx="412571" cy="385288"/>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7" name="Hexagone 6">
            <a:extLst>
              <a:ext uri="{FF2B5EF4-FFF2-40B4-BE49-F238E27FC236}">
                <a16:creationId xmlns:a16="http://schemas.microsoft.com/office/drawing/2014/main" id="{1805D43E-EFE2-DE6F-E50F-53744803651A}"/>
              </a:ext>
            </a:extLst>
          </p:cNvPr>
          <p:cNvSpPr/>
          <p:nvPr/>
        </p:nvSpPr>
        <p:spPr>
          <a:xfrm>
            <a:off x="571860" y="6135461"/>
            <a:ext cx="412571" cy="385287"/>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8" name="Hexagone 7">
            <a:extLst>
              <a:ext uri="{FF2B5EF4-FFF2-40B4-BE49-F238E27FC236}">
                <a16:creationId xmlns:a16="http://schemas.microsoft.com/office/drawing/2014/main" id="{4B8BA318-2C1A-AE61-295C-994106692A9B}"/>
              </a:ext>
            </a:extLst>
          </p:cNvPr>
          <p:cNvSpPr/>
          <p:nvPr/>
        </p:nvSpPr>
        <p:spPr>
          <a:xfrm>
            <a:off x="550547" y="5619512"/>
            <a:ext cx="412571" cy="385287"/>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Tree>
    <p:extLst>
      <p:ext uri="{BB962C8B-B14F-4D97-AF65-F5344CB8AC3E}">
        <p14:creationId xmlns:p14="http://schemas.microsoft.com/office/powerpoint/2010/main" val="53231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2" name="Hexagone 1">
            <a:extLst>
              <a:ext uri="{FF2B5EF4-FFF2-40B4-BE49-F238E27FC236}">
                <a16:creationId xmlns:a16="http://schemas.microsoft.com/office/drawing/2014/main" id="{4A2D1C50-E99A-8C55-D2BF-E58A532BEE31}"/>
              </a:ext>
            </a:extLst>
          </p:cNvPr>
          <p:cNvSpPr/>
          <p:nvPr/>
        </p:nvSpPr>
        <p:spPr>
          <a:xfrm>
            <a:off x="1200150" y="51180"/>
            <a:ext cx="1060704" cy="914400"/>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a:t>
            </a:r>
          </a:p>
        </p:txBody>
      </p:sp>
      <p:sp>
        <p:nvSpPr>
          <p:cNvPr id="3" name="ZoneTexte 2">
            <a:extLst>
              <a:ext uri="{FF2B5EF4-FFF2-40B4-BE49-F238E27FC236}">
                <a16:creationId xmlns:a16="http://schemas.microsoft.com/office/drawing/2014/main" id="{4931B486-87DE-77C4-202B-E132074D8A75}"/>
              </a:ext>
            </a:extLst>
          </p:cNvPr>
          <p:cNvSpPr txBox="1"/>
          <p:nvPr/>
        </p:nvSpPr>
        <p:spPr>
          <a:xfrm>
            <a:off x="2289869" y="108726"/>
            <a:ext cx="4305300" cy="646331"/>
          </a:xfrm>
          <a:prstGeom prst="rect">
            <a:avLst/>
          </a:prstGeom>
          <a:noFill/>
        </p:spPr>
        <p:txBody>
          <a:bodyPr wrap="square" rtlCol="0">
            <a:spAutoFit/>
          </a:bodyPr>
          <a:lstStyle/>
          <a:p>
            <a:r>
              <a:rPr lang="fr-FR" sz="3600" dirty="0">
                <a:latin typeface="Bodoni MT Black" panose="02070A03080606020203" pitchFamily="18" charset="0"/>
              </a:rPr>
              <a:t>Introduction</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134244" y="863742"/>
            <a:ext cx="5797296"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9" name="Organigramme : Terminateur 8">
            <a:extLst>
              <a:ext uri="{FF2B5EF4-FFF2-40B4-BE49-F238E27FC236}">
                <a16:creationId xmlns:a16="http://schemas.microsoft.com/office/drawing/2014/main" id="{EC4ADD92-0FBE-574E-044E-1400F3BF3055}"/>
              </a:ext>
            </a:extLst>
          </p:cNvPr>
          <p:cNvSpPr/>
          <p:nvPr/>
        </p:nvSpPr>
        <p:spPr>
          <a:xfrm>
            <a:off x="1730502" y="1024432"/>
            <a:ext cx="5797296" cy="380302"/>
          </a:xfrm>
          <a:prstGeom prst="flowChartTerminator">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Bodoni MT Black" panose="02070A03080606020203" pitchFamily="18" charset="0"/>
              </a:rPr>
              <a:t>objectif</a:t>
            </a:r>
          </a:p>
        </p:txBody>
      </p:sp>
      <p:sp>
        <p:nvSpPr>
          <p:cNvPr id="10" name="ZoneTexte 9">
            <a:extLst>
              <a:ext uri="{FF2B5EF4-FFF2-40B4-BE49-F238E27FC236}">
                <a16:creationId xmlns:a16="http://schemas.microsoft.com/office/drawing/2014/main" id="{76B28739-FA94-7271-765B-32E2406CA05E}"/>
              </a:ext>
            </a:extLst>
          </p:cNvPr>
          <p:cNvSpPr txBox="1"/>
          <p:nvPr/>
        </p:nvSpPr>
        <p:spPr>
          <a:xfrm>
            <a:off x="1159165" y="1695293"/>
            <a:ext cx="10511662" cy="4524315"/>
          </a:xfrm>
          <a:prstGeom prst="rect">
            <a:avLst/>
          </a:prstGeom>
          <a:noFill/>
        </p:spPr>
        <p:txBody>
          <a:bodyPr wrap="square" rtlCol="0">
            <a:spAutoFit/>
          </a:bodyPr>
          <a:lstStyle/>
          <a:p>
            <a:r>
              <a:rPr lang="fr-FR" sz="2400" dirty="0">
                <a:latin typeface="Franklin Gothic Demi" panose="020B0703020102020204" pitchFamily="34" charset="0"/>
                <a:cs typeface="Times New Roman" panose="02020603050405020304" pitchFamily="18" charset="0"/>
              </a:rPr>
              <a:t>L’objectif principal de se projet est de permettre</a:t>
            </a:r>
          </a:p>
          <a:p>
            <a:endParaRPr lang="fr-FR" sz="2400" dirty="0">
              <a:latin typeface="Franklin Gothic Demi" panose="020B0703020102020204" pitchFamily="34" charset="0"/>
              <a:cs typeface="Times New Roman" panose="02020603050405020304" pitchFamily="18" charset="0"/>
            </a:endParaRPr>
          </a:p>
          <a:p>
            <a:pPr marL="285750" indent="-285750">
              <a:buFont typeface="Wingdings" panose="05000000000000000000" pitchFamily="2" charset="2"/>
              <a:buChar char="v"/>
            </a:pPr>
            <a:r>
              <a:rPr lang="fr-FR" sz="2400" dirty="0">
                <a:latin typeface="Franklin Gothic Demi" panose="020B0703020102020204" pitchFamily="34" charset="0"/>
                <a:cs typeface="Times New Roman" panose="02020603050405020304" pitchFamily="18" charset="0"/>
              </a:rPr>
              <a:t>D’inscrire les élève et d’afficher les  inscrits </a:t>
            </a:r>
          </a:p>
          <a:p>
            <a:r>
              <a:rPr lang="fr-FR" sz="2400" dirty="0">
                <a:latin typeface="Franklin Gothic Demi" panose="020B0703020102020204" pitchFamily="34" charset="0"/>
                <a:cs typeface="Times New Roman" panose="02020603050405020304" pitchFamily="18" charset="0"/>
              </a:rPr>
              <a:t> l’inscription de l’élève donne droit a une carte scolaire imprimable sur le champ.</a:t>
            </a:r>
          </a:p>
          <a:p>
            <a:endParaRPr lang="fr-FR" sz="2400" dirty="0">
              <a:latin typeface="Franklin Gothic Demi" panose="020B0703020102020204" pitchFamily="34" charset="0"/>
              <a:cs typeface="Times New Roman" panose="02020603050405020304" pitchFamily="18" charset="0"/>
            </a:endParaRPr>
          </a:p>
          <a:p>
            <a:pPr marL="285750" indent="-285750">
              <a:buFont typeface="Wingdings" panose="05000000000000000000" pitchFamily="2" charset="2"/>
              <a:buChar char="v"/>
            </a:pPr>
            <a:r>
              <a:rPr lang="fr-FR" sz="2400" dirty="0">
                <a:latin typeface="Franklin Gothic Demi" panose="020B0703020102020204" pitchFamily="34" charset="0"/>
                <a:cs typeface="Times New Roman" panose="02020603050405020304" pitchFamily="18" charset="0"/>
              </a:rPr>
              <a:t>d’enregistrer le nombre des absence dans chaque cours</a:t>
            </a:r>
          </a:p>
          <a:p>
            <a:pPr marL="285750" indent="-285750">
              <a:buFont typeface="Wingdings" panose="05000000000000000000" pitchFamily="2" charset="2"/>
              <a:buChar char="v"/>
            </a:pPr>
            <a:endParaRPr lang="fr-FR" sz="2400" dirty="0">
              <a:latin typeface="Franklin Gothic Demi" panose="020B0703020102020204" pitchFamily="34" charset="0"/>
              <a:cs typeface="Times New Roman" panose="02020603050405020304" pitchFamily="18" charset="0"/>
            </a:endParaRPr>
          </a:p>
          <a:p>
            <a:pPr marL="285750" indent="-285750">
              <a:buFont typeface="Wingdings" panose="05000000000000000000" pitchFamily="2" charset="2"/>
              <a:buChar char="v"/>
            </a:pPr>
            <a:r>
              <a:rPr lang="fr-FR" sz="2400" dirty="0">
                <a:latin typeface="Franklin Gothic Demi" panose="020B0703020102020204" pitchFamily="34" charset="0"/>
                <a:cs typeface="Times New Roman" panose="02020603050405020304" pitchFamily="18" charset="0"/>
              </a:rPr>
              <a:t>d’inscrire les notes de chaque élèves en fonction de sa classe et de la matière</a:t>
            </a:r>
          </a:p>
          <a:p>
            <a:pPr marL="285750" indent="-285750">
              <a:buFont typeface="Wingdings" panose="05000000000000000000" pitchFamily="2" charset="2"/>
              <a:buChar char="v"/>
            </a:pPr>
            <a:r>
              <a:rPr lang="fr-FR" sz="2400" dirty="0">
                <a:latin typeface="Franklin Gothic Demi" panose="020B0703020102020204" pitchFamily="34" charset="0"/>
                <a:cs typeface="Times New Roman" panose="02020603050405020304" pitchFamily="18" charset="0"/>
              </a:rPr>
              <a:t>D’afficher le bulletin de note de chaque élève a chaque trimestre et  de les imprimer.</a:t>
            </a:r>
          </a:p>
        </p:txBody>
      </p:sp>
      <p:sp>
        <p:nvSpPr>
          <p:cNvPr id="16" name="Rectangle 15">
            <a:extLst>
              <a:ext uri="{FF2B5EF4-FFF2-40B4-BE49-F238E27FC236}">
                <a16:creationId xmlns:a16="http://schemas.microsoft.com/office/drawing/2014/main" id="{A0BB2FB7-A04C-BFD8-AE2D-B7DD06F66515}"/>
              </a:ext>
            </a:extLst>
          </p:cNvPr>
          <p:cNvSpPr/>
          <p:nvPr/>
        </p:nvSpPr>
        <p:spPr>
          <a:xfrm>
            <a:off x="1200150" y="6368974"/>
            <a:ext cx="10991850" cy="38030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01B9E6F4-C59A-795C-1EAB-2DA5A8263476}"/>
              </a:ext>
            </a:extLst>
          </p:cNvPr>
          <p:cNvCxnSpPr>
            <a:cxnSpLocks/>
          </p:cNvCxnSpPr>
          <p:nvPr/>
        </p:nvCxnSpPr>
        <p:spPr>
          <a:xfrm>
            <a:off x="7527800" y="1240002"/>
            <a:ext cx="4251851"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Cylindre 3">
            <a:extLst>
              <a:ext uri="{FF2B5EF4-FFF2-40B4-BE49-F238E27FC236}">
                <a16:creationId xmlns:a16="http://schemas.microsoft.com/office/drawing/2014/main" id="{9A868935-E8A4-85D7-8FEB-EB5F5E4A3B02}"/>
              </a:ext>
            </a:extLst>
          </p:cNvPr>
          <p:cNvSpPr/>
          <p:nvPr/>
        </p:nvSpPr>
        <p:spPr>
          <a:xfrm>
            <a:off x="383504" y="4013849"/>
            <a:ext cx="705474" cy="2701932"/>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Hexagone 10">
            <a:extLst>
              <a:ext uri="{FF2B5EF4-FFF2-40B4-BE49-F238E27FC236}">
                <a16:creationId xmlns:a16="http://schemas.microsoft.com/office/drawing/2014/main" id="{9D7C8B4D-4111-64F0-FB88-F51843C38093}"/>
              </a:ext>
            </a:extLst>
          </p:cNvPr>
          <p:cNvSpPr/>
          <p:nvPr/>
        </p:nvSpPr>
        <p:spPr>
          <a:xfrm>
            <a:off x="521173" y="4684787"/>
            <a:ext cx="412571" cy="296634"/>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7" name="Hexagone 16">
            <a:extLst>
              <a:ext uri="{FF2B5EF4-FFF2-40B4-BE49-F238E27FC236}">
                <a16:creationId xmlns:a16="http://schemas.microsoft.com/office/drawing/2014/main" id="{FB0E2A99-FC25-0521-DCA5-68762F0C4511}"/>
              </a:ext>
            </a:extLst>
          </p:cNvPr>
          <p:cNvSpPr/>
          <p:nvPr/>
        </p:nvSpPr>
        <p:spPr>
          <a:xfrm>
            <a:off x="599762" y="6035792"/>
            <a:ext cx="412571" cy="367632"/>
          </a:xfrm>
          <a:prstGeom prst="hexagon">
            <a:avLst>
              <a:gd name="adj" fmla="val 0"/>
              <a:gd name="vf" fmla="val 115470"/>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9" name="Hexagone 18">
            <a:extLst>
              <a:ext uri="{FF2B5EF4-FFF2-40B4-BE49-F238E27FC236}">
                <a16:creationId xmlns:a16="http://schemas.microsoft.com/office/drawing/2014/main" id="{DB181181-C126-AD1E-7F39-61AFA5743A38}"/>
              </a:ext>
            </a:extLst>
          </p:cNvPr>
          <p:cNvSpPr/>
          <p:nvPr/>
        </p:nvSpPr>
        <p:spPr>
          <a:xfrm>
            <a:off x="529955" y="5364815"/>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Tree>
    <p:extLst>
      <p:ext uri="{BB962C8B-B14F-4D97-AF65-F5344CB8AC3E}">
        <p14:creationId xmlns:p14="http://schemas.microsoft.com/office/powerpoint/2010/main" val="16596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2" name="Hexagone 1">
            <a:extLst>
              <a:ext uri="{FF2B5EF4-FFF2-40B4-BE49-F238E27FC236}">
                <a16:creationId xmlns:a16="http://schemas.microsoft.com/office/drawing/2014/main" id="{4A2D1C50-E99A-8C55-D2BF-E58A532BEE31}"/>
              </a:ext>
            </a:extLst>
          </p:cNvPr>
          <p:cNvSpPr/>
          <p:nvPr/>
        </p:nvSpPr>
        <p:spPr>
          <a:xfrm>
            <a:off x="1476103" y="89966"/>
            <a:ext cx="784751" cy="724757"/>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Ii</a:t>
            </a:r>
          </a:p>
        </p:txBody>
      </p:sp>
      <p:sp>
        <p:nvSpPr>
          <p:cNvPr id="3" name="ZoneTexte 2">
            <a:extLst>
              <a:ext uri="{FF2B5EF4-FFF2-40B4-BE49-F238E27FC236}">
                <a16:creationId xmlns:a16="http://schemas.microsoft.com/office/drawing/2014/main" id="{4931B486-87DE-77C4-202B-E132074D8A75}"/>
              </a:ext>
            </a:extLst>
          </p:cNvPr>
          <p:cNvSpPr txBox="1"/>
          <p:nvPr/>
        </p:nvSpPr>
        <p:spPr>
          <a:xfrm>
            <a:off x="2260854" y="54091"/>
            <a:ext cx="5657850" cy="646331"/>
          </a:xfrm>
          <a:prstGeom prst="rect">
            <a:avLst/>
          </a:prstGeom>
          <a:noFill/>
        </p:spPr>
        <p:txBody>
          <a:bodyPr wrap="square" rtlCol="0">
            <a:spAutoFit/>
          </a:bodyPr>
          <a:lstStyle/>
          <a:p>
            <a:r>
              <a:rPr lang="fr-FR" sz="3600" dirty="0">
                <a:latin typeface="Bodoni MT Black" panose="02070A03080606020203" pitchFamily="18" charset="0"/>
              </a:rPr>
              <a:t>Contexte et Diagramme</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121408" y="757570"/>
            <a:ext cx="5797296"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9" name="Organigramme : Terminateur 8">
            <a:extLst>
              <a:ext uri="{FF2B5EF4-FFF2-40B4-BE49-F238E27FC236}">
                <a16:creationId xmlns:a16="http://schemas.microsoft.com/office/drawing/2014/main" id="{EC4ADD92-0FBE-574E-044E-1400F3BF3055}"/>
              </a:ext>
            </a:extLst>
          </p:cNvPr>
          <p:cNvSpPr/>
          <p:nvPr/>
        </p:nvSpPr>
        <p:spPr>
          <a:xfrm>
            <a:off x="1529994" y="880704"/>
            <a:ext cx="7119570" cy="416383"/>
          </a:xfrm>
          <a:prstGeom prst="flowChartTerminator">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Bodoni MT Black" panose="02070A03080606020203" pitchFamily="18" charset="0"/>
              </a:rPr>
              <a:t>1-Les Règle de la gestion</a:t>
            </a:r>
          </a:p>
        </p:txBody>
      </p:sp>
      <p:sp>
        <p:nvSpPr>
          <p:cNvPr id="10" name="ZoneTexte 9">
            <a:extLst>
              <a:ext uri="{FF2B5EF4-FFF2-40B4-BE49-F238E27FC236}">
                <a16:creationId xmlns:a16="http://schemas.microsoft.com/office/drawing/2014/main" id="{76B28739-FA94-7271-765B-32E2406CA05E}"/>
              </a:ext>
            </a:extLst>
          </p:cNvPr>
          <p:cNvSpPr txBox="1"/>
          <p:nvPr/>
        </p:nvSpPr>
        <p:spPr>
          <a:xfrm>
            <a:off x="1393806" y="3289262"/>
            <a:ext cx="10449196" cy="646331"/>
          </a:xfrm>
          <a:prstGeom prst="rect">
            <a:avLst/>
          </a:prstGeom>
          <a:noFill/>
        </p:spPr>
        <p:txBody>
          <a:bodyPr wrap="square" rtlCol="0">
            <a:spAutoFit/>
          </a:bodyPr>
          <a:lstStyle/>
          <a:p>
            <a:endParaRPr lang="fr-FR" dirty="0">
              <a:solidFill>
                <a:srgbClr val="0070C0"/>
              </a:solidFill>
              <a:latin typeface="Arial Black" panose="020B0A04020102020204" pitchFamily="34" charset="0"/>
              <a:cs typeface="Times New Roman" panose="02020603050405020304" pitchFamily="18" charset="0"/>
            </a:endParaRPr>
          </a:p>
          <a:p>
            <a:endParaRPr lang="fr-FR" dirty="0">
              <a:solidFill>
                <a:srgbClr val="0070C0"/>
              </a:solidFill>
              <a:latin typeface="Arial Black" panose="020B0A0402010202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A0BB2FB7-A04C-BFD8-AE2D-B7DD06F66515}"/>
              </a:ext>
            </a:extLst>
          </p:cNvPr>
          <p:cNvSpPr/>
          <p:nvPr/>
        </p:nvSpPr>
        <p:spPr>
          <a:xfrm>
            <a:off x="1393807" y="6229237"/>
            <a:ext cx="10689771" cy="30211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01B9E6F4-C59A-795C-1EAB-2DA5A8263476}"/>
              </a:ext>
            </a:extLst>
          </p:cNvPr>
          <p:cNvCxnSpPr>
            <a:cxnSpLocks/>
          </p:cNvCxnSpPr>
          <p:nvPr/>
        </p:nvCxnSpPr>
        <p:spPr>
          <a:xfrm>
            <a:off x="7940151" y="1137796"/>
            <a:ext cx="4251851"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aphicFrame>
        <p:nvGraphicFramePr>
          <p:cNvPr id="4" name="Tableau 3">
            <a:extLst>
              <a:ext uri="{FF2B5EF4-FFF2-40B4-BE49-F238E27FC236}">
                <a16:creationId xmlns:a16="http://schemas.microsoft.com/office/drawing/2014/main" id="{F2436468-8041-EF06-1955-284B8F6D4E9E}"/>
              </a:ext>
            </a:extLst>
          </p:cNvPr>
          <p:cNvGraphicFramePr>
            <a:graphicFrameLocks noGrp="1"/>
          </p:cNvGraphicFramePr>
          <p:nvPr>
            <p:extLst>
              <p:ext uri="{D42A27DB-BD31-4B8C-83A1-F6EECF244321}">
                <p14:modId xmlns:p14="http://schemas.microsoft.com/office/powerpoint/2010/main" val="1929569879"/>
              </p:ext>
            </p:extLst>
          </p:nvPr>
        </p:nvGraphicFramePr>
        <p:xfrm>
          <a:off x="1529994" y="1485702"/>
          <a:ext cx="7464104" cy="4511040"/>
        </p:xfrm>
        <a:graphic>
          <a:graphicData uri="http://schemas.openxmlformats.org/drawingml/2006/table">
            <a:tbl>
              <a:tblPr firstRow="1" bandRow="1">
                <a:tableStyleId>{21E4AEA4-8DFA-4A89-87EB-49C32662AFE0}</a:tableStyleId>
              </a:tblPr>
              <a:tblGrid>
                <a:gridCol w="2706245">
                  <a:extLst>
                    <a:ext uri="{9D8B030D-6E8A-4147-A177-3AD203B41FA5}">
                      <a16:colId xmlns:a16="http://schemas.microsoft.com/office/drawing/2014/main" val="98748204"/>
                    </a:ext>
                  </a:extLst>
                </a:gridCol>
                <a:gridCol w="1661846">
                  <a:extLst>
                    <a:ext uri="{9D8B030D-6E8A-4147-A177-3AD203B41FA5}">
                      <a16:colId xmlns:a16="http://schemas.microsoft.com/office/drawing/2014/main" val="1926913195"/>
                    </a:ext>
                  </a:extLst>
                </a:gridCol>
                <a:gridCol w="1642064">
                  <a:extLst>
                    <a:ext uri="{9D8B030D-6E8A-4147-A177-3AD203B41FA5}">
                      <a16:colId xmlns:a16="http://schemas.microsoft.com/office/drawing/2014/main" val="1677428179"/>
                    </a:ext>
                  </a:extLst>
                </a:gridCol>
                <a:gridCol w="1453949">
                  <a:extLst>
                    <a:ext uri="{9D8B030D-6E8A-4147-A177-3AD203B41FA5}">
                      <a16:colId xmlns:a16="http://schemas.microsoft.com/office/drawing/2014/main" val="2725835574"/>
                    </a:ext>
                  </a:extLst>
                </a:gridCol>
              </a:tblGrid>
              <a:tr h="4434230">
                <a:tc>
                  <a:txBody>
                    <a:bodyPr/>
                    <a:lstStyle/>
                    <a:p>
                      <a:r>
                        <a:rPr lang="fr-FR" dirty="0">
                          <a:solidFill>
                            <a:schemeClr val="bg1"/>
                          </a:solidFill>
                        </a:rPr>
                        <a:t>Un élève est définie par</a:t>
                      </a:r>
                    </a:p>
                    <a:p>
                      <a:pPr marL="285750" indent="-285750">
                        <a:buFont typeface="Arial" panose="020B0604020202020204" pitchFamily="34" charset="0"/>
                        <a:buChar char="•"/>
                      </a:pPr>
                      <a:r>
                        <a:rPr lang="fr-FR" sz="2000" dirty="0">
                          <a:solidFill>
                            <a:schemeClr val="tx1"/>
                          </a:solidFill>
                        </a:rPr>
                        <a:t>identifiant</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Numéro Matricule</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Nom</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Prénom</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Lieux de naissance</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L'Age</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Téléphone</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Email</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Sexe</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Classe</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Photo</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Nom et prénom du tuteur</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Profession du tuteur</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Adresse</a:t>
                      </a:r>
                      <a:r>
                        <a:rPr lang="fr-FR" dirty="0">
                          <a:solidFill>
                            <a:schemeClr val="tx1"/>
                          </a:solidFill>
                          <a:latin typeface="Franklin Gothic Demi" panose="020B0703020102020204" pitchFamily="34" charset="0"/>
                        </a:rPr>
                        <a:t> du tuteur</a:t>
                      </a:r>
                    </a:p>
                  </a:txBody>
                  <a:tcPr>
                    <a:solidFill>
                      <a:srgbClr val="FFC000"/>
                    </a:solidFill>
                  </a:tcPr>
                </a:tc>
                <a:tc>
                  <a:txBody>
                    <a:bodyPr/>
                    <a:lstStyle/>
                    <a:p>
                      <a:r>
                        <a:rPr lang="fr-FR" dirty="0">
                          <a:solidFill>
                            <a:schemeClr val="bg1"/>
                          </a:solidFill>
                        </a:rPr>
                        <a:t>Une absence est définie par</a:t>
                      </a:r>
                    </a:p>
                    <a:p>
                      <a:pPr marL="285750" indent="-285750">
                        <a:buFont typeface="Arial" panose="020B0604020202020204" pitchFamily="34" charset="0"/>
                        <a:buChar char="•"/>
                      </a:pPr>
                      <a:r>
                        <a:rPr lang="fr-FR" dirty="0">
                          <a:solidFill>
                            <a:schemeClr val="tx1"/>
                          </a:solidFill>
                        </a:rPr>
                        <a:t>identifiant</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Matricule</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Matière</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Nom</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Prénom</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Classe</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Date</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Heure </a:t>
                      </a:r>
                    </a:p>
                    <a:p>
                      <a:pPr marL="285750" indent="-285750">
                        <a:buFont typeface="Arial" panose="020B0604020202020204" pitchFamily="34" charset="0"/>
                        <a:buChar char="•"/>
                      </a:pPr>
                      <a:r>
                        <a:rPr lang="fr-FR" dirty="0">
                          <a:solidFill>
                            <a:schemeClr val="tx1"/>
                          </a:solidFill>
                          <a:latin typeface="Franklin Gothic Medium" panose="020B0603020102020204" pitchFamily="34" charset="0"/>
                        </a:rPr>
                        <a:t>Motif</a:t>
                      </a:r>
                    </a:p>
                  </a:txBody>
                  <a:tcPr>
                    <a:solidFill>
                      <a:schemeClr val="accent6"/>
                    </a:solidFill>
                  </a:tcPr>
                </a:tc>
                <a:tc>
                  <a:txBody>
                    <a:bodyPr/>
                    <a:lstStyle/>
                    <a:p>
                      <a:r>
                        <a:rPr lang="fr-FR" dirty="0"/>
                        <a:t>CLASSE</a:t>
                      </a:r>
                    </a:p>
                    <a:p>
                      <a:pPr marL="285750" indent="-285750">
                        <a:buFont typeface="Arial" panose="020B0604020202020204" pitchFamily="34" charset="0"/>
                        <a:buChar char="•"/>
                      </a:pPr>
                      <a:r>
                        <a:rPr lang="fr-FR" sz="2000" dirty="0">
                          <a:solidFill>
                            <a:schemeClr val="tx1"/>
                          </a:solidFill>
                        </a:rPr>
                        <a:t>Identifiant</a:t>
                      </a:r>
                    </a:p>
                    <a:p>
                      <a:pPr marL="285750" indent="-285750">
                        <a:buFont typeface="Arial" panose="020B0604020202020204" pitchFamily="34" charset="0"/>
                        <a:buChar char="•"/>
                      </a:pPr>
                      <a:r>
                        <a:rPr lang="fr-FR" sz="2000" dirty="0">
                          <a:solidFill>
                            <a:schemeClr val="tx1"/>
                          </a:solidFill>
                        </a:rPr>
                        <a:t>Nom de la classe</a:t>
                      </a:r>
                    </a:p>
                  </a:txBody>
                  <a:tcPr>
                    <a:lnR w="12700" cmpd="sng">
                      <a:noFill/>
                    </a:lnR>
                    <a:solidFill>
                      <a:srgbClr val="0070C0"/>
                    </a:solidFill>
                  </a:tcPr>
                </a:tc>
                <a:tc>
                  <a:txBody>
                    <a:bodyPr/>
                    <a:lstStyle/>
                    <a:p>
                      <a:r>
                        <a:rPr lang="fr-FR" dirty="0">
                          <a:solidFill>
                            <a:schemeClr val="bg1"/>
                          </a:solidFill>
                        </a:rPr>
                        <a:t>L’administrateur est définie </a:t>
                      </a:r>
                      <a:r>
                        <a:rPr lang="fr-FR" dirty="0" err="1">
                          <a:solidFill>
                            <a:schemeClr val="bg1"/>
                          </a:solidFill>
                        </a:rPr>
                        <a:t>pa</a:t>
                      </a:r>
                      <a:endParaRPr lang="fr-FR" dirty="0">
                        <a:solidFill>
                          <a:schemeClr val="bg1"/>
                        </a:solidFill>
                      </a:endParaRPr>
                    </a:p>
                    <a:p>
                      <a:pPr marL="285750" indent="-285750">
                        <a:buFont typeface="Arial" panose="020B0604020202020204" pitchFamily="34" charset="0"/>
                        <a:buChar char="•"/>
                      </a:pPr>
                      <a:r>
                        <a:rPr lang="fr-FR" dirty="0">
                          <a:solidFill>
                            <a:schemeClr val="tx1"/>
                          </a:solidFill>
                        </a:rPr>
                        <a:t>Nom</a:t>
                      </a:r>
                    </a:p>
                    <a:p>
                      <a:pPr marL="285750" indent="-285750">
                        <a:buFont typeface="Arial" panose="020B0604020202020204" pitchFamily="34" charset="0"/>
                        <a:buChar char="•"/>
                      </a:pPr>
                      <a:r>
                        <a:rPr lang="fr-FR" dirty="0" err="1">
                          <a:solidFill>
                            <a:schemeClr val="tx1"/>
                          </a:solidFill>
                        </a:rPr>
                        <a:t>prenom</a:t>
                      </a:r>
                      <a:endParaRPr lang="fr-FR" dirty="0">
                        <a:solidFill>
                          <a:schemeClr val="tx1"/>
                        </a:solidFill>
                      </a:endParaRPr>
                    </a:p>
                    <a:p>
                      <a:pPr marL="285750" indent="-285750">
                        <a:buFont typeface="Arial" panose="020B0604020202020204" pitchFamily="34" charset="0"/>
                        <a:buChar char="•"/>
                      </a:pPr>
                      <a:r>
                        <a:rPr lang="fr-FR" dirty="0">
                          <a:solidFill>
                            <a:schemeClr val="tx1"/>
                          </a:solidFill>
                        </a:rPr>
                        <a:t>Mail</a:t>
                      </a:r>
                    </a:p>
                    <a:p>
                      <a:pPr marL="285750" indent="-285750">
                        <a:buFont typeface="Arial" panose="020B0604020202020204" pitchFamily="34" charset="0"/>
                        <a:buChar char="•"/>
                      </a:pPr>
                      <a:r>
                        <a:rPr lang="fr-FR" dirty="0">
                          <a:solidFill>
                            <a:schemeClr val="tx1"/>
                          </a:solidFill>
                        </a:rPr>
                        <a:t>Mot de passe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842165142"/>
                  </a:ext>
                </a:extLst>
              </a:tr>
            </a:tbl>
          </a:graphicData>
        </a:graphic>
      </p:graphicFrame>
      <p:sp>
        <p:nvSpPr>
          <p:cNvPr id="6" name="Cylindre 5">
            <a:extLst>
              <a:ext uri="{FF2B5EF4-FFF2-40B4-BE49-F238E27FC236}">
                <a16:creationId xmlns:a16="http://schemas.microsoft.com/office/drawing/2014/main" id="{24173E45-24C1-84A3-CBB2-198F0BEE1E13}"/>
              </a:ext>
            </a:extLst>
          </p:cNvPr>
          <p:cNvSpPr/>
          <p:nvPr/>
        </p:nvSpPr>
        <p:spPr>
          <a:xfrm>
            <a:off x="703319" y="4182256"/>
            <a:ext cx="652414" cy="2349097"/>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Hexagone 6">
            <a:extLst>
              <a:ext uri="{FF2B5EF4-FFF2-40B4-BE49-F238E27FC236}">
                <a16:creationId xmlns:a16="http://schemas.microsoft.com/office/drawing/2014/main" id="{E7A71EB2-6932-3E4F-AAE8-1376A3939E20}"/>
              </a:ext>
            </a:extLst>
          </p:cNvPr>
          <p:cNvSpPr/>
          <p:nvPr/>
        </p:nvSpPr>
        <p:spPr>
          <a:xfrm>
            <a:off x="735161" y="4815885"/>
            <a:ext cx="412571" cy="296634"/>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8" name="Hexagone 7">
            <a:extLst>
              <a:ext uri="{FF2B5EF4-FFF2-40B4-BE49-F238E27FC236}">
                <a16:creationId xmlns:a16="http://schemas.microsoft.com/office/drawing/2014/main" id="{99C469C4-4C17-797B-A9D2-ED4E59DFC80E}"/>
              </a:ext>
            </a:extLst>
          </p:cNvPr>
          <p:cNvSpPr/>
          <p:nvPr/>
        </p:nvSpPr>
        <p:spPr>
          <a:xfrm>
            <a:off x="823240" y="6080920"/>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1" name="Hexagone 10">
            <a:extLst>
              <a:ext uri="{FF2B5EF4-FFF2-40B4-BE49-F238E27FC236}">
                <a16:creationId xmlns:a16="http://schemas.microsoft.com/office/drawing/2014/main" id="{884545E1-F34A-A070-56CD-CC3BFE7F63CC}"/>
              </a:ext>
            </a:extLst>
          </p:cNvPr>
          <p:cNvSpPr/>
          <p:nvPr/>
        </p:nvSpPr>
        <p:spPr>
          <a:xfrm>
            <a:off x="755914" y="5525302"/>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graphicFrame>
        <p:nvGraphicFramePr>
          <p:cNvPr id="22" name="Tableau 21">
            <a:extLst>
              <a:ext uri="{FF2B5EF4-FFF2-40B4-BE49-F238E27FC236}">
                <a16:creationId xmlns:a16="http://schemas.microsoft.com/office/drawing/2014/main" id="{77242DEF-E7B1-4749-F278-6B00E2C11584}"/>
              </a:ext>
            </a:extLst>
          </p:cNvPr>
          <p:cNvGraphicFramePr>
            <a:graphicFrameLocks noGrp="1"/>
          </p:cNvGraphicFramePr>
          <p:nvPr>
            <p:extLst>
              <p:ext uri="{D42A27DB-BD31-4B8C-83A1-F6EECF244321}">
                <p14:modId xmlns:p14="http://schemas.microsoft.com/office/powerpoint/2010/main" val="240830079"/>
              </p:ext>
            </p:extLst>
          </p:nvPr>
        </p:nvGraphicFramePr>
        <p:xfrm>
          <a:off x="8880959" y="1476899"/>
          <a:ext cx="3237875" cy="4511037"/>
        </p:xfrm>
        <a:graphic>
          <a:graphicData uri="http://schemas.openxmlformats.org/drawingml/2006/table">
            <a:tbl>
              <a:tblPr firstRow="1" bandRow="1">
                <a:tableStyleId>{5C22544A-7EE6-4342-B048-85BDC9FD1C3A}</a:tableStyleId>
              </a:tblPr>
              <a:tblGrid>
                <a:gridCol w="1663908">
                  <a:extLst>
                    <a:ext uri="{9D8B030D-6E8A-4147-A177-3AD203B41FA5}">
                      <a16:colId xmlns:a16="http://schemas.microsoft.com/office/drawing/2014/main" val="2272928060"/>
                    </a:ext>
                  </a:extLst>
                </a:gridCol>
                <a:gridCol w="1573967">
                  <a:extLst>
                    <a:ext uri="{9D8B030D-6E8A-4147-A177-3AD203B41FA5}">
                      <a16:colId xmlns:a16="http://schemas.microsoft.com/office/drawing/2014/main" val="3792278926"/>
                    </a:ext>
                  </a:extLst>
                </a:gridCol>
              </a:tblGrid>
              <a:tr h="4511037">
                <a:tc>
                  <a:txBody>
                    <a:bodyPr/>
                    <a:lstStyle/>
                    <a:p>
                      <a:pPr marL="0" indent="0">
                        <a:buFontTx/>
                        <a:buNone/>
                      </a:pPr>
                      <a:r>
                        <a:rPr lang="fr-FR" dirty="0"/>
                        <a:t> </a:t>
                      </a:r>
                      <a:endParaRPr lang="fr-FR" sz="2000" dirty="0">
                        <a:solidFill>
                          <a:schemeClr val="tx1"/>
                        </a:solidFill>
                      </a:endParaRPr>
                    </a:p>
                  </a:txBody>
                  <a:tcPr/>
                </a:tc>
                <a:tc>
                  <a:txBody>
                    <a:bodyPr/>
                    <a:lstStyle/>
                    <a:p>
                      <a:r>
                        <a:rPr lang="fr-FR" dirty="0"/>
                        <a:t>NOTE</a:t>
                      </a:r>
                    </a:p>
                    <a:p>
                      <a:pPr marL="285750" indent="-285750">
                        <a:buFont typeface="Arial" panose="020B0604020202020204" pitchFamily="34" charset="0"/>
                        <a:buChar char="•"/>
                      </a:pPr>
                      <a:r>
                        <a:rPr lang="fr-FR" sz="1800" dirty="0">
                          <a:solidFill>
                            <a:schemeClr val="tx1"/>
                          </a:solidFill>
                        </a:rPr>
                        <a:t>Identifient</a:t>
                      </a:r>
                    </a:p>
                    <a:p>
                      <a:pPr marL="285750" indent="-285750">
                        <a:buFont typeface="Arial" panose="020B0604020202020204" pitchFamily="34" charset="0"/>
                        <a:buChar char="•"/>
                      </a:pPr>
                      <a:r>
                        <a:rPr lang="fr-FR" sz="1800" dirty="0">
                          <a:solidFill>
                            <a:schemeClr val="tx1"/>
                          </a:solidFill>
                        </a:rPr>
                        <a:t>Matricule</a:t>
                      </a:r>
                    </a:p>
                    <a:p>
                      <a:pPr marL="285750" indent="-285750">
                        <a:buFont typeface="Arial" panose="020B0604020202020204" pitchFamily="34" charset="0"/>
                        <a:buChar char="•"/>
                      </a:pPr>
                      <a:r>
                        <a:rPr lang="fr-FR" sz="1800" dirty="0">
                          <a:solidFill>
                            <a:schemeClr val="tx1"/>
                          </a:solidFill>
                        </a:rPr>
                        <a:t>Nom</a:t>
                      </a:r>
                    </a:p>
                    <a:p>
                      <a:pPr marL="285750" indent="-285750">
                        <a:buFont typeface="Arial" panose="020B0604020202020204" pitchFamily="34" charset="0"/>
                        <a:buChar char="•"/>
                      </a:pPr>
                      <a:r>
                        <a:rPr lang="fr-FR" sz="1800" dirty="0">
                          <a:solidFill>
                            <a:schemeClr val="tx1"/>
                          </a:solidFill>
                        </a:rPr>
                        <a:t>Matière</a:t>
                      </a:r>
                    </a:p>
                    <a:p>
                      <a:pPr marL="285750" indent="-285750">
                        <a:buFont typeface="Arial" panose="020B0604020202020204" pitchFamily="34" charset="0"/>
                        <a:buChar char="•"/>
                      </a:pPr>
                      <a:r>
                        <a:rPr lang="fr-FR" sz="1800" dirty="0">
                          <a:solidFill>
                            <a:schemeClr val="tx1"/>
                          </a:solidFill>
                        </a:rPr>
                        <a:t>Coefficient</a:t>
                      </a:r>
                    </a:p>
                    <a:p>
                      <a:pPr marL="285750" indent="-285750">
                        <a:buFont typeface="Arial" panose="020B0604020202020204" pitchFamily="34" charset="0"/>
                        <a:buChar char="•"/>
                      </a:pPr>
                      <a:r>
                        <a:rPr lang="fr-FR" sz="1800" dirty="0">
                          <a:solidFill>
                            <a:schemeClr val="tx1"/>
                          </a:solidFill>
                        </a:rPr>
                        <a:t>Note1</a:t>
                      </a:r>
                    </a:p>
                    <a:p>
                      <a:pPr marL="285750" indent="-285750">
                        <a:buFont typeface="Arial" panose="020B0604020202020204" pitchFamily="34" charset="0"/>
                        <a:buChar char="•"/>
                      </a:pPr>
                      <a:r>
                        <a:rPr lang="fr-FR" sz="1800" dirty="0">
                          <a:solidFill>
                            <a:schemeClr val="tx1"/>
                          </a:solidFill>
                        </a:rPr>
                        <a:t>Note2</a:t>
                      </a:r>
                    </a:p>
                    <a:p>
                      <a:pPr marL="285750" indent="-285750">
                        <a:buFont typeface="Arial" panose="020B0604020202020204" pitchFamily="34" charset="0"/>
                        <a:buChar char="•"/>
                      </a:pPr>
                      <a:r>
                        <a:rPr lang="fr-FR" sz="1800" dirty="0">
                          <a:solidFill>
                            <a:schemeClr val="tx1"/>
                          </a:solidFill>
                        </a:rPr>
                        <a:t>Moyenne</a:t>
                      </a:r>
                    </a:p>
                    <a:p>
                      <a:pPr marL="285750" indent="-285750">
                        <a:buFont typeface="Arial" panose="020B0604020202020204" pitchFamily="34" charset="0"/>
                        <a:buChar char="•"/>
                      </a:pPr>
                      <a:r>
                        <a:rPr lang="fr-FR" sz="1800" dirty="0">
                          <a:solidFill>
                            <a:schemeClr val="tx1"/>
                          </a:solidFill>
                        </a:rPr>
                        <a:t>Pondérée</a:t>
                      </a:r>
                    </a:p>
                  </a:txBody>
                  <a:tcPr/>
                </a:tc>
                <a:extLst>
                  <a:ext uri="{0D108BD9-81ED-4DB2-BD59-A6C34878D82A}">
                    <a16:rowId xmlns:a16="http://schemas.microsoft.com/office/drawing/2014/main" val="487792002"/>
                  </a:ext>
                </a:extLst>
              </a:tr>
            </a:tbl>
          </a:graphicData>
        </a:graphic>
      </p:graphicFrame>
    </p:spTree>
    <p:extLst>
      <p:ext uri="{BB962C8B-B14F-4D97-AF65-F5344CB8AC3E}">
        <p14:creationId xmlns:p14="http://schemas.microsoft.com/office/powerpoint/2010/main" val="97473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2" name="Hexagone 1">
            <a:extLst>
              <a:ext uri="{FF2B5EF4-FFF2-40B4-BE49-F238E27FC236}">
                <a16:creationId xmlns:a16="http://schemas.microsoft.com/office/drawing/2014/main" id="{4A2D1C50-E99A-8C55-D2BF-E58A532BEE31}"/>
              </a:ext>
            </a:extLst>
          </p:cNvPr>
          <p:cNvSpPr/>
          <p:nvPr/>
        </p:nvSpPr>
        <p:spPr>
          <a:xfrm>
            <a:off x="1476103" y="89966"/>
            <a:ext cx="784751" cy="724757"/>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Ii</a:t>
            </a:r>
          </a:p>
        </p:txBody>
      </p:sp>
      <p:sp>
        <p:nvSpPr>
          <p:cNvPr id="3" name="ZoneTexte 2">
            <a:extLst>
              <a:ext uri="{FF2B5EF4-FFF2-40B4-BE49-F238E27FC236}">
                <a16:creationId xmlns:a16="http://schemas.microsoft.com/office/drawing/2014/main" id="{4931B486-87DE-77C4-202B-E132074D8A75}"/>
              </a:ext>
            </a:extLst>
          </p:cNvPr>
          <p:cNvSpPr txBox="1"/>
          <p:nvPr/>
        </p:nvSpPr>
        <p:spPr>
          <a:xfrm>
            <a:off x="2260854" y="54091"/>
            <a:ext cx="5657850" cy="646331"/>
          </a:xfrm>
          <a:prstGeom prst="rect">
            <a:avLst/>
          </a:prstGeom>
          <a:noFill/>
        </p:spPr>
        <p:txBody>
          <a:bodyPr wrap="square" rtlCol="0">
            <a:spAutoFit/>
          </a:bodyPr>
          <a:lstStyle/>
          <a:p>
            <a:r>
              <a:rPr lang="fr-FR" sz="3600" dirty="0">
                <a:latin typeface="Bodoni MT Black" panose="02070A03080606020203" pitchFamily="18" charset="0"/>
              </a:rPr>
              <a:t>Contexte et Diagramme</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121408" y="757570"/>
            <a:ext cx="5797296"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9" name="Organigramme : Terminateur 8">
            <a:extLst>
              <a:ext uri="{FF2B5EF4-FFF2-40B4-BE49-F238E27FC236}">
                <a16:creationId xmlns:a16="http://schemas.microsoft.com/office/drawing/2014/main" id="{EC4ADD92-0FBE-574E-044E-1400F3BF3055}"/>
              </a:ext>
            </a:extLst>
          </p:cNvPr>
          <p:cNvSpPr/>
          <p:nvPr/>
        </p:nvSpPr>
        <p:spPr>
          <a:xfrm>
            <a:off x="1603680" y="1032331"/>
            <a:ext cx="6702120" cy="392846"/>
          </a:xfrm>
          <a:prstGeom prst="flowChartTerminator">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Bodoni MT Black" panose="02070A03080606020203" pitchFamily="18" charset="0"/>
              </a:rPr>
              <a:t>2-Functionnalité du projet</a:t>
            </a:r>
          </a:p>
        </p:txBody>
      </p:sp>
      <p:sp>
        <p:nvSpPr>
          <p:cNvPr id="10" name="ZoneTexte 9">
            <a:extLst>
              <a:ext uri="{FF2B5EF4-FFF2-40B4-BE49-F238E27FC236}">
                <a16:creationId xmlns:a16="http://schemas.microsoft.com/office/drawing/2014/main" id="{76B28739-FA94-7271-765B-32E2406CA05E}"/>
              </a:ext>
            </a:extLst>
          </p:cNvPr>
          <p:cNvSpPr txBox="1"/>
          <p:nvPr/>
        </p:nvSpPr>
        <p:spPr>
          <a:xfrm>
            <a:off x="1954856" y="2167753"/>
            <a:ext cx="9784516" cy="4062651"/>
          </a:xfrm>
          <a:prstGeom prst="rect">
            <a:avLst/>
          </a:prstGeom>
          <a:noFill/>
        </p:spPr>
        <p:txBody>
          <a:bodyPr wrap="square" rtlCol="0">
            <a:spAutoFit/>
          </a:bodyPr>
          <a:lstStyle/>
          <a:p>
            <a:pPr marL="285750" indent="-285750">
              <a:buFont typeface="Wingdings" panose="05000000000000000000" pitchFamily="2" charset="2"/>
              <a:buChar char="v"/>
            </a:pPr>
            <a:r>
              <a:rPr lang="fr-FR" sz="2400" dirty="0">
                <a:latin typeface="Franklin Gothic Demi" panose="020B0703020102020204" pitchFamily="34" charset="0"/>
                <a:cs typeface="Times New Roman" panose="02020603050405020304" pitchFamily="18" charset="0"/>
              </a:rPr>
              <a:t>Insérer un élément</a:t>
            </a:r>
          </a:p>
          <a:p>
            <a:endParaRPr lang="fr-FR" sz="2400" dirty="0">
              <a:latin typeface="Franklin Gothic Demi" panose="020B0703020102020204" pitchFamily="34" charset="0"/>
              <a:cs typeface="Times New Roman" panose="02020603050405020304" pitchFamily="18" charset="0"/>
            </a:endParaRPr>
          </a:p>
          <a:p>
            <a:pPr marL="285750" indent="-285750">
              <a:buFont typeface="Wingdings" panose="05000000000000000000" pitchFamily="2" charset="2"/>
              <a:buChar char="v"/>
            </a:pPr>
            <a:r>
              <a:rPr lang="fr-FR" sz="2400" dirty="0">
                <a:latin typeface="Franklin Gothic Demi" panose="020B0703020102020204" pitchFamily="34" charset="0"/>
                <a:cs typeface="Times New Roman" panose="02020603050405020304" pitchFamily="18" charset="0"/>
              </a:rPr>
              <a:t>Supprimer un élément</a:t>
            </a:r>
          </a:p>
          <a:p>
            <a:endParaRPr lang="fr-FR" sz="2400" dirty="0">
              <a:latin typeface="Franklin Gothic Demi" panose="020B0703020102020204" pitchFamily="34" charset="0"/>
              <a:cs typeface="Times New Roman" panose="02020603050405020304" pitchFamily="18" charset="0"/>
            </a:endParaRPr>
          </a:p>
          <a:p>
            <a:pPr marL="285750" indent="-285750">
              <a:buFont typeface="Wingdings" panose="05000000000000000000" pitchFamily="2" charset="2"/>
              <a:buChar char="v"/>
            </a:pPr>
            <a:r>
              <a:rPr lang="fr-FR" sz="2400" dirty="0">
                <a:latin typeface="Franklin Gothic Demi" panose="020B0703020102020204" pitchFamily="34" charset="0"/>
                <a:cs typeface="Times New Roman" panose="02020603050405020304" pitchFamily="18" charset="0"/>
              </a:rPr>
              <a:t>Modifier un élément</a:t>
            </a:r>
          </a:p>
          <a:p>
            <a:endParaRPr lang="fr-FR" sz="2400" dirty="0">
              <a:latin typeface="Franklin Gothic Demi" panose="020B0703020102020204" pitchFamily="34" charset="0"/>
              <a:cs typeface="Times New Roman" panose="02020603050405020304" pitchFamily="18" charset="0"/>
            </a:endParaRPr>
          </a:p>
          <a:p>
            <a:pPr marL="285750" indent="-285750">
              <a:buFont typeface="Wingdings" panose="05000000000000000000" pitchFamily="2" charset="2"/>
              <a:buChar char="v"/>
            </a:pPr>
            <a:r>
              <a:rPr lang="fr-FR" sz="2400" dirty="0">
                <a:latin typeface="Franklin Gothic Demi" panose="020B0703020102020204" pitchFamily="34" charset="0"/>
                <a:cs typeface="Times New Roman" panose="02020603050405020304" pitchFamily="18" charset="0"/>
              </a:rPr>
              <a:t>Rechercher un élément</a:t>
            </a:r>
          </a:p>
          <a:p>
            <a:endParaRPr lang="fr-FR" sz="2400" dirty="0">
              <a:latin typeface="Franklin Gothic Demi" panose="020B0703020102020204" pitchFamily="34" charset="0"/>
              <a:cs typeface="Times New Roman" panose="02020603050405020304" pitchFamily="18" charset="0"/>
            </a:endParaRPr>
          </a:p>
          <a:p>
            <a:pPr marL="285750" indent="-285750">
              <a:buFont typeface="Wingdings" panose="05000000000000000000" pitchFamily="2" charset="2"/>
              <a:buChar char="v"/>
            </a:pPr>
            <a:r>
              <a:rPr lang="fr-FR" sz="2400" dirty="0">
                <a:latin typeface="Franklin Gothic Demi" panose="020B0703020102020204" pitchFamily="34" charset="0"/>
                <a:cs typeface="Times New Roman" panose="02020603050405020304" pitchFamily="18" charset="0"/>
              </a:rPr>
              <a:t>Afficher la liste de tout les élément</a:t>
            </a:r>
          </a:p>
          <a:p>
            <a:pPr marL="285750" indent="-285750">
              <a:buFont typeface="Wingdings" panose="05000000000000000000" pitchFamily="2" charset="2"/>
              <a:buChar char="v"/>
            </a:pPr>
            <a:endParaRPr lang="fr-FR" sz="2400" dirty="0">
              <a:solidFill>
                <a:srgbClr val="0070C0"/>
              </a:solidFill>
              <a:latin typeface="Franklin Gothic Demi" panose="020B0703020102020204" pitchFamily="34" charset="0"/>
              <a:cs typeface="Times New Roman" panose="02020603050405020304" pitchFamily="18" charset="0"/>
            </a:endParaRPr>
          </a:p>
          <a:p>
            <a:pPr marL="285750" indent="-285750">
              <a:buFont typeface="Wingdings" panose="05000000000000000000" pitchFamily="2" charset="2"/>
              <a:buChar char="v"/>
            </a:pPr>
            <a:endParaRPr lang="fr-FR" dirty="0">
              <a:solidFill>
                <a:srgbClr val="0070C0"/>
              </a:solidFill>
              <a:latin typeface="Arial Black" panose="020B0A0402010202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A0BB2FB7-A04C-BFD8-AE2D-B7DD06F66515}"/>
              </a:ext>
            </a:extLst>
          </p:cNvPr>
          <p:cNvSpPr/>
          <p:nvPr/>
        </p:nvSpPr>
        <p:spPr>
          <a:xfrm>
            <a:off x="1277147" y="6256744"/>
            <a:ext cx="10689771" cy="38030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01B9E6F4-C59A-795C-1EAB-2DA5A8263476}"/>
              </a:ext>
            </a:extLst>
          </p:cNvPr>
          <p:cNvCxnSpPr>
            <a:cxnSpLocks/>
          </p:cNvCxnSpPr>
          <p:nvPr/>
        </p:nvCxnSpPr>
        <p:spPr>
          <a:xfrm>
            <a:off x="7940151" y="1314995"/>
            <a:ext cx="4251851"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Cylindre 3">
            <a:extLst>
              <a:ext uri="{FF2B5EF4-FFF2-40B4-BE49-F238E27FC236}">
                <a16:creationId xmlns:a16="http://schemas.microsoft.com/office/drawing/2014/main" id="{DE29FFA9-C864-187E-764A-5F1B5E660791}"/>
              </a:ext>
            </a:extLst>
          </p:cNvPr>
          <p:cNvSpPr/>
          <p:nvPr/>
        </p:nvSpPr>
        <p:spPr>
          <a:xfrm>
            <a:off x="584616" y="4137285"/>
            <a:ext cx="660416" cy="2499761"/>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Hexagone 10">
            <a:extLst>
              <a:ext uri="{FF2B5EF4-FFF2-40B4-BE49-F238E27FC236}">
                <a16:creationId xmlns:a16="http://schemas.microsoft.com/office/drawing/2014/main" id="{98EFAE1C-66BE-7701-C32C-D1AA3F1C9D62}"/>
              </a:ext>
            </a:extLst>
          </p:cNvPr>
          <p:cNvSpPr/>
          <p:nvPr/>
        </p:nvSpPr>
        <p:spPr>
          <a:xfrm>
            <a:off x="708265" y="4907825"/>
            <a:ext cx="412571" cy="296634"/>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7" name="Hexagone 16">
            <a:extLst>
              <a:ext uri="{FF2B5EF4-FFF2-40B4-BE49-F238E27FC236}">
                <a16:creationId xmlns:a16="http://schemas.microsoft.com/office/drawing/2014/main" id="{2397914E-4397-FF6C-3B9F-82BAF27889DD}"/>
              </a:ext>
            </a:extLst>
          </p:cNvPr>
          <p:cNvSpPr/>
          <p:nvPr/>
        </p:nvSpPr>
        <p:spPr>
          <a:xfrm>
            <a:off x="688052" y="6049131"/>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9" name="Hexagone 18">
            <a:extLst>
              <a:ext uri="{FF2B5EF4-FFF2-40B4-BE49-F238E27FC236}">
                <a16:creationId xmlns:a16="http://schemas.microsoft.com/office/drawing/2014/main" id="{BC674FCE-76A4-BBF7-1C20-6FE801373998}"/>
              </a:ext>
            </a:extLst>
          </p:cNvPr>
          <p:cNvSpPr/>
          <p:nvPr/>
        </p:nvSpPr>
        <p:spPr>
          <a:xfrm>
            <a:off x="708264" y="5525753"/>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Tree>
    <p:extLst>
      <p:ext uri="{BB962C8B-B14F-4D97-AF65-F5344CB8AC3E}">
        <p14:creationId xmlns:p14="http://schemas.microsoft.com/office/powerpoint/2010/main" val="154352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2000"/>
                            </p:stCondLst>
                            <p:childTnLst>
                              <p:par>
                                <p:cTn id="23" presetID="22" presetClass="entr" presetSubtype="4" fill="hold" grpId="1"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P spid="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2" name="Hexagone 1">
            <a:extLst>
              <a:ext uri="{FF2B5EF4-FFF2-40B4-BE49-F238E27FC236}">
                <a16:creationId xmlns:a16="http://schemas.microsoft.com/office/drawing/2014/main" id="{4A2D1C50-E99A-8C55-D2BF-E58A532BEE31}"/>
              </a:ext>
            </a:extLst>
          </p:cNvPr>
          <p:cNvSpPr/>
          <p:nvPr/>
        </p:nvSpPr>
        <p:spPr>
          <a:xfrm>
            <a:off x="1476103" y="89966"/>
            <a:ext cx="784751" cy="724757"/>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Ii</a:t>
            </a:r>
          </a:p>
        </p:txBody>
      </p:sp>
      <p:sp>
        <p:nvSpPr>
          <p:cNvPr id="3" name="ZoneTexte 2">
            <a:extLst>
              <a:ext uri="{FF2B5EF4-FFF2-40B4-BE49-F238E27FC236}">
                <a16:creationId xmlns:a16="http://schemas.microsoft.com/office/drawing/2014/main" id="{4931B486-87DE-77C4-202B-E132074D8A75}"/>
              </a:ext>
            </a:extLst>
          </p:cNvPr>
          <p:cNvSpPr txBox="1"/>
          <p:nvPr/>
        </p:nvSpPr>
        <p:spPr>
          <a:xfrm>
            <a:off x="2260854" y="54091"/>
            <a:ext cx="5657850" cy="646331"/>
          </a:xfrm>
          <a:prstGeom prst="rect">
            <a:avLst/>
          </a:prstGeom>
          <a:noFill/>
        </p:spPr>
        <p:txBody>
          <a:bodyPr wrap="square" rtlCol="0">
            <a:spAutoFit/>
          </a:bodyPr>
          <a:lstStyle/>
          <a:p>
            <a:r>
              <a:rPr lang="fr-FR" sz="3600" dirty="0">
                <a:latin typeface="Bodoni MT Black" panose="02070A03080606020203" pitchFamily="18" charset="0"/>
              </a:rPr>
              <a:t>Contexte et Diagramme</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121408" y="757570"/>
            <a:ext cx="5797296"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9" name="Organigramme : Terminateur 8">
            <a:extLst>
              <a:ext uri="{FF2B5EF4-FFF2-40B4-BE49-F238E27FC236}">
                <a16:creationId xmlns:a16="http://schemas.microsoft.com/office/drawing/2014/main" id="{EC4ADD92-0FBE-574E-044E-1400F3BF3055}"/>
              </a:ext>
            </a:extLst>
          </p:cNvPr>
          <p:cNvSpPr/>
          <p:nvPr/>
        </p:nvSpPr>
        <p:spPr>
          <a:xfrm>
            <a:off x="1668996" y="951949"/>
            <a:ext cx="6702120" cy="392846"/>
          </a:xfrm>
          <a:prstGeom prst="flowChartTerminator">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Bodoni MT Black" panose="02070A03080606020203" pitchFamily="18" charset="0"/>
              </a:rPr>
              <a:t>3-Diagramme de classe</a:t>
            </a:r>
          </a:p>
        </p:txBody>
      </p:sp>
      <p:sp>
        <p:nvSpPr>
          <p:cNvPr id="10" name="ZoneTexte 9">
            <a:extLst>
              <a:ext uri="{FF2B5EF4-FFF2-40B4-BE49-F238E27FC236}">
                <a16:creationId xmlns:a16="http://schemas.microsoft.com/office/drawing/2014/main" id="{76B28739-FA94-7271-765B-32E2406CA05E}"/>
              </a:ext>
            </a:extLst>
          </p:cNvPr>
          <p:cNvSpPr txBox="1"/>
          <p:nvPr/>
        </p:nvSpPr>
        <p:spPr>
          <a:xfrm rot="10800000" flipV="1">
            <a:off x="12357835" y="-4135949"/>
            <a:ext cx="5588558" cy="646331"/>
          </a:xfrm>
          <a:prstGeom prst="rect">
            <a:avLst/>
          </a:prstGeom>
          <a:noFill/>
        </p:spPr>
        <p:txBody>
          <a:bodyPr wrap="square" rtlCol="0">
            <a:spAutoFit/>
          </a:bodyPr>
          <a:lstStyle/>
          <a:p>
            <a:pPr marL="285750" indent="-285750">
              <a:buFont typeface="Wingdings" panose="05000000000000000000" pitchFamily="2" charset="2"/>
              <a:buChar char="v"/>
            </a:pPr>
            <a:endParaRPr lang="fr-FR" dirty="0">
              <a:solidFill>
                <a:srgbClr val="0070C0"/>
              </a:solidFill>
              <a:latin typeface="Arial Black" panose="020B0A04020102020204" pitchFamily="34" charset="0"/>
              <a:cs typeface="Times New Roman" panose="02020603050405020304" pitchFamily="18" charset="0"/>
            </a:endParaRPr>
          </a:p>
          <a:p>
            <a:pPr marL="285750" indent="-285750">
              <a:buFont typeface="Wingdings" panose="05000000000000000000" pitchFamily="2" charset="2"/>
              <a:buChar char="v"/>
            </a:pPr>
            <a:r>
              <a:rPr lang="fr-FR" dirty="0">
                <a:solidFill>
                  <a:srgbClr val="0070C0"/>
                </a:solidFill>
                <a:latin typeface="Arial Black" panose="020B0A04020102020204" pitchFamily="34" charset="0"/>
                <a:cs typeface="Times New Roman" panose="02020603050405020304" pitchFamily="18" charset="0"/>
              </a:rPr>
              <a:t> </a:t>
            </a:r>
          </a:p>
        </p:txBody>
      </p:sp>
      <p:sp>
        <p:nvSpPr>
          <p:cNvPr id="16" name="Rectangle 15">
            <a:extLst>
              <a:ext uri="{FF2B5EF4-FFF2-40B4-BE49-F238E27FC236}">
                <a16:creationId xmlns:a16="http://schemas.microsoft.com/office/drawing/2014/main" id="{A0BB2FB7-A04C-BFD8-AE2D-B7DD06F66515}"/>
              </a:ext>
            </a:extLst>
          </p:cNvPr>
          <p:cNvSpPr/>
          <p:nvPr/>
        </p:nvSpPr>
        <p:spPr>
          <a:xfrm>
            <a:off x="1113793" y="6306687"/>
            <a:ext cx="10689771" cy="46134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01B9E6F4-C59A-795C-1EAB-2DA5A8263476}"/>
              </a:ext>
            </a:extLst>
          </p:cNvPr>
          <p:cNvCxnSpPr>
            <a:cxnSpLocks/>
          </p:cNvCxnSpPr>
          <p:nvPr/>
        </p:nvCxnSpPr>
        <p:spPr>
          <a:xfrm>
            <a:off x="7940149" y="1186360"/>
            <a:ext cx="4251851"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DD6591B2-694C-C8EE-B1B1-6251435A8DD4}"/>
              </a:ext>
            </a:extLst>
          </p:cNvPr>
          <p:cNvSpPr>
            <a:spLocks noChangeArrowheads="1"/>
          </p:cNvSpPr>
          <p:nvPr/>
        </p:nvSpPr>
        <p:spPr bwMode="auto">
          <a:xfrm rot="10800000" flipV="1">
            <a:off x="9715773" y="-7494337"/>
            <a:ext cx="6963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fr-FR" altLang="fr-FR" sz="1600" b="1" u="sng"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   </a:t>
            </a:r>
            <a:endParaRPr lang="fr-FR" altLang="fr-FR" dirty="0">
              <a:latin typeface="Arial" panose="020B0604020202020204" pitchFamily="34" charset="0"/>
            </a:endParaRPr>
          </a:p>
        </p:txBody>
      </p:sp>
      <p:pic>
        <p:nvPicPr>
          <p:cNvPr id="1025" name="Image 3">
            <a:extLst>
              <a:ext uri="{FF2B5EF4-FFF2-40B4-BE49-F238E27FC236}">
                <a16:creationId xmlns:a16="http://schemas.microsoft.com/office/drawing/2014/main" id="{B4C16B0B-B286-3312-C3A5-AC3EE567D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H="1" flipV="1">
            <a:off x="1412656" y="1932569"/>
            <a:ext cx="9598266" cy="43824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70EF868C-91A5-4CC7-14FB-BD39617436FD}"/>
              </a:ext>
            </a:extLst>
          </p:cNvPr>
          <p:cNvSpPr>
            <a:spLocks noChangeArrowheads="1"/>
          </p:cNvSpPr>
          <p:nvPr/>
        </p:nvSpPr>
        <p:spPr bwMode="auto">
          <a:xfrm rot="10800000" flipV="1">
            <a:off x="9715773" y="-2404053"/>
            <a:ext cx="6963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sp>
        <p:nvSpPr>
          <p:cNvPr id="7" name="Cylindre 6">
            <a:extLst>
              <a:ext uri="{FF2B5EF4-FFF2-40B4-BE49-F238E27FC236}">
                <a16:creationId xmlns:a16="http://schemas.microsoft.com/office/drawing/2014/main" id="{1BAA74DD-CE5C-7464-BF1F-FBAEAC859E9F}"/>
              </a:ext>
            </a:extLst>
          </p:cNvPr>
          <p:cNvSpPr/>
          <p:nvPr/>
        </p:nvSpPr>
        <p:spPr>
          <a:xfrm>
            <a:off x="255673" y="4270169"/>
            <a:ext cx="724911" cy="2575810"/>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2">
                  <a:lumMod val="75000"/>
                </a:schemeClr>
              </a:solidFill>
            </a:endParaRPr>
          </a:p>
        </p:txBody>
      </p:sp>
      <p:sp>
        <p:nvSpPr>
          <p:cNvPr id="8" name="Hexagone 7">
            <a:extLst>
              <a:ext uri="{FF2B5EF4-FFF2-40B4-BE49-F238E27FC236}">
                <a16:creationId xmlns:a16="http://schemas.microsoft.com/office/drawing/2014/main" id="{6C652002-2BA3-3532-559F-4558E09828A4}"/>
              </a:ext>
            </a:extLst>
          </p:cNvPr>
          <p:cNvSpPr/>
          <p:nvPr/>
        </p:nvSpPr>
        <p:spPr>
          <a:xfrm>
            <a:off x="411842" y="4991794"/>
            <a:ext cx="412571" cy="296634"/>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1" name="Hexagone 10">
            <a:extLst>
              <a:ext uri="{FF2B5EF4-FFF2-40B4-BE49-F238E27FC236}">
                <a16:creationId xmlns:a16="http://schemas.microsoft.com/office/drawing/2014/main" id="{D34C6E60-922A-D415-8E7A-6FCDF2910D14}"/>
              </a:ext>
            </a:extLst>
          </p:cNvPr>
          <p:cNvSpPr/>
          <p:nvPr/>
        </p:nvSpPr>
        <p:spPr>
          <a:xfrm>
            <a:off x="396726" y="6389042"/>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7" name="Hexagone 16">
            <a:extLst>
              <a:ext uri="{FF2B5EF4-FFF2-40B4-BE49-F238E27FC236}">
                <a16:creationId xmlns:a16="http://schemas.microsoft.com/office/drawing/2014/main" id="{C8ADF268-E3F6-C022-C172-9947BA9B4B7B}"/>
              </a:ext>
            </a:extLst>
          </p:cNvPr>
          <p:cNvSpPr/>
          <p:nvPr/>
        </p:nvSpPr>
        <p:spPr>
          <a:xfrm>
            <a:off x="444478" y="5726449"/>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Tree>
    <p:extLst>
      <p:ext uri="{BB962C8B-B14F-4D97-AF65-F5344CB8AC3E}">
        <p14:creationId xmlns:p14="http://schemas.microsoft.com/office/powerpoint/2010/main" val="241180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2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3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3500"/>
                            </p:stCondLst>
                            <p:childTnLst>
                              <p:par>
                                <p:cTn id="23" presetID="22" presetClass="entr" presetSubtype="4"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4000"/>
                            </p:stCondLst>
                            <p:childTnLst>
                              <p:par>
                                <p:cTn id="27" presetID="53" presetClass="entr" presetSubtype="16" fill="hold" nodeType="afterEffect">
                                  <p:stCondLst>
                                    <p:cond delay="0"/>
                                  </p:stCondLst>
                                  <p:childTnLst>
                                    <p:set>
                                      <p:cBhvr>
                                        <p:cTn id="28" dur="1" fill="hold">
                                          <p:stCondLst>
                                            <p:cond delay="0"/>
                                          </p:stCondLst>
                                        </p:cTn>
                                        <p:tgtEl>
                                          <p:spTgt spid="1025"/>
                                        </p:tgtEl>
                                        <p:attrNameLst>
                                          <p:attrName>style.visibility</p:attrName>
                                        </p:attrNameLst>
                                      </p:cBhvr>
                                      <p:to>
                                        <p:strVal val="visible"/>
                                      </p:to>
                                    </p:set>
                                    <p:anim calcmode="lin" valueType="num">
                                      <p:cBhvr>
                                        <p:cTn id="29" dur="500" fill="hold"/>
                                        <p:tgtEl>
                                          <p:spTgt spid="1025"/>
                                        </p:tgtEl>
                                        <p:attrNameLst>
                                          <p:attrName>ppt_w</p:attrName>
                                        </p:attrNameLst>
                                      </p:cBhvr>
                                      <p:tavLst>
                                        <p:tav tm="0">
                                          <p:val>
                                            <p:fltVal val="0"/>
                                          </p:val>
                                        </p:tav>
                                        <p:tav tm="100000">
                                          <p:val>
                                            <p:strVal val="#ppt_w"/>
                                          </p:val>
                                        </p:tav>
                                      </p:tavLst>
                                    </p:anim>
                                    <p:anim calcmode="lin" valueType="num">
                                      <p:cBhvr>
                                        <p:cTn id="30" dur="500" fill="hold"/>
                                        <p:tgtEl>
                                          <p:spTgt spid="1025"/>
                                        </p:tgtEl>
                                        <p:attrNameLst>
                                          <p:attrName>ppt_h</p:attrName>
                                        </p:attrNameLst>
                                      </p:cBhvr>
                                      <p:tavLst>
                                        <p:tav tm="0">
                                          <p:val>
                                            <p:fltVal val="0"/>
                                          </p:val>
                                        </p:tav>
                                        <p:tav tm="100000">
                                          <p:val>
                                            <p:strVal val="#ppt_h"/>
                                          </p:val>
                                        </p:tav>
                                      </p:tavLst>
                                    </p:anim>
                                    <p:animEffect transition="in" filter="fade">
                                      <p:cBhvr>
                                        <p:cTn id="31" dur="5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56000">
              <a:schemeClr val="bg1"/>
            </a:gs>
          </a:gsLst>
          <a:lin ang="5400000" scaled="1"/>
          <a:tileRect/>
        </a:gradFill>
        <a:effectLst/>
      </p:bgPr>
    </p:bg>
    <p:spTree>
      <p:nvGrpSpPr>
        <p:cNvPr id="1" name=""/>
        <p:cNvGrpSpPr/>
        <p:nvPr/>
      </p:nvGrpSpPr>
      <p:grpSpPr>
        <a:xfrm>
          <a:off x="0" y="0"/>
          <a:ext cx="0" cy="0"/>
          <a:chOff x="0" y="0"/>
          <a:chExt cx="0" cy="0"/>
        </a:xfrm>
      </p:grpSpPr>
      <p:sp>
        <p:nvSpPr>
          <p:cNvPr id="2" name="Hexagone 1">
            <a:extLst>
              <a:ext uri="{FF2B5EF4-FFF2-40B4-BE49-F238E27FC236}">
                <a16:creationId xmlns:a16="http://schemas.microsoft.com/office/drawing/2014/main" id="{4A2D1C50-E99A-8C55-D2BF-E58A532BEE31}"/>
              </a:ext>
            </a:extLst>
          </p:cNvPr>
          <p:cNvSpPr/>
          <p:nvPr/>
        </p:nvSpPr>
        <p:spPr>
          <a:xfrm>
            <a:off x="1476103" y="89966"/>
            <a:ext cx="784751" cy="724757"/>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Iv</a:t>
            </a:r>
          </a:p>
        </p:txBody>
      </p:sp>
      <p:sp>
        <p:nvSpPr>
          <p:cNvPr id="3" name="ZoneTexte 2">
            <a:extLst>
              <a:ext uri="{FF2B5EF4-FFF2-40B4-BE49-F238E27FC236}">
                <a16:creationId xmlns:a16="http://schemas.microsoft.com/office/drawing/2014/main" id="{4931B486-87DE-77C4-202B-E132074D8A75}"/>
              </a:ext>
            </a:extLst>
          </p:cNvPr>
          <p:cNvSpPr txBox="1"/>
          <p:nvPr/>
        </p:nvSpPr>
        <p:spPr>
          <a:xfrm>
            <a:off x="2260854" y="54091"/>
            <a:ext cx="5657850" cy="646331"/>
          </a:xfrm>
          <a:prstGeom prst="rect">
            <a:avLst/>
          </a:prstGeom>
          <a:noFill/>
        </p:spPr>
        <p:txBody>
          <a:bodyPr wrap="square" rtlCol="0">
            <a:spAutoFit/>
          </a:bodyPr>
          <a:lstStyle/>
          <a:p>
            <a:r>
              <a:rPr lang="fr-FR" sz="3600" dirty="0">
                <a:latin typeface="Bodoni MT Black" panose="02070A03080606020203" pitchFamily="18" charset="0"/>
              </a:rPr>
              <a:t>Etude technique</a:t>
            </a:r>
          </a:p>
        </p:txBody>
      </p:sp>
      <p:cxnSp>
        <p:nvCxnSpPr>
          <p:cNvPr id="5" name="Connecteur droit 4">
            <a:extLst>
              <a:ext uri="{FF2B5EF4-FFF2-40B4-BE49-F238E27FC236}">
                <a16:creationId xmlns:a16="http://schemas.microsoft.com/office/drawing/2014/main" id="{26D2F124-6A6C-A7B1-8BFA-5155EBD455C8}"/>
              </a:ext>
            </a:extLst>
          </p:cNvPr>
          <p:cNvCxnSpPr>
            <a:cxnSpLocks/>
          </p:cNvCxnSpPr>
          <p:nvPr/>
        </p:nvCxnSpPr>
        <p:spPr>
          <a:xfrm>
            <a:off x="2121408" y="757570"/>
            <a:ext cx="5797296" cy="0"/>
          </a:xfrm>
          <a:prstGeom prst="line">
            <a:avLst/>
          </a:prstGeom>
          <a:ln w="57150" cap="flat"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9" name="Organigramme : Terminateur 8">
            <a:extLst>
              <a:ext uri="{FF2B5EF4-FFF2-40B4-BE49-F238E27FC236}">
                <a16:creationId xmlns:a16="http://schemas.microsoft.com/office/drawing/2014/main" id="{EC4ADD92-0FBE-574E-044E-1400F3BF3055}"/>
              </a:ext>
            </a:extLst>
          </p:cNvPr>
          <p:cNvSpPr/>
          <p:nvPr/>
        </p:nvSpPr>
        <p:spPr>
          <a:xfrm>
            <a:off x="1668996" y="882152"/>
            <a:ext cx="6702120" cy="392846"/>
          </a:xfrm>
          <a:prstGeom prst="flowChartTerminator">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Bodoni MT Black" panose="02070A03080606020203" pitchFamily="18" charset="0"/>
              </a:rPr>
              <a:t>1-Outils et langage utilisé</a:t>
            </a:r>
          </a:p>
        </p:txBody>
      </p:sp>
      <p:sp>
        <p:nvSpPr>
          <p:cNvPr id="10" name="ZoneTexte 9">
            <a:extLst>
              <a:ext uri="{FF2B5EF4-FFF2-40B4-BE49-F238E27FC236}">
                <a16:creationId xmlns:a16="http://schemas.microsoft.com/office/drawing/2014/main" id="{76B28739-FA94-7271-765B-32E2406CA05E}"/>
              </a:ext>
            </a:extLst>
          </p:cNvPr>
          <p:cNvSpPr txBox="1"/>
          <p:nvPr/>
        </p:nvSpPr>
        <p:spPr>
          <a:xfrm rot="10800000" flipV="1">
            <a:off x="12357835" y="-4135949"/>
            <a:ext cx="5588558" cy="646331"/>
          </a:xfrm>
          <a:prstGeom prst="rect">
            <a:avLst/>
          </a:prstGeom>
          <a:noFill/>
        </p:spPr>
        <p:txBody>
          <a:bodyPr wrap="square" rtlCol="0">
            <a:spAutoFit/>
          </a:bodyPr>
          <a:lstStyle/>
          <a:p>
            <a:pPr marL="285750" indent="-285750">
              <a:buFont typeface="Wingdings" panose="05000000000000000000" pitchFamily="2" charset="2"/>
              <a:buChar char="v"/>
            </a:pPr>
            <a:endParaRPr lang="fr-FR" dirty="0">
              <a:solidFill>
                <a:srgbClr val="0070C0"/>
              </a:solidFill>
              <a:latin typeface="Arial Black" panose="020B0A04020102020204" pitchFamily="34" charset="0"/>
              <a:cs typeface="Times New Roman" panose="02020603050405020304" pitchFamily="18" charset="0"/>
            </a:endParaRPr>
          </a:p>
          <a:p>
            <a:pPr marL="285750" indent="-285750">
              <a:buFont typeface="Wingdings" panose="05000000000000000000" pitchFamily="2" charset="2"/>
              <a:buChar char="v"/>
            </a:pPr>
            <a:r>
              <a:rPr lang="fr-FR" dirty="0">
                <a:solidFill>
                  <a:srgbClr val="0070C0"/>
                </a:solidFill>
                <a:latin typeface="Arial Black" panose="020B0A04020102020204" pitchFamily="34" charset="0"/>
                <a:cs typeface="Times New Roman" panose="02020603050405020304" pitchFamily="18" charset="0"/>
              </a:rPr>
              <a:t> </a:t>
            </a:r>
          </a:p>
        </p:txBody>
      </p:sp>
      <p:sp>
        <p:nvSpPr>
          <p:cNvPr id="12" name="Hexagone 11">
            <a:extLst>
              <a:ext uri="{FF2B5EF4-FFF2-40B4-BE49-F238E27FC236}">
                <a16:creationId xmlns:a16="http://schemas.microsoft.com/office/drawing/2014/main" id="{ECAE50CC-17D3-148B-D0AA-BCF00A44EC04}"/>
              </a:ext>
            </a:extLst>
          </p:cNvPr>
          <p:cNvSpPr/>
          <p:nvPr/>
        </p:nvSpPr>
        <p:spPr>
          <a:xfrm>
            <a:off x="-1680754" y="5077652"/>
            <a:ext cx="274317" cy="465355"/>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6" name="Rectangle 15">
            <a:extLst>
              <a:ext uri="{FF2B5EF4-FFF2-40B4-BE49-F238E27FC236}">
                <a16:creationId xmlns:a16="http://schemas.microsoft.com/office/drawing/2014/main" id="{A0BB2FB7-A04C-BFD8-AE2D-B7DD06F66515}"/>
              </a:ext>
            </a:extLst>
          </p:cNvPr>
          <p:cNvSpPr/>
          <p:nvPr/>
        </p:nvSpPr>
        <p:spPr>
          <a:xfrm>
            <a:off x="1080199" y="6170785"/>
            <a:ext cx="11083828" cy="38030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01B9E6F4-C59A-795C-1EAB-2DA5A8263476}"/>
              </a:ext>
            </a:extLst>
          </p:cNvPr>
          <p:cNvCxnSpPr>
            <a:cxnSpLocks/>
          </p:cNvCxnSpPr>
          <p:nvPr/>
        </p:nvCxnSpPr>
        <p:spPr>
          <a:xfrm>
            <a:off x="7940149" y="1085032"/>
            <a:ext cx="4251851"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DD6591B2-694C-C8EE-B1B1-6251435A8DD4}"/>
              </a:ext>
            </a:extLst>
          </p:cNvPr>
          <p:cNvSpPr>
            <a:spLocks noChangeArrowheads="1"/>
          </p:cNvSpPr>
          <p:nvPr/>
        </p:nvSpPr>
        <p:spPr bwMode="auto">
          <a:xfrm rot="10800000" flipV="1">
            <a:off x="9715773" y="-7494337"/>
            <a:ext cx="6963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fr-FR" altLang="fr-FR" sz="1600" b="1" u="sng" dirty="0">
                <a:solidFill>
                  <a:srgbClr val="000000"/>
                </a:solidFill>
                <a:latin typeface="Bahnschrift Condensed" panose="020B0502040204020203" pitchFamily="34" charset="0"/>
                <a:ea typeface="Calibri" panose="020F0502020204030204" pitchFamily="34" charset="0"/>
                <a:cs typeface="Times New Roman" panose="02020603050405020304" pitchFamily="18" charset="0"/>
              </a:rPr>
              <a:t>   </a:t>
            </a:r>
            <a:endParaRPr lang="fr-FR" altLang="fr-FR" dirty="0">
              <a:latin typeface="Arial" panose="020B0604020202020204" pitchFamily="34" charset="0"/>
            </a:endParaRPr>
          </a:p>
        </p:txBody>
      </p:sp>
      <p:sp>
        <p:nvSpPr>
          <p:cNvPr id="6" name="Rectangle 3">
            <a:extLst>
              <a:ext uri="{FF2B5EF4-FFF2-40B4-BE49-F238E27FC236}">
                <a16:creationId xmlns:a16="http://schemas.microsoft.com/office/drawing/2014/main" id="{70EF868C-91A5-4CC7-14FB-BD39617436FD}"/>
              </a:ext>
            </a:extLst>
          </p:cNvPr>
          <p:cNvSpPr>
            <a:spLocks noChangeArrowheads="1"/>
          </p:cNvSpPr>
          <p:nvPr/>
        </p:nvSpPr>
        <p:spPr bwMode="auto">
          <a:xfrm rot="10800000" flipV="1">
            <a:off x="9715773" y="-2404053"/>
            <a:ext cx="6963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sp>
        <p:nvSpPr>
          <p:cNvPr id="7" name="ZoneTexte 6">
            <a:extLst>
              <a:ext uri="{FF2B5EF4-FFF2-40B4-BE49-F238E27FC236}">
                <a16:creationId xmlns:a16="http://schemas.microsoft.com/office/drawing/2014/main" id="{49B22D29-961F-48FD-14DC-00EE95A4787A}"/>
              </a:ext>
            </a:extLst>
          </p:cNvPr>
          <p:cNvSpPr txBox="1"/>
          <p:nvPr/>
        </p:nvSpPr>
        <p:spPr>
          <a:xfrm>
            <a:off x="2121408" y="1445889"/>
            <a:ext cx="8729932" cy="2431435"/>
          </a:xfrm>
          <a:prstGeom prst="rect">
            <a:avLst/>
          </a:prstGeom>
          <a:noFill/>
        </p:spPr>
        <p:txBody>
          <a:bodyPr wrap="square" rtlCol="0">
            <a:spAutoFit/>
          </a:bodyPr>
          <a:lstStyle/>
          <a:p>
            <a:r>
              <a:rPr lang="fr-FR" sz="3200" dirty="0">
                <a:solidFill>
                  <a:schemeClr val="accent2"/>
                </a:solidFill>
                <a:latin typeface="Bodoni MT Black" panose="02070A03080606020203" pitchFamily="18" charset="0"/>
              </a:rPr>
              <a:t>SQL</a:t>
            </a:r>
          </a:p>
          <a:p>
            <a:r>
              <a:rPr lang="fr-FR" sz="2400" dirty="0">
                <a:latin typeface="Bodoni MT Black" panose="02070A03080606020203" pitchFamily="18" charset="0"/>
              </a:rPr>
              <a:t>(Structured Query Langage) est un langage de «programation  » standardisé qui est utilisé pour gérer des bases de données relationnelles et effectuer diverses opérations sur les données qu’elles contiennent</a:t>
            </a:r>
          </a:p>
        </p:txBody>
      </p:sp>
      <p:sp>
        <p:nvSpPr>
          <p:cNvPr id="8" name="Cylindre 7">
            <a:extLst>
              <a:ext uri="{FF2B5EF4-FFF2-40B4-BE49-F238E27FC236}">
                <a16:creationId xmlns:a16="http://schemas.microsoft.com/office/drawing/2014/main" id="{E04E516E-5E23-05D6-DABD-D495E9934CC1}"/>
              </a:ext>
            </a:extLst>
          </p:cNvPr>
          <p:cNvSpPr/>
          <p:nvPr/>
        </p:nvSpPr>
        <p:spPr>
          <a:xfrm>
            <a:off x="476619" y="4321862"/>
            <a:ext cx="603580" cy="2335239"/>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Hexagone 10">
            <a:extLst>
              <a:ext uri="{FF2B5EF4-FFF2-40B4-BE49-F238E27FC236}">
                <a16:creationId xmlns:a16="http://schemas.microsoft.com/office/drawing/2014/main" id="{6C5050EC-3A23-C7BB-D08A-172EB17353BE}"/>
              </a:ext>
            </a:extLst>
          </p:cNvPr>
          <p:cNvSpPr/>
          <p:nvPr/>
        </p:nvSpPr>
        <p:spPr>
          <a:xfrm>
            <a:off x="600589" y="5192848"/>
            <a:ext cx="412571" cy="296634"/>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7" name="Hexagone 16">
            <a:extLst>
              <a:ext uri="{FF2B5EF4-FFF2-40B4-BE49-F238E27FC236}">
                <a16:creationId xmlns:a16="http://schemas.microsoft.com/office/drawing/2014/main" id="{77350AE5-1752-3598-D40F-5ED77D602CDF}"/>
              </a:ext>
            </a:extLst>
          </p:cNvPr>
          <p:cNvSpPr/>
          <p:nvPr/>
        </p:nvSpPr>
        <p:spPr>
          <a:xfrm>
            <a:off x="600589" y="6250946"/>
            <a:ext cx="412571" cy="300141"/>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9" name="Hexagone 18">
            <a:extLst>
              <a:ext uri="{FF2B5EF4-FFF2-40B4-BE49-F238E27FC236}">
                <a16:creationId xmlns:a16="http://schemas.microsoft.com/office/drawing/2014/main" id="{A24C5B62-353F-92B9-6A66-FAFDBCFAA43A}"/>
              </a:ext>
            </a:extLst>
          </p:cNvPr>
          <p:cNvSpPr/>
          <p:nvPr/>
        </p:nvSpPr>
        <p:spPr>
          <a:xfrm>
            <a:off x="610365" y="5759837"/>
            <a:ext cx="412571" cy="296633"/>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pic>
        <p:nvPicPr>
          <p:cNvPr id="21" name="Image 20">
            <a:extLst>
              <a:ext uri="{FF2B5EF4-FFF2-40B4-BE49-F238E27FC236}">
                <a16:creationId xmlns:a16="http://schemas.microsoft.com/office/drawing/2014/main" id="{49DDFE57-3EB0-CE57-93E7-434EA853A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2279" y="4048215"/>
            <a:ext cx="6569831" cy="2008255"/>
          </a:xfrm>
          <a:prstGeom prst="rect">
            <a:avLst/>
          </a:prstGeom>
          <a:solidFill>
            <a:schemeClr val="bg1"/>
          </a:solidFill>
          <a:ln>
            <a:solidFill>
              <a:schemeClr val="bg1"/>
            </a:solidFill>
          </a:ln>
        </p:spPr>
      </p:pic>
    </p:spTree>
    <p:extLst>
      <p:ext uri="{BB962C8B-B14F-4D97-AF65-F5344CB8AC3E}">
        <p14:creationId xmlns:p14="http://schemas.microsoft.com/office/powerpoint/2010/main" val="291131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2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3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3500"/>
                            </p:stCondLst>
                            <p:childTnLst>
                              <p:par>
                                <p:cTn id="23" presetID="22" presetClass="entr" presetSubtype="4"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4000"/>
                            </p:stCondLst>
                            <p:childTnLst>
                              <p:par>
                                <p:cTn id="27" presetID="53" presetClass="entr" presetSubtype="16"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2181</TotalTime>
  <Words>922</Words>
  <Application>Microsoft Office PowerPoint</Application>
  <PresentationFormat>Grand écran</PresentationFormat>
  <Paragraphs>303</Paragraphs>
  <Slides>22</Slides>
  <Notes>21</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22</vt:i4>
      </vt:variant>
    </vt:vector>
  </HeadingPairs>
  <TitlesOfParts>
    <vt:vector size="35" baseType="lpstr">
      <vt:lpstr>Arial</vt:lpstr>
      <vt:lpstr>Arial Black</vt:lpstr>
      <vt:lpstr>Bahnschrift Condensed</vt:lpstr>
      <vt:lpstr>Berlin Sans FB Demi</vt:lpstr>
      <vt:lpstr>Bodoni MT Black</vt:lpstr>
      <vt:lpstr>Calibri</vt:lpstr>
      <vt:lpstr>Calibri Light</vt:lpstr>
      <vt:lpstr>Engravers MT</vt:lpstr>
      <vt:lpstr>Franklin Gothic Demi</vt:lpstr>
      <vt:lpstr>Franklin Gothic Medium</vt:lpstr>
      <vt:lpstr>Freestyle Script</vt:lpstr>
      <vt:lpstr>Wingdings</vt:lpstr>
      <vt:lpstr>Thème Office</vt:lpstr>
      <vt:lpstr>TEME    APPLICATION DE GESTION SCOLAIRE  REALISATION  Yacouba OUEDRAOGO  Info line: +22607348475  Encadré par:  Mr OUATTARA Année de formation 2023/2024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TEME  APPLICATION DE GESTION SCOLAIRE  REALISATION Yacouba OUEDRAOGO Encadré par: Mr OUATTARA    </dc:title>
  <dc:creator>HEMA PASCAL</dc:creator>
  <cp:lastModifiedBy>HEMA PASCAL</cp:lastModifiedBy>
  <cp:revision>22</cp:revision>
  <dcterms:created xsi:type="dcterms:W3CDTF">2023-11-27T07:59:12Z</dcterms:created>
  <dcterms:modified xsi:type="dcterms:W3CDTF">2023-12-01T10:02:00Z</dcterms:modified>
</cp:coreProperties>
</file>