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62B3-613C-409F-CC41-7C1C528E0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D1346C-9FE3-BCE9-3D47-3488C9417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4EC4F-A9B9-DE9E-DB8B-269DF1BD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9CD32-9EE3-ED1B-FF1D-4A594ACB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E2B8-A430-DC36-F5FF-F4AB6041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33C14-63BE-F542-0D67-0100AB11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4C103-1B8D-9D0F-D158-654EEC2A6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22045-957A-0885-FDE8-BD506B03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C238F-939B-EE16-A075-BEC854D6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BFE7D-D7E9-2248-C5E7-A47AECC5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7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BC03BB-2CC7-6879-66BA-5172CCA2D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BBD19-8DC7-F2A4-B571-FE688617D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F2194-FBF4-C710-973A-10EBA4B1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8D9E-C10A-4147-C396-2CDD36C4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38695-83EE-68FF-8718-0CCAAC8B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9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9CB6A-E28D-59D7-B420-AFB729E0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B90D6-31D4-35D7-D92C-6A991A3E4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33A5F-B854-40F5-859E-1E379B5B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C9BD1-61B9-0B18-DAF9-1D8058F2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4EC2E-8550-579A-8654-80778C37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8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DB9FB-3CE0-FE10-3AA1-08F7DF64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8CDA7-CC80-7B32-25F1-719D8DF11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C0054-419C-8A55-8714-10F5D4EC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C13B8E-2688-CA64-35FA-27E55EF6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80F09-1BC8-30C9-6726-C552F0C4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929A2-0A67-9AD8-2D7D-A7F8C2A4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E8CB-316E-51DD-25FD-6CF5087FF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E98E1C-2622-53EC-07C9-722503FC4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1F021-ADA6-1968-9F7B-A3D8D32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D48292-6CE5-9E84-1C93-97B2B2A7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E079D-37BA-DB36-2EAB-A67D7EB8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5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E6FC-7F38-230C-8A60-D14A04F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06B88-87C7-DB65-F9CC-15888C93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899D93-9C25-4386-3E41-057ED476D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BD297-3712-A1E6-EE78-97428A5E9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98EFDB-8E8D-FECF-0891-B3AC15596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FA2412-9D2B-6288-BB75-A5C65796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D2B18B-4678-58A8-4608-F70D51B6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258423-3CD3-3F87-1BB0-F4C3E38B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34C27-9F5F-71D9-B0EE-924F616D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A37DB-864F-379A-5A98-69702C49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BBB780-F42D-84C7-3474-E638017D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9C02C-59F0-060B-CD60-754E56BF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BC7CF2-636E-0B22-100E-9F29084F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A55573-AC09-5532-6419-433C94DC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EAC112-5A06-E8CE-FE46-5F8A7D79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0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AEE6-7547-8011-AF6C-454CF1FC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A22DF-6F1D-F913-F718-B1B77FA3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5E5C3-4B64-CCC5-9CAD-C9E8225E9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C8354-4533-5C8A-9077-B1883694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46024-5DE8-11E0-D3D1-16D573CC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C2180-7BB4-C533-3910-44A9D603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2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B0BFD-A27E-84D7-82C2-D8914842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0F1BF-EAEE-EF7C-7CCC-53818A23E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DB7E-C3D4-5E5E-F75E-E0000E25E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1F80A-09F0-7335-013A-D55D6F52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085A53-EA34-6C62-6B04-598F9AF7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AFEE8-C94A-7BE7-AE96-01828C85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8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7835EC-497C-54FE-43A1-87CAB9BF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D54F2-6F4D-9F27-BC0A-C5E8A961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DD150-8F5C-3E7E-2B61-426326F7D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ACFF-301E-4EFF-AF87-6D1251A241BA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11FED-E581-0002-BBB5-647A469F6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9AFC6-AACA-656C-46C7-39004F910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0BC4-A614-4194-8954-4D48531881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87E3E-81FF-82F4-0AB4-08211B2BACD9}"/>
              </a:ext>
            </a:extLst>
          </p:cNvPr>
          <p:cNvSpPr txBox="1"/>
          <p:nvPr/>
        </p:nvSpPr>
        <p:spPr>
          <a:xfrm>
            <a:off x="651163" y="4519320"/>
            <a:ext cx="7848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클라이언트가 요청을 보내면 </a:t>
            </a:r>
            <a:r>
              <a:rPr lang="ko-KR" altLang="en-US" dirty="0" err="1"/>
              <a:t>DispatcherServlet이</a:t>
            </a:r>
            <a:r>
              <a:rPr lang="ko-KR" altLang="en-US" dirty="0"/>
              <a:t> 가장 먼저 받음.</a:t>
            </a:r>
          </a:p>
          <a:p>
            <a:r>
              <a:rPr lang="ko-KR" altLang="en-US" dirty="0" err="1"/>
              <a:t>HandlerMapping이</a:t>
            </a:r>
            <a:r>
              <a:rPr lang="ko-KR" altLang="en-US" dirty="0"/>
              <a:t> 어떤 </a:t>
            </a:r>
            <a:r>
              <a:rPr lang="ko-KR" altLang="en-US" dirty="0" err="1"/>
              <a:t>Controller가</a:t>
            </a:r>
            <a:r>
              <a:rPr lang="ko-KR" altLang="en-US" dirty="0"/>
              <a:t> 처리할지 판단함.</a:t>
            </a:r>
          </a:p>
          <a:p>
            <a:r>
              <a:rPr lang="ko-KR" altLang="en-US" dirty="0"/>
              <a:t>해당 컨트롤러를 실행하려면 방식이 다양하므로, </a:t>
            </a:r>
            <a:r>
              <a:rPr lang="ko-KR" altLang="en-US" dirty="0" err="1"/>
              <a:t>HandlerAdapter가</a:t>
            </a:r>
            <a:r>
              <a:rPr lang="ko-KR" altLang="en-US" dirty="0"/>
              <a:t> 중간에서 연결 역할을 함.</a:t>
            </a:r>
          </a:p>
          <a:p>
            <a:r>
              <a:rPr lang="ko-KR" altLang="en-US" dirty="0"/>
              <a:t>컨트롤러는 비즈니스 로직 처리 후 </a:t>
            </a:r>
            <a:r>
              <a:rPr lang="ko-KR" altLang="en-US" dirty="0" err="1"/>
              <a:t>ModelAndView를</a:t>
            </a:r>
            <a:r>
              <a:rPr lang="ko-KR" altLang="en-US" dirty="0"/>
              <a:t> 반환함.</a:t>
            </a:r>
          </a:p>
          <a:p>
            <a:r>
              <a:rPr lang="ko-KR" altLang="en-US" dirty="0" err="1"/>
              <a:t>ViewResolver는</a:t>
            </a:r>
            <a:r>
              <a:rPr lang="ko-KR" altLang="en-US" dirty="0"/>
              <a:t> 어떤 뷰(JSP 등)로 렌더링할지 결정함.</a:t>
            </a:r>
          </a:p>
          <a:p>
            <a:r>
              <a:rPr lang="ko-KR" altLang="en-US" dirty="0" err="1"/>
              <a:t>View에서</a:t>
            </a:r>
            <a:r>
              <a:rPr lang="ko-KR" altLang="en-US" dirty="0"/>
              <a:t> 최종 </a:t>
            </a:r>
            <a:r>
              <a:rPr lang="ko-KR" altLang="en-US" dirty="0" err="1"/>
              <a:t>HTML을</a:t>
            </a:r>
            <a:r>
              <a:rPr lang="ko-KR" altLang="en-US" dirty="0"/>
              <a:t> 만들어서 클라이언트에게 전달함.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074C8-081E-8230-8431-3CCD67D3DE5D}"/>
              </a:ext>
            </a:extLst>
          </p:cNvPr>
          <p:cNvSpPr txBox="1"/>
          <p:nvPr/>
        </p:nvSpPr>
        <p:spPr>
          <a:xfrm>
            <a:off x="8499763" y="408547"/>
            <a:ext cx="331123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클라이언트 요청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↓</a:t>
            </a:r>
          </a:p>
          <a:p>
            <a:r>
              <a:rPr lang="en-US" altLang="ko-KR" dirty="0"/>
              <a:t>[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 </a:t>
            </a:r>
            <a:r>
              <a:rPr lang="en-US" altLang="ko-KR" dirty="0"/>
              <a:t>(Tomcat </a:t>
            </a:r>
            <a:r>
              <a:rPr lang="ko-KR" altLang="en-US" dirty="0"/>
              <a:t>등</a:t>
            </a:r>
            <a:r>
              <a:rPr lang="en-US" altLang="ko-KR" dirty="0"/>
              <a:t>)]</a:t>
            </a:r>
          </a:p>
          <a:p>
            <a:r>
              <a:rPr lang="en-US" altLang="ko-KR" dirty="0"/>
              <a:t>        ↓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DispatcherServlet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↓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HandlerMapping</a:t>
            </a:r>
            <a:r>
              <a:rPr lang="en-US" altLang="ko-KR" dirty="0"/>
              <a:t>] ← </a:t>
            </a:r>
            <a:r>
              <a:rPr lang="ko-KR" altLang="en-US" dirty="0"/>
              <a:t>어떤 컨트롤러를 호출할지 찾음</a:t>
            </a:r>
          </a:p>
          <a:p>
            <a:r>
              <a:rPr lang="ko-KR" altLang="en-US" dirty="0"/>
              <a:t>        ↓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HandlerAdapter</a:t>
            </a:r>
            <a:r>
              <a:rPr lang="en-US" altLang="ko-KR" dirty="0"/>
              <a:t>] ← </a:t>
            </a:r>
            <a:r>
              <a:rPr lang="ko-KR" altLang="en-US" dirty="0"/>
              <a:t>컨트롤러 실행을 도와주는 어댑터</a:t>
            </a:r>
          </a:p>
          <a:p>
            <a:r>
              <a:rPr lang="ko-KR" altLang="en-US" dirty="0"/>
              <a:t>        ↓</a:t>
            </a:r>
          </a:p>
          <a:p>
            <a:r>
              <a:rPr lang="en-US" altLang="ko-KR" dirty="0"/>
              <a:t>[Controller] ← </a:t>
            </a:r>
            <a:r>
              <a:rPr lang="ko-KR" altLang="en-US" dirty="0"/>
              <a:t>실제 로직 실행</a:t>
            </a:r>
            <a:r>
              <a:rPr lang="en-US" altLang="ko-KR" dirty="0"/>
              <a:t>,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리턴</a:t>
            </a:r>
          </a:p>
          <a:p>
            <a:r>
              <a:rPr lang="ko-KR" altLang="en-US" dirty="0"/>
              <a:t>        ↓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ViewResolver</a:t>
            </a:r>
            <a:r>
              <a:rPr lang="en-US" altLang="ko-KR" dirty="0"/>
              <a:t>] ← </a:t>
            </a:r>
            <a:r>
              <a:rPr lang="ko-KR" altLang="en-US" dirty="0"/>
              <a:t>어떤 </a:t>
            </a:r>
            <a:r>
              <a:rPr lang="en-US" altLang="ko-KR" dirty="0"/>
              <a:t>JSP/HTML</a:t>
            </a:r>
            <a:r>
              <a:rPr lang="ko-KR" altLang="en-US" dirty="0"/>
              <a:t>로 보여줄지 결정</a:t>
            </a:r>
          </a:p>
          <a:p>
            <a:r>
              <a:rPr lang="ko-KR" altLang="en-US" dirty="0"/>
              <a:t>        ↓</a:t>
            </a:r>
          </a:p>
          <a:p>
            <a:r>
              <a:rPr lang="en-US" altLang="ko-KR" dirty="0"/>
              <a:t>[View] ← </a:t>
            </a:r>
            <a:r>
              <a:rPr lang="ko-KR" altLang="en-US" dirty="0"/>
              <a:t>최종 뷰 렌더링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JSP)</a:t>
            </a:r>
          </a:p>
          <a:p>
            <a:r>
              <a:rPr lang="en-US" altLang="ko-KR" dirty="0"/>
              <a:t>        ↓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클라이언트에게 응답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9E6D6B-012E-BEAD-030D-322CEBC3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45" y="307354"/>
            <a:ext cx="7640463" cy="38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2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BE5857-A7ED-D8FA-7BAE-854BCC4B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63236"/>
            <a:ext cx="11042073" cy="5472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FB795-F2F8-B452-F2FD-0099DE2E325F}"/>
              </a:ext>
            </a:extLst>
          </p:cNvPr>
          <p:cNvSpPr txBox="1"/>
          <p:nvPr/>
        </p:nvSpPr>
        <p:spPr>
          <a:xfrm>
            <a:off x="4381499" y="5929745"/>
            <a:ext cx="338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스프링 </a:t>
            </a:r>
            <a:r>
              <a:rPr lang="ko-KR" altLang="en-US" sz="2000" b="1" dirty="0" err="1"/>
              <a:t>레이어드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아키텍쳐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588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35E9A-70F0-8269-789A-5E1C807DAB59}"/>
              </a:ext>
            </a:extLst>
          </p:cNvPr>
          <p:cNvSpPr txBox="1"/>
          <p:nvPr/>
        </p:nvSpPr>
        <p:spPr>
          <a:xfrm>
            <a:off x="263237" y="318655"/>
            <a:ext cx="100861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✅ </a:t>
            </a:r>
            <a:r>
              <a:rPr lang="en-US" altLang="ko-KR" sz="1400" dirty="0"/>
              <a:t>1. IoC (</a:t>
            </a:r>
            <a:r>
              <a:rPr lang="ko-KR" altLang="en-US" sz="1400" dirty="0"/>
              <a:t>제어의 역전</a:t>
            </a:r>
            <a:r>
              <a:rPr lang="en-US" altLang="ko-KR" sz="1400" dirty="0"/>
              <a:t>, Inversion of Control)</a:t>
            </a:r>
          </a:p>
          <a:p>
            <a:r>
              <a:rPr lang="ko-KR" altLang="en-US" sz="1400" dirty="0"/>
              <a:t>정의</a:t>
            </a:r>
            <a:r>
              <a:rPr lang="en-US" altLang="ko-KR" sz="1400" dirty="0"/>
              <a:t>: </a:t>
            </a:r>
            <a:r>
              <a:rPr lang="ko-KR" altLang="en-US" sz="1400" dirty="0"/>
              <a:t>객체의 생성과 의존성 관리를 개발자가 하지 않고 스프링 컨테이너가 대신 관리함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구현 방법</a:t>
            </a:r>
            <a:r>
              <a:rPr lang="en-US" altLang="ko-KR" sz="1400" dirty="0"/>
              <a:t>: </a:t>
            </a:r>
            <a:r>
              <a:rPr lang="ko-KR" altLang="en-US" sz="1400" dirty="0"/>
              <a:t>주로 </a:t>
            </a:r>
            <a:r>
              <a:rPr lang="en-US" altLang="ko-KR" sz="1400" dirty="0"/>
              <a:t>DI(Dependency Injection, </a:t>
            </a:r>
            <a:r>
              <a:rPr lang="ko-KR" altLang="en-US" sz="1400" dirty="0"/>
              <a:t>의존성 주입</a:t>
            </a:r>
            <a:r>
              <a:rPr lang="en-US" altLang="ko-KR" sz="1400" dirty="0"/>
              <a:t>) </a:t>
            </a:r>
            <a:r>
              <a:rPr lang="ko-KR" altLang="en-US" sz="1400" dirty="0"/>
              <a:t>으로 구현됨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예시</a:t>
            </a:r>
            <a:r>
              <a:rPr lang="en-US" altLang="ko-KR" sz="1400" dirty="0"/>
              <a:t>: @Autowired, @Component, @Service </a:t>
            </a:r>
            <a:r>
              <a:rPr lang="ko-KR" altLang="en-US" sz="1400" dirty="0"/>
              <a:t>등을 이용해 객체 주입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✅ 2. AOP (</a:t>
            </a:r>
            <a:r>
              <a:rPr lang="ko-KR" altLang="en-US" sz="1400" dirty="0"/>
              <a:t>관점 지향 프로그래밍</a:t>
            </a:r>
            <a:r>
              <a:rPr lang="en-US" altLang="ko-KR" sz="1400" dirty="0"/>
              <a:t>, Aspect Oriented Programming)</a:t>
            </a:r>
          </a:p>
          <a:p>
            <a:r>
              <a:rPr lang="ko-KR" altLang="en-US" sz="1400" dirty="0"/>
              <a:t>정의</a:t>
            </a:r>
            <a:r>
              <a:rPr lang="en-US" altLang="ko-KR" sz="1400" dirty="0"/>
              <a:t>: </a:t>
            </a:r>
            <a:r>
              <a:rPr lang="ko-KR" altLang="en-US" sz="1400" dirty="0"/>
              <a:t>공통 기능</a:t>
            </a:r>
            <a:r>
              <a:rPr lang="en-US" altLang="ko-KR" sz="1400" dirty="0"/>
              <a:t>(</a:t>
            </a:r>
            <a:r>
              <a:rPr lang="ko-KR" altLang="en-US" sz="1400" dirty="0"/>
              <a:t>로깅</a:t>
            </a:r>
            <a:r>
              <a:rPr lang="en-US" altLang="ko-KR" sz="1400" dirty="0"/>
              <a:t>, </a:t>
            </a:r>
            <a:r>
              <a:rPr lang="ko-KR" altLang="en-US" sz="1400" dirty="0"/>
              <a:t>보안</a:t>
            </a:r>
            <a:r>
              <a:rPr lang="en-US" altLang="ko-KR" sz="1400" dirty="0"/>
              <a:t>, </a:t>
            </a:r>
            <a:r>
              <a:rPr lang="ko-KR" altLang="en-US" sz="1400" dirty="0"/>
              <a:t>트랜잭션 등</a:t>
            </a:r>
            <a:r>
              <a:rPr lang="en-US" altLang="ko-KR" sz="1400" dirty="0"/>
              <a:t>)</a:t>
            </a:r>
            <a:r>
              <a:rPr lang="ko-KR" altLang="en-US" sz="1400" dirty="0"/>
              <a:t>을 핵심 로직과 분리하여 재사용하고 유지보수 용이하게 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예시</a:t>
            </a:r>
            <a:r>
              <a:rPr lang="en-US" altLang="ko-KR" sz="1400" dirty="0"/>
              <a:t>: @Aspect, @Before, @After, @Around </a:t>
            </a:r>
            <a:r>
              <a:rPr lang="ko-KR" altLang="en-US" sz="1400" dirty="0"/>
              <a:t>등을 사용해 로직 삽입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✅ 3. MVC (</a:t>
            </a:r>
            <a:r>
              <a:rPr lang="ko-KR" altLang="en-US" sz="1400" dirty="0"/>
              <a:t>모델</a:t>
            </a:r>
            <a:r>
              <a:rPr lang="en-US" altLang="ko-KR" sz="1400" dirty="0"/>
              <a:t>-</a:t>
            </a:r>
            <a:r>
              <a:rPr lang="ko-KR" altLang="en-US" sz="1400" dirty="0"/>
              <a:t>뷰</a:t>
            </a:r>
            <a:r>
              <a:rPr lang="en-US" altLang="ko-KR" sz="1400" dirty="0"/>
              <a:t>-</a:t>
            </a:r>
            <a:r>
              <a:rPr lang="ko-KR" altLang="en-US" sz="1400" dirty="0"/>
              <a:t>컨트롤러 패턴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정의</a:t>
            </a:r>
            <a:r>
              <a:rPr lang="en-US" altLang="ko-KR" sz="1400" dirty="0"/>
              <a:t>: </a:t>
            </a:r>
            <a:r>
              <a:rPr lang="ko-KR" altLang="en-US" sz="1400" dirty="0"/>
              <a:t>웹 애플리케이션의 구조를 </a:t>
            </a:r>
            <a:r>
              <a:rPr lang="en-US" altLang="ko-KR" sz="1400" dirty="0"/>
              <a:t>Model, View, Controller</a:t>
            </a:r>
            <a:r>
              <a:rPr lang="ko-KR" altLang="en-US" sz="1400" dirty="0"/>
              <a:t>로 분리하여 유지보수성과 확장성을 높임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스프링에서의 구성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en-US" altLang="ko-KR" sz="1400" dirty="0"/>
              <a:t>Model: </a:t>
            </a:r>
            <a:r>
              <a:rPr lang="ko-KR" altLang="en-US" sz="1400" dirty="0"/>
              <a:t>비즈니스 로직</a:t>
            </a:r>
            <a:r>
              <a:rPr lang="en-US" altLang="ko-KR" sz="1400" dirty="0"/>
              <a:t>, DB </a:t>
            </a:r>
            <a:r>
              <a:rPr lang="ko-KR" altLang="en-US" sz="1400" dirty="0"/>
              <a:t>연동 </a:t>
            </a:r>
            <a:r>
              <a:rPr lang="en-US" altLang="ko-KR" sz="1400" dirty="0"/>
              <a:t>(Service, Repository)</a:t>
            </a:r>
          </a:p>
          <a:p>
            <a:endParaRPr lang="en-US" altLang="ko-KR" sz="1400" dirty="0"/>
          </a:p>
          <a:p>
            <a:r>
              <a:rPr lang="en-US" altLang="ko-KR" sz="1400" dirty="0"/>
              <a:t>View: </a:t>
            </a:r>
            <a:r>
              <a:rPr lang="ko-KR" altLang="en-US" sz="1400" dirty="0"/>
              <a:t>사용자에게 보여지는 부분 </a:t>
            </a:r>
            <a:r>
              <a:rPr lang="en-US" altLang="ko-KR" sz="1400" dirty="0"/>
              <a:t>(JSP, </a:t>
            </a:r>
            <a:r>
              <a:rPr lang="en-US" altLang="ko-KR" sz="1400" dirty="0" err="1"/>
              <a:t>Thymeleaf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Controller: </a:t>
            </a:r>
            <a:r>
              <a:rPr lang="ko-KR" altLang="en-US" sz="1400" dirty="0"/>
              <a:t>요청 처리 및 모델</a:t>
            </a:r>
            <a:r>
              <a:rPr lang="en-US" altLang="ko-KR" sz="1400" dirty="0"/>
              <a:t>-</a:t>
            </a:r>
            <a:r>
              <a:rPr lang="ko-KR" altLang="en-US" sz="1400" dirty="0"/>
              <a:t>뷰 연결 </a:t>
            </a:r>
            <a:r>
              <a:rPr lang="en-US" altLang="ko-KR" sz="1400" dirty="0"/>
              <a:t>(@Controller, @GetMapping, @PostMapping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5989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326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4</cp:revision>
  <dcterms:created xsi:type="dcterms:W3CDTF">2025-06-03T05:35:22Z</dcterms:created>
  <dcterms:modified xsi:type="dcterms:W3CDTF">2025-06-03T06:13:44Z</dcterms:modified>
</cp:coreProperties>
</file>