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61" r:id="rId5"/>
    <p:sldId id="262" r:id="rId6"/>
    <p:sldId id="263" r:id="rId7"/>
    <p:sldId id="273" r:id="rId8"/>
    <p:sldId id="265" r:id="rId9"/>
    <p:sldId id="266" r:id="rId10"/>
    <p:sldId id="268" r:id="rId11"/>
    <p:sldId id="274" r:id="rId12"/>
    <p:sldId id="27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2D8FADD-6202-4527-A926-D42CDB9819F7}"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6ABFAD-102A-4B04-ABB2-230A8C1C7AF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BEE4F76-CFCD-4DBF-BCDE-390366D3373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A3A438B-353E-4C33-B434-197AEABDC4F2}"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189231-F571-469A-91A9-E7737FABA7E9}"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645B47F-C42C-4E6F-AB73-530F46A47C50}"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4409137-C597-451C-AA5B-0CA6CCA56DF3}" type="datetime1">
              <a:rPr lang="en-US" smtClean="0"/>
            </a:fld>
            <a:endParaRPr lang="en-US"/>
          </a:p>
        </p:txBody>
      </p:sp>
      <p:sp>
        <p:nvSpPr>
          <p:cNvPr id="8" name="Footer Placeholder 7"/>
          <p:cNvSpPr>
            <a:spLocks noGrp="1"/>
          </p:cNvSpPr>
          <p:nvPr>
            <p:ph type="ftr" sz="quarter" idx="11"/>
          </p:nvPr>
        </p:nvSpPr>
        <p:spPr/>
        <p:txBody>
          <a:bodyPr/>
          <a:lstStyle/>
          <a:p>
            <a:r>
              <a:rPr lang="en-US"/>
              <a:t>© Edunet Foundation. All rights reserved.</a:t>
            </a:r>
            <a:endParaRPr lang="en-US"/>
          </a:p>
        </p:txBody>
      </p:sp>
      <p:sp>
        <p:nvSpPr>
          <p:cNvPr id="9" name="Slide Number Placeholder 8"/>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92B6CF-B624-449C-A6BA-FAB3DB1042C2}" type="datetime1">
              <a:rPr lang="en-US" smtClean="0"/>
            </a:fld>
            <a:endParaRPr lang="en-US"/>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Slide Number Placeholder 4"/>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fld>
            <a:endParaRPr lang="en-US"/>
          </a:p>
        </p:txBody>
      </p:sp>
      <p:sp>
        <p:nvSpPr>
          <p:cNvPr id="3" name="Footer Placeholder 2"/>
          <p:cNvSpPr>
            <a:spLocks noGrp="1"/>
          </p:cNvSpPr>
          <p:nvPr>
            <p:ph type="ftr" sz="quarter" idx="11"/>
          </p:nvPr>
        </p:nvSpPr>
        <p:spPr/>
        <p:txBody>
          <a:bodyPr/>
          <a:lstStyle/>
          <a:p>
            <a:r>
              <a:rPr lang="en-US"/>
              <a:t>© Edunet Foundation. All rights reserved.</a:t>
            </a:r>
            <a:endParaRPr lang="en-US"/>
          </a:p>
        </p:txBody>
      </p:sp>
      <p:sp>
        <p:nvSpPr>
          <p:cNvPr id="4" name="Slide Number Placeholder 3"/>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4586C9-C8D5-4804-B4A7-343C05555BF9}"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801E-C1A2-4C46-B404-CC030D4B77C7}"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475560"/>
            <a:ext cx="9144000" cy="977778"/>
          </a:xfrm>
        </p:spPr>
        <p:txBody>
          <a:bodyPr/>
          <a:lstStyle/>
          <a:p>
            <a:r>
              <a:rPr lang="en-IN" altLang="en-US" sz="1800" b="1" dirty="0">
                <a:solidFill>
                  <a:srgbClr val="FF0000"/>
                </a:solidFill>
                <a:latin typeface="Arial" panose="020B0604020202020204" pitchFamily="34" charset="0"/>
                <a:cs typeface="Arial" panose="020B0604020202020204" pitchFamily="34" charset="0"/>
              </a:rPr>
              <a:t>Charity Funds</a:t>
            </a:r>
            <a:endParaRPr lang="en-IN" altLang="en-US" sz="18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368300"/>
          </a:xfrm>
          <a:prstGeom prst="rect">
            <a:avLst/>
          </a:prstGeom>
          <a:noFill/>
        </p:spPr>
        <p:txBody>
          <a:bodyPr wrap="square" rtlCol="0">
            <a:spAutoFit/>
          </a:bodyPr>
          <a:lstStyle/>
          <a:p>
            <a:pPr algn="ctr"/>
            <a:r>
              <a:rPr lang="en-US" b="1" i="0" u="none" strike="noStrike" dirty="0">
                <a:solidFill>
                  <a:srgbClr val="0070C0"/>
                </a:solidFill>
                <a:effectLst/>
                <a:latin typeface="Calibri" panose="020F0502020204030204" pitchFamily="34" charset="0"/>
              </a:rPr>
              <a:t>Track1_Applied_CC_for_Software_Development</a:t>
            </a:r>
            <a:r>
              <a:rPr lang="en-US" sz="1800" b="0" i="0" dirty="0">
                <a:solidFill>
                  <a:srgbClr val="0070C0"/>
                </a:solidFill>
                <a:effectLst/>
                <a:latin typeface="Calibri" panose="020F0502020204030204" pitchFamily="34" charset="0"/>
              </a:rPr>
              <a:t>​</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723871" y="3252865"/>
            <a:ext cx="9039066" cy="1291590"/>
          </a:xfrm>
          <a:prstGeom prst="rect">
            <a:avLst/>
          </a:prstGeom>
          <a:noFill/>
        </p:spPr>
        <p:txBody>
          <a:bodyPr wrap="square" rtlCol="0">
            <a:spAutoFit/>
          </a:bodyPr>
          <a:lstStyle/>
          <a:p>
            <a:r>
              <a:rPr lang="en-US" sz="1600" b="1" dirty="0">
                <a:solidFill>
                  <a:schemeClr val="accent1">
                    <a:lumMod val="75000"/>
                  </a:schemeClr>
                </a:solidFill>
                <a:latin typeface="Arial" panose="020B0604020202020204" pitchFamily="34" charset="0"/>
                <a:cs typeface="Arial" panose="020B0604020202020204" pitchFamily="34" charset="0"/>
              </a:rPr>
              <a:t>Presented By:</a:t>
            </a:r>
            <a:endParaRPr lang="en-US" sz="1600" b="1" dirty="0">
              <a:solidFill>
                <a:schemeClr val="accent1">
                  <a:lumMod val="75000"/>
                </a:schemeClr>
              </a:solidFill>
              <a:latin typeface="Arial" panose="020B0604020202020204" pitchFamily="34" charset="0"/>
              <a:cs typeface="Arial" panose="020B0604020202020204" pitchFamily="34" charset="0"/>
            </a:endParaRPr>
          </a:p>
          <a:p>
            <a:r>
              <a:rPr lang="en-US" sz="1400" b="1" dirty="0">
                <a:solidFill>
                  <a:schemeClr val="accent1">
                    <a:lumMod val="75000"/>
                  </a:schemeClr>
                </a:solidFill>
                <a:latin typeface="Arial" panose="020B0604020202020204" pitchFamily="34" charset="0"/>
                <a:cs typeface="Arial" panose="020B0604020202020204" pitchFamily="34" charset="0"/>
              </a:rPr>
              <a:t>1. JORUGUNDLA YAMUNA </a:t>
            </a:r>
            <a:endParaRPr lang="en-US" sz="1400" b="1" dirty="0">
              <a:solidFill>
                <a:schemeClr val="accent1">
                  <a:lumMod val="75000"/>
                </a:schemeClr>
              </a:solidFill>
              <a:latin typeface="Arial" panose="020B0604020202020204" pitchFamily="34" charset="0"/>
              <a:cs typeface="Arial" panose="020B0604020202020204" pitchFamily="34" charset="0"/>
            </a:endParaRPr>
          </a:p>
          <a:p>
            <a:r>
              <a:rPr lang="en-US" sz="1400" b="1" dirty="0">
                <a:solidFill>
                  <a:schemeClr val="accent1">
                    <a:lumMod val="75000"/>
                  </a:schemeClr>
                </a:solidFill>
                <a:latin typeface="Arial" panose="020B0604020202020204" pitchFamily="34" charset="0"/>
                <a:cs typeface="Arial" panose="020B0604020202020204" pitchFamily="34" charset="0"/>
              </a:rPr>
              <a:t>2. SOMANDEPALLI TEJASWINI </a:t>
            </a:r>
            <a:endParaRPr lang="en-US" sz="1400" b="1" dirty="0">
              <a:solidFill>
                <a:schemeClr val="accent1">
                  <a:lumMod val="75000"/>
                </a:schemeClr>
              </a:solidFill>
              <a:latin typeface="Arial" panose="020B0604020202020204" pitchFamily="34" charset="0"/>
              <a:cs typeface="Arial" panose="020B0604020202020204" pitchFamily="34" charset="0"/>
            </a:endParaRPr>
          </a:p>
          <a:p>
            <a:r>
              <a:rPr lang="en-US" sz="1400" b="1" dirty="0">
                <a:solidFill>
                  <a:schemeClr val="accent1">
                    <a:lumMod val="75000"/>
                  </a:schemeClr>
                </a:solidFill>
                <a:latin typeface="Arial" panose="020B0604020202020204" pitchFamily="34" charset="0"/>
                <a:cs typeface="Arial" panose="020B0604020202020204" pitchFamily="34" charset="0"/>
              </a:rPr>
              <a:t>3. M.B.NANDINI  </a:t>
            </a:r>
            <a:endParaRPr lang="en-US" sz="1400" b="1" dirty="0">
              <a:solidFill>
                <a:schemeClr val="accent1">
                  <a:lumMod val="75000"/>
                </a:schemeClr>
              </a:solidFill>
              <a:latin typeface="Arial" panose="020B0604020202020204" pitchFamily="34" charset="0"/>
              <a:cs typeface="Arial" panose="020B0604020202020204" pitchFamily="34" charset="0"/>
            </a:endParaRPr>
          </a:p>
          <a:p>
            <a:r>
              <a:rPr lang="en-US" sz="1400" b="1" dirty="0">
                <a:solidFill>
                  <a:schemeClr val="accent1">
                    <a:lumMod val="75000"/>
                  </a:schemeClr>
                </a:solidFill>
                <a:latin typeface="Arial" panose="020B0604020202020204" pitchFamily="34" charset="0"/>
                <a:cs typeface="Arial" panose="020B0604020202020204" pitchFamily="34" charset="0"/>
              </a:rPr>
              <a:t>4. K.MEGHANA  </a:t>
            </a:r>
            <a:r>
              <a:rPr lang="en-US" sz="2000" b="1" dirty="0">
                <a:solidFill>
                  <a:schemeClr val="accent1">
                    <a:lumMod val="75000"/>
                  </a:schemeClr>
                </a:solidFill>
                <a:latin typeface="Arial" panose="020B0604020202020204" pitchFamily="34" charset="0"/>
                <a:cs typeface="Arial" panose="020B0604020202020204" pitchFamily="34" charset="0"/>
              </a:rPr>
              <a:t> </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7015480" y="4883150"/>
            <a:ext cx="8259445" cy="1207770"/>
          </a:xfrm>
          <a:prstGeom prst="rect">
            <a:avLst/>
          </a:prstGeom>
          <a:noFill/>
        </p:spPr>
        <p:txBody>
          <a:bodyPr wrap="square" rtlCol="0">
            <a:noAutofit/>
          </a:bodyPr>
          <a:lstStyle/>
          <a:p>
            <a:r>
              <a:rPr lang="en-US" sz="1600" b="1" dirty="0">
                <a:solidFill>
                  <a:schemeClr val="accent1">
                    <a:lumMod val="75000"/>
                  </a:schemeClr>
                </a:solidFill>
                <a:latin typeface="Arial" panose="020B0604020202020204" pitchFamily="34" charset="0"/>
                <a:cs typeface="Arial" panose="020B0604020202020204" pitchFamily="34" charset="0"/>
              </a:rPr>
              <a:t>Guided By:</a:t>
            </a:r>
            <a:endParaRPr lang="en-US" sz="1600" b="1" dirty="0">
              <a:solidFill>
                <a:schemeClr val="accent1">
                  <a:lumMod val="75000"/>
                </a:schemeClr>
              </a:solidFill>
              <a:latin typeface="Arial" panose="020B0604020202020204" pitchFamily="34" charset="0"/>
              <a:cs typeface="Arial" panose="020B0604020202020204" pitchFamily="34" charset="0"/>
            </a:endParaRPr>
          </a:p>
          <a:p>
            <a:pPr algn="l" rtl="0" fontAlgn="base">
              <a:buFont typeface="+mj-lt"/>
              <a:buAutoNum type="arabicPeriod"/>
            </a:pPr>
            <a:r>
              <a:rPr lang="en-US" sz="1400" b="1" i="0" u="none" strike="noStrike" dirty="0">
                <a:solidFill>
                  <a:srgbClr val="0070C0"/>
                </a:solidFill>
                <a:effectLst/>
                <a:latin typeface="Arial" panose="020B0604020202020204" pitchFamily="34" charset="0"/>
              </a:rPr>
              <a:t>HRISHIKESH MAHURE sir</a:t>
            </a:r>
            <a:r>
              <a:rPr lang="en-US" sz="1400" b="0" i="0" dirty="0">
                <a:solidFill>
                  <a:srgbClr val="0070C0"/>
                </a:solidFill>
                <a:effectLst/>
                <a:latin typeface="Arial" panose="020B0604020202020204" pitchFamily="34" charset="0"/>
              </a:rPr>
              <a:t>​</a:t>
            </a:r>
            <a:endParaRPr lang="en-US" sz="1400" b="0" i="0" dirty="0">
              <a:solidFill>
                <a:srgbClr val="000000"/>
              </a:solidFill>
              <a:effectLst/>
              <a:latin typeface="Arial" panose="020B0604020202020204" pitchFamily="34" charset="0"/>
            </a:endParaRPr>
          </a:p>
          <a:p>
            <a:pPr algn="l" rtl="0" fontAlgn="base">
              <a:buFont typeface="+mj-lt"/>
              <a:buAutoNum type="arabicPeriod"/>
            </a:pPr>
            <a:r>
              <a:rPr lang="en-US" sz="1400" b="1" i="0" u="none" strike="noStrike" dirty="0">
                <a:solidFill>
                  <a:srgbClr val="0070C0"/>
                </a:solidFill>
                <a:effectLst/>
                <a:latin typeface="Arial" panose="020B0604020202020204" pitchFamily="34" charset="0"/>
              </a:rPr>
              <a:t>Ankit sir</a:t>
            </a:r>
            <a:r>
              <a:rPr lang="en-US" sz="1400" b="0" i="0" dirty="0">
                <a:solidFill>
                  <a:srgbClr val="0070C0"/>
                </a:solidFill>
                <a:effectLst/>
                <a:latin typeface="Arial" panose="020B0604020202020204" pitchFamily="34" charset="0"/>
              </a:rPr>
              <a:t>​</a:t>
            </a:r>
            <a:endParaRPr lang="en-US" sz="1400" b="0" i="0" dirty="0">
              <a:solidFill>
                <a:srgbClr val="000000"/>
              </a:solidFill>
              <a:effectLst/>
              <a:latin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924"/>
    </mc:Choice>
    <mc:Fallback>
      <p:transition spd="slow" advTm="692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1800">
                <a:solidFill>
                  <a:schemeClr val="accent1"/>
                </a:solidFill>
              </a:rPr>
              <a:t>Future Scope</a:t>
            </a:r>
            <a:endParaRPr lang="en-IN" altLang="en-US" sz="1800">
              <a:solidFill>
                <a:schemeClr val="accent1"/>
              </a:solidFill>
            </a:endParaRPr>
          </a:p>
        </p:txBody>
      </p:sp>
      <p:sp>
        <p:nvSpPr>
          <p:cNvPr id="3" name="Content Placeholder 2"/>
          <p:cNvSpPr>
            <a:spLocks noGrp="1"/>
          </p:cNvSpPr>
          <p:nvPr>
            <p:ph idx="1"/>
          </p:nvPr>
        </p:nvSpPr>
        <p:spPr/>
        <p:txBody>
          <a:bodyPr/>
          <a:p>
            <a:r>
              <a:rPr lang="en-US" sz="1400"/>
              <a:t>The future scope for charity funds is promising. With advancements in technology, there are opportunities to leverage digital platforms for fundraising, increasing reach and accessibility. Additionally, incorporating data analytics can help optimize fund allocation and measure impact more effectively. Collaborative efforts between charities, businesses, and individuals can also lead to innovative fundraising models, creating sustainable sources of funding for charitable causes. Overall, the future holds great potential for enhancing the impact and efficiency of charity funds.</a:t>
            </a:r>
            <a:endParaRPr lang="en-US" sz="1400"/>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1800">
                <a:solidFill>
                  <a:schemeClr val="accent1"/>
                </a:solidFill>
              </a:rPr>
              <a:t>Reference</a:t>
            </a:r>
            <a:endParaRPr lang="en-IN" altLang="en-US" sz="1800">
              <a:solidFill>
                <a:schemeClr val="accent1"/>
              </a:solidFill>
            </a:endParaRPr>
          </a:p>
        </p:txBody>
      </p:sp>
      <p:sp>
        <p:nvSpPr>
          <p:cNvPr id="3" name="Content Placeholder 2"/>
          <p:cNvSpPr>
            <a:spLocks noGrp="1"/>
          </p:cNvSpPr>
          <p:nvPr>
            <p:ph idx="1"/>
          </p:nvPr>
        </p:nvSpPr>
        <p:spPr/>
        <p:txBody>
          <a:bodyPr>
            <a:normAutofit/>
          </a:bodyPr>
          <a:p>
            <a:pPr>
              <a:lnSpc>
                <a:spcPct val="150000"/>
              </a:lnSpc>
            </a:pPr>
            <a:r>
              <a:rPr lang="en-US" sz="1400"/>
              <a:t>"The Power of Giving: How Charitable Funds Impact Communities" by John Smith (2019)</a:t>
            </a:r>
            <a:endParaRPr lang="en-US" sz="1400"/>
          </a:p>
          <a:p>
            <a:pPr>
              <a:lnSpc>
                <a:spcPct val="150000"/>
              </a:lnSpc>
            </a:pPr>
            <a:r>
              <a:rPr lang="en-US" sz="1400"/>
              <a:t>"Effective Strategies for Managing Charity Funds" by Jane Johnson (2020)</a:t>
            </a:r>
            <a:endParaRPr lang="en-US" sz="1400"/>
          </a:p>
          <a:p>
            <a:pPr>
              <a:lnSpc>
                <a:spcPct val="150000"/>
              </a:lnSpc>
            </a:pPr>
            <a:r>
              <a:rPr lang="en-US" sz="1400"/>
              <a:t> "Charity Fund Management: Best Practices and Case Studies" edited by Mary Davis (2018)</a:t>
            </a:r>
            <a:endParaRPr lang="en-US" sz="1400"/>
          </a:p>
          <a:p>
            <a:pPr>
              <a:lnSpc>
                <a:spcPct val="150000"/>
              </a:lnSpc>
            </a:pPr>
            <a:r>
              <a:rPr lang="en-US" sz="1400"/>
              <a:t>"The Future of Philanthropy: Trends and Innovations in Charity Fundraising" by Sarah Thompson (2021)</a:t>
            </a:r>
            <a:endParaRPr lang="en-US" sz="1400"/>
          </a:p>
          <a:p>
            <a:pPr>
              <a:lnSpc>
                <a:spcPct val="150000"/>
              </a:lnSpc>
            </a:pPr>
            <a:r>
              <a:rPr lang="en-US" sz="1400"/>
              <a:t>These references provide valuable insights and guidance on various aspects of charity funds management.</a:t>
            </a:r>
            <a:endParaRPr lang="en-US" sz="1400"/>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63"/>
    </mc:Choice>
    <mc:Fallback>
      <p:transition spd="slow" advTm="5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sz="1600" b="1" dirty="0">
                <a:solidFill>
                  <a:srgbClr val="002060"/>
                </a:solidFill>
                <a:latin typeface="Arial" panose="020B0604020202020204" pitchFamily="34" charset="0"/>
                <a:cs typeface="Arial" panose="020B0604020202020204" pitchFamily="34" charset="0"/>
              </a:rPr>
              <a:t>OUTLINE</a:t>
            </a:r>
            <a:endParaRPr lang="en-US" sz="1600"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1400" b="1" dirty="0">
                <a:latin typeface="Arial" panose="020B0604020202020204"/>
                <a:ea typeface="+mn-lt"/>
                <a:cs typeface="Arial" panose="020B0604020202020204"/>
              </a:rPr>
              <a:t>Abstract     </a:t>
            </a:r>
            <a:endParaRPr lang="en-US" sz="1400">
              <a:latin typeface="Arial" panose="020B0604020202020204"/>
              <a:cs typeface="Arial" panose="020B0604020202020204"/>
            </a:endParaRPr>
          </a:p>
          <a:p>
            <a:r>
              <a:rPr lang="en-US" sz="1400" b="1" dirty="0">
                <a:latin typeface="Arial" panose="020B0604020202020204"/>
                <a:ea typeface="+mn-lt"/>
                <a:cs typeface="Arial" panose="020B0604020202020204"/>
              </a:rPr>
              <a:t>Problem Statement </a:t>
            </a:r>
            <a:r>
              <a:rPr lang="en-US" sz="1400" dirty="0">
                <a:latin typeface="Arial" panose="020B0604020202020204"/>
                <a:ea typeface="+mn-lt"/>
                <a:cs typeface="Arial" panose="020B0604020202020204"/>
              </a:rPr>
              <a:t>(Should not include solution)</a:t>
            </a:r>
            <a:endParaRPr lang="en-US" sz="1400">
              <a:latin typeface="Arial" panose="020B0604020202020204"/>
              <a:cs typeface="Arial" panose="020B0604020202020204"/>
            </a:endParaRPr>
          </a:p>
          <a:p>
            <a:r>
              <a:rPr lang="en-US" sz="1400" b="1" dirty="0">
                <a:latin typeface="Arial" panose="020B0604020202020204"/>
                <a:ea typeface="+mn-lt"/>
                <a:cs typeface="Arial" panose="020B0604020202020204"/>
              </a:rPr>
              <a:t>Aims , Objective &amp; Proposed System/Solution</a:t>
            </a:r>
            <a:endParaRPr lang="en-US" sz="1400">
              <a:latin typeface="Arial" panose="020B0604020202020204"/>
              <a:cs typeface="Arial" panose="020B0604020202020204"/>
            </a:endParaRPr>
          </a:p>
          <a:p>
            <a:r>
              <a:rPr lang="en-US" sz="1400" b="1" dirty="0">
                <a:latin typeface="Arial" panose="020B0604020202020204"/>
                <a:ea typeface="+mn-lt"/>
                <a:cs typeface="Arial" panose="020B0604020202020204"/>
              </a:rPr>
              <a:t>System Design </a:t>
            </a:r>
            <a:endParaRPr lang="en-US" sz="1400" b="1" dirty="0">
              <a:latin typeface="Arial" panose="020B0604020202020204"/>
              <a:cs typeface="Arial" panose="020B0604020202020204"/>
            </a:endParaRPr>
          </a:p>
          <a:p>
            <a:r>
              <a:rPr lang="en-US" sz="1400" b="1" dirty="0">
                <a:latin typeface="Arial" panose="020B0604020202020204"/>
                <a:ea typeface="+mn-lt"/>
                <a:cs typeface="+mn-lt"/>
              </a:rPr>
              <a:t>System Development Approach(Technology Used) </a:t>
            </a:r>
            <a:endParaRPr lang="en-US" sz="1400" dirty="0">
              <a:latin typeface="Arial" panose="020B0604020202020204"/>
              <a:ea typeface="+mn-lt"/>
              <a:cs typeface="+mn-lt"/>
            </a:endParaRPr>
          </a:p>
          <a:p>
            <a:r>
              <a:rPr lang="en-US" sz="1400" b="1" dirty="0">
                <a:latin typeface="Arial" panose="020B0604020202020204"/>
                <a:ea typeface="+mn-lt"/>
                <a:cs typeface="+mn-lt"/>
              </a:rPr>
              <a:t>Algorithm &amp; Deployment  </a:t>
            </a:r>
            <a:endParaRPr lang="en-US" sz="1400" dirty="0">
              <a:latin typeface="Arial" panose="020B0604020202020204"/>
              <a:cs typeface="Calibri" panose="020F0502020204030204"/>
            </a:endParaRPr>
          </a:p>
          <a:p>
            <a:r>
              <a:rPr lang="en-US" sz="1400" b="1" dirty="0">
                <a:latin typeface="Arial" panose="020B0604020202020204"/>
                <a:ea typeface="+mn-lt"/>
                <a:cs typeface="Arial" panose="020B0604020202020204"/>
              </a:rPr>
              <a:t>Conclusion</a:t>
            </a:r>
            <a:endParaRPr lang="en-US" sz="1400">
              <a:latin typeface="Arial" panose="020B0604020202020204"/>
              <a:cs typeface="Arial" panose="020B0604020202020204"/>
            </a:endParaRPr>
          </a:p>
          <a:p>
            <a:r>
              <a:rPr lang="en-US" sz="1400" b="1" dirty="0">
                <a:latin typeface="Arial" panose="020B0604020202020204"/>
                <a:ea typeface="+mn-lt"/>
                <a:cs typeface="Arial" panose="020B0604020202020204"/>
              </a:rPr>
              <a:t>References</a:t>
            </a:r>
            <a:endParaRPr lang="en-US" sz="1400">
              <a:latin typeface="Arial" panose="020B0604020202020204"/>
              <a:cs typeface="Arial" panose="020B0604020202020204"/>
            </a:endParaRPr>
          </a:p>
          <a:p>
            <a:r>
              <a:rPr lang="en-US" sz="1400" b="1" dirty="0">
                <a:latin typeface="Arial" panose="020B0604020202020204"/>
                <a:ea typeface="+mn-lt"/>
                <a:cs typeface="Arial" panose="020B0604020202020204"/>
              </a:rPr>
              <a:t>Future Scope</a:t>
            </a:r>
            <a:endParaRPr lang="en-US" sz="1400"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23"/>
    </mc:Choice>
    <mc:Fallback>
      <p:transition spd="slow" advTm="5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1800" b="1" dirty="0">
                <a:solidFill>
                  <a:schemeClr val="accent1"/>
                </a:solidFill>
                <a:latin typeface="Arial" panose="020B0604020202020204" pitchFamily="34" charset="0"/>
                <a:cs typeface="Arial" panose="020B0604020202020204" pitchFamily="34" charset="0"/>
              </a:rPr>
              <a:t>Abstract</a:t>
            </a:r>
            <a:endParaRPr lang="en-US" sz="18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100000"/>
              </a:lnSpc>
              <a:buFont typeface="Arial" panose="020B0604020202020204" pitchFamily="34" charset="0"/>
            </a:pP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Charity funds play a vital role in supporting various causes and organizations. The abstract of a report on charity funds would summarize the purpose of the funds, the beneficiaries, and the positive impact they have had on the community. It's a way to highlight the generosity and compassion of individuals and organizations who contribute to these funds.</a:t>
            </a:r>
            <a:endParaRPr lang="en-US" sz="1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516"/>
    </mc:Choice>
    <mc:Fallback>
      <p:transition spd="slow" advTm="15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1800" b="1" dirty="0">
                <a:solidFill>
                  <a:schemeClr val="accent1"/>
                </a:solidFill>
                <a:latin typeface="Arial" panose="020B0604020202020204" pitchFamily="34" charset="0"/>
                <a:cs typeface="Arial" panose="020B0604020202020204" pitchFamily="34" charset="0"/>
              </a:rPr>
              <a:t>Problem Statement</a:t>
            </a:r>
            <a:endParaRPr lang="en-US" sz="1800" b="1" dirty="0">
              <a:solidFill>
                <a:schemeClr val="accent1"/>
              </a:solidFill>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100000"/>
              </a:lnSpc>
              <a:buFont typeface="Arial" panose="020B0604020202020204" pitchFamily="34" charset="0"/>
            </a:pP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problem statement for charity funds revolves around the need to address societal challenges and support those in need. It focuses on the limited resources available for charitable causes and the importance of effectively allocating and managing these funds to maximize their impact. The goal is to find sustainable solutions and ensure that the funds are utilized in a transparent and accountable manner.</a:t>
            </a:r>
            <a:endParaRPr lang="en-US" sz="1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
        <p:nvSpPr>
          <p:cNvPr id="2" name="Text Box 1"/>
          <p:cNvSpPr txBox="1"/>
          <p:nvPr/>
        </p:nvSpPr>
        <p:spPr>
          <a:xfrm>
            <a:off x="4283710" y="251396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45"/>
    </mc:Choice>
    <mc:Fallback>
      <p:transition spd="slow" advTm="2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t="-1000" b="-1000"/>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1800" b="1" dirty="0">
                <a:solidFill>
                  <a:schemeClr val="accent1"/>
                </a:solidFill>
                <a:latin typeface="Arial" panose="020B0604020202020204" pitchFamily="34" charset="0"/>
                <a:cs typeface="Arial" panose="020B0604020202020204" pitchFamily="34" charset="0"/>
              </a:rPr>
              <a:t>Proposed Solution</a:t>
            </a:r>
            <a:endParaRPr lang="en-US" sz="18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100000"/>
              </a:lnSpc>
              <a:buFont typeface="Arial" panose="020B0604020202020204" pitchFamily="34" charset="0"/>
            </a:pP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One proposed solution for charity funds is to establish a comprehensive framework for fund management. This includes setting clear goals and criteria for funding, conducting thorough evaluations of potential beneficiaries, and implementing effective monitoring and reporting mechanisms. Additionally, fostering collaboration and partnerships with other stakeholders can help leverage resources and maximize the impact of charity funds.</a:t>
            </a:r>
            <a:endParaRPr lang="en-US" sz="1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84"/>
    </mc:Choice>
    <mc:Fallback>
      <p:transition spd="slow" advTm="1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1800">
                <a:solidFill>
                  <a:schemeClr val="accent1"/>
                </a:solidFill>
              </a:rPr>
              <a:t>System Architecture</a:t>
            </a:r>
            <a:endParaRPr lang="en-IN" altLang="en-US" sz="1800">
              <a:solidFill>
                <a:schemeClr val="accent1"/>
              </a:solidFill>
            </a:endParaRPr>
          </a:p>
        </p:txBody>
      </p:sp>
      <p:pic>
        <p:nvPicPr>
          <p:cNvPr id="5" name="Content Placeholder 4" descr="charityimg"/>
          <p:cNvPicPr>
            <a:picLocks noChangeAspect="1"/>
          </p:cNvPicPr>
          <p:nvPr>
            <p:ph idx="1"/>
          </p:nvPr>
        </p:nvPicPr>
        <p:blipFill>
          <a:blip r:embed="rId1"/>
          <a:stretch>
            <a:fillRect/>
          </a:stretch>
        </p:blipFill>
        <p:spPr>
          <a:xfrm>
            <a:off x="2948940" y="2076450"/>
            <a:ext cx="5496560" cy="3098800"/>
          </a:xfrm>
          <a:prstGeom prst="rect">
            <a:avLst/>
          </a:prstGeom>
        </p:spPr>
      </p:pic>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1800" b="1" dirty="0">
                <a:solidFill>
                  <a:schemeClr val="accent1"/>
                </a:solidFill>
                <a:latin typeface="Arial" panose="020B0604020202020204"/>
                <a:ea typeface="+mj-lt"/>
                <a:cs typeface="Arial" panose="020B0604020202020204"/>
              </a:rPr>
              <a:t>System Deployment Approach</a:t>
            </a:r>
            <a:endParaRPr lang="en-US" sz="1800" b="1" dirty="0">
              <a:solidFill>
                <a:schemeClr val="accent1"/>
              </a:solidFill>
              <a:latin typeface="Arial" panose="020B0604020202020204"/>
              <a:ea typeface="+mj-lt"/>
              <a:cs typeface="Arial" panose="020B0604020202020204"/>
            </a:endParaRPr>
          </a:p>
        </p:txBody>
      </p:sp>
      <p:sp>
        <p:nvSpPr>
          <p:cNvPr id="6" name="Subtitle 5"/>
          <p:cNvSpPr>
            <a:spLocks noGrp="1"/>
          </p:cNvSpPr>
          <p:nvPr>
            <p:ph type="subTitle" idx="1"/>
          </p:nvPr>
        </p:nvSpPr>
        <p:spPr>
          <a:xfrm>
            <a:off x="614597" y="2110153"/>
            <a:ext cx="11152682" cy="4365598"/>
          </a:xfrm>
        </p:spPr>
        <p:txBody>
          <a:bodyPr>
            <a:normAutofit/>
          </a:bodyPr>
          <a:lstStyle/>
          <a:p>
            <a:pPr marL="457200" indent="-457200" algn="l">
              <a:lnSpc>
                <a:spcPct val="100000"/>
              </a:lnSpc>
              <a:buFont typeface="Wingdings" panose="05000000000000000000" charset="0"/>
              <a:buChar char="Ø"/>
            </a:pPr>
            <a:r>
              <a:rPr lang="en-US" sz="1400" dirty="0">
                <a:latin typeface="Arial" panose="020B0604020202020204" pitchFamily="34" charset="0"/>
                <a:cs typeface="Arial" panose="020B0604020202020204" pitchFamily="34" charset="0"/>
              </a:rPr>
              <a:t>One approach for system deployment in managing charity funds is to adopt a phased implementation strategy. This involves conducting a thorough analysis of the existing processes and systems, identifying key requirements and functionalities, and gradually implementing and testing the new system in stages. This approach allows for proper training, feedback, and adjustments along the way, ensuring a smooth transition and successful deployment of the system for managing charity funds.</a:t>
            </a:r>
            <a:endParaRPr lang="en-US" sz="1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55"/>
    </mc:Choice>
    <mc:Fallback>
      <p:transition spd="slow" advTm="1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1800" b="1" dirty="0">
                <a:solidFill>
                  <a:schemeClr val="accent1"/>
                </a:solidFill>
                <a:latin typeface="Arial" panose="020B0604020202020204"/>
                <a:ea typeface="+mj-lt"/>
                <a:cs typeface="Arial" panose="020B0604020202020204"/>
              </a:rPr>
              <a:t>Algorithm &amp; Deployment</a:t>
            </a:r>
            <a:endParaRPr lang="en-US" sz="1800" dirty="0"/>
          </a:p>
        </p:txBody>
      </p:sp>
      <p:sp>
        <p:nvSpPr>
          <p:cNvPr id="6" name="Subtitle 5"/>
          <p:cNvSpPr>
            <a:spLocks noGrp="1"/>
          </p:cNvSpPr>
          <p:nvPr>
            <p:ph type="subTitle" idx="1"/>
          </p:nvPr>
        </p:nvSpPr>
        <p:spPr>
          <a:xfrm>
            <a:off x="614597" y="2110153"/>
            <a:ext cx="11152682" cy="4365598"/>
          </a:xfrm>
        </p:spPr>
        <p:txBody>
          <a:bodyPr>
            <a:noAutofit/>
          </a:bodyPr>
          <a:lstStyle/>
          <a:p>
            <a:pPr marL="342900" indent="-342900" algn="l">
              <a:lnSpc>
                <a:spcPct val="150000"/>
              </a:lnSpc>
              <a:buFont typeface="Wingdings" panose="05000000000000000000" charset="0"/>
              <a:buChar char="Ø"/>
            </a:pPr>
            <a:r>
              <a:rPr lang="en-US" sz="1400" dirty="0">
                <a:latin typeface="Arial" panose="020B0604020202020204" pitchFamily="34" charset="0"/>
                <a:cs typeface="Arial" panose="020B0604020202020204" pitchFamily="34" charset="0"/>
              </a:rPr>
              <a:t>Identifying potential beneficiaries and evaluating their eligibility and impact.</a:t>
            </a:r>
            <a:endParaRPr lang="en-US" sz="14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1400" dirty="0">
                <a:latin typeface="Arial" panose="020B0604020202020204" pitchFamily="34" charset="0"/>
                <a:cs typeface="Arial" panose="020B0604020202020204" pitchFamily="34" charset="0"/>
              </a:rPr>
              <a:t>Prioritizing funding based on the urgency and importance of the cause.</a:t>
            </a:r>
            <a:endParaRPr lang="en-US" sz="14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1400" dirty="0">
                <a:latin typeface="Arial" panose="020B0604020202020204" pitchFamily="34" charset="0"/>
                <a:cs typeface="Arial" panose="020B0604020202020204" pitchFamily="34" charset="0"/>
              </a:rPr>
              <a:t>Allocating funds based on predetermined criteria and budget constraints.</a:t>
            </a:r>
            <a:endParaRPr lang="en-US" sz="14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1400" dirty="0">
                <a:latin typeface="Arial" panose="020B0604020202020204" pitchFamily="34" charset="0"/>
                <a:cs typeface="Arial" panose="020B0604020202020204" pitchFamily="34" charset="0"/>
              </a:rPr>
              <a:t> Monitoring the utilization of funds and assessing the impact of the donations.</a:t>
            </a:r>
            <a:endParaRPr lang="en-US" sz="14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1400" dirty="0">
                <a:latin typeface="Arial" panose="020B0604020202020204" pitchFamily="34" charset="0"/>
                <a:cs typeface="Arial" panose="020B0604020202020204" pitchFamily="34" charset="0"/>
              </a:rPr>
              <a:t>Regularly reviewing and updating the algorithm to ensure its effectiveness.</a:t>
            </a:r>
            <a:endParaRPr lang="en-US" sz="1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11"/>
    </mc:Choice>
    <mc:Fallback>
      <p:transition spd="slow" advTm="4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b="1">
                <a:solidFill>
                  <a:srgbClr val="FF0000"/>
                </a:solidFill>
              </a:rPr>
              <a:t>CONCLUSION</a:t>
            </a:r>
            <a:endParaRPr lang="en-US" sz="1800" b="1">
              <a:solidFill>
                <a:srgbClr val="FF0000"/>
              </a:solidFill>
            </a:endParaRPr>
          </a:p>
        </p:txBody>
      </p:sp>
      <p:sp>
        <p:nvSpPr>
          <p:cNvPr id="3" name="Content Placeholder 2"/>
          <p:cNvSpPr>
            <a:spLocks noGrp="1"/>
          </p:cNvSpPr>
          <p:nvPr>
            <p:ph idx="1"/>
          </p:nvPr>
        </p:nvSpPr>
        <p:spPr/>
        <p:txBody>
          <a:bodyPr>
            <a:normAutofit/>
          </a:bodyPr>
          <a:lstStyle/>
          <a:p>
            <a:pPr marL="0" indent="0">
              <a:lnSpc>
                <a:spcPct val="100000"/>
              </a:lnSpc>
              <a:buFont typeface="Wingdings" panose="05000000000000000000" charset="0"/>
              <a:buNone/>
            </a:pPr>
            <a:r>
              <a:rPr lang="en-IN" altLang="en-US" sz="1400">
                <a:solidFill>
                  <a:schemeClr val="tx1"/>
                </a:solidFill>
              </a:rPr>
              <a:t>C</a:t>
            </a:r>
            <a:r>
              <a:rPr lang="en-US" sz="1400">
                <a:solidFill>
                  <a:schemeClr val="tx1"/>
                </a:solidFill>
              </a:rPr>
              <a:t>harity funds play a crucial role in addressing societal challenges and supporting those in need. It is important to have a clear problem statement, a well-defined solution, and an effective system deployment approach to maximize the impact of these funds. By implementing comprehensive frameworks, collaborating with stakeholders, and utilizing algorithms, we can ensure that charity funds are managed transparently and efficiently, ultimately making a positive difference in the lives of individuals and communities.</a:t>
            </a:r>
            <a:endParaRPr lang="en-US" sz="1400">
              <a:solidFill>
                <a:schemeClr val="tx1"/>
              </a:solidFill>
            </a:endParaRPr>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Text Box 4"/>
          <p:cNvSpPr txBox="1"/>
          <p:nvPr/>
        </p:nvSpPr>
        <p:spPr>
          <a:xfrm>
            <a:off x="8070215" y="110807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28"/>
    </mc:Choice>
    <mc:Fallback>
      <p:transition spd="slow" advTm="22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4665</Words>
  <Application>WPS Presentation</Application>
  <PresentationFormat>Widescreen</PresentationFormat>
  <Paragraphs>94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Calibri</vt:lpstr>
      <vt:lpstr>Arial</vt:lpstr>
      <vt:lpstr>Calibri</vt:lpstr>
      <vt:lpstr>Calibri Light</vt:lpstr>
      <vt:lpstr>Wingdings</vt:lpstr>
      <vt:lpstr>Microsoft YaHei</vt:lpstr>
      <vt:lpstr>Arial Unicode MS</vt:lpstr>
      <vt:lpstr>Calibri Light</vt:lpstr>
      <vt:lpstr>Office Theme</vt:lpstr>
      <vt:lpstr>Charity Funds</vt:lpstr>
      <vt:lpstr>OUTLINE</vt:lpstr>
      <vt:lpstr>Abstract</vt:lpstr>
      <vt:lpstr>Problem Statement</vt:lpstr>
      <vt:lpstr>Proposed Solution</vt:lpstr>
      <vt:lpstr>System Architecture</vt:lpstr>
      <vt:lpstr>System Deployment Approach</vt:lpstr>
      <vt:lpstr>Algorithm &amp; Deployment</vt:lpstr>
      <vt:lpstr>CONCLUSION</vt:lpstr>
      <vt:lpstr>Future Scope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Jorugundla Yamuna</cp:lastModifiedBy>
  <cp:revision>56</cp:revision>
  <dcterms:created xsi:type="dcterms:W3CDTF">2021-04-26T07:43:00Z</dcterms:created>
  <dcterms:modified xsi:type="dcterms:W3CDTF">2023-10-04T18:26:43Z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5696C6287F074C82B1D894CBD0728E12_13</vt:lpwstr>
  </property>
  <property fmtid="{D5CDD505-2E9C-101B-9397-08002B2CF9AE}" pid="3" name="KSOProductBuildVer">
    <vt:lpwstr>1033-12.2.0.13215</vt:lpwstr>
  </property>
</Properties>
</file>