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43"/>
  </p:notesMasterIdLst>
  <p:sldIdLst>
    <p:sldId id="256" r:id="rId2"/>
    <p:sldId id="327" r:id="rId3"/>
    <p:sldId id="258" r:id="rId4"/>
    <p:sldId id="262" r:id="rId5"/>
    <p:sldId id="265" r:id="rId6"/>
    <p:sldId id="329" r:id="rId7"/>
    <p:sldId id="330" r:id="rId8"/>
    <p:sldId id="331" r:id="rId9"/>
    <p:sldId id="266" r:id="rId10"/>
    <p:sldId id="267" r:id="rId11"/>
    <p:sldId id="346" r:id="rId12"/>
    <p:sldId id="345" r:id="rId13"/>
    <p:sldId id="285" r:id="rId14"/>
    <p:sldId id="291" r:id="rId15"/>
    <p:sldId id="339" r:id="rId16"/>
    <p:sldId id="328" r:id="rId17"/>
    <p:sldId id="270" r:id="rId18"/>
    <p:sldId id="344" r:id="rId19"/>
    <p:sldId id="340" r:id="rId20"/>
    <p:sldId id="288" r:id="rId21"/>
    <p:sldId id="299" r:id="rId22"/>
    <p:sldId id="269" r:id="rId23"/>
    <p:sldId id="303" r:id="rId24"/>
    <p:sldId id="275" r:id="rId25"/>
    <p:sldId id="276" r:id="rId26"/>
    <p:sldId id="272" r:id="rId27"/>
    <p:sldId id="290" r:id="rId28"/>
    <p:sldId id="305" r:id="rId29"/>
    <p:sldId id="279" r:id="rId30"/>
    <p:sldId id="283" r:id="rId31"/>
    <p:sldId id="326" r:id="rId32"/>
    <p:sldId id="332" r:id="rId33"/>
    <p:sldId id="333" r:id="rId34"/>
    <p:sldId id="334" r:id="rId35"/>
    <p:sldId id="335" r:id="rId36"/>
    <p:sldId id="336" r:id="rId37"/>
    <p:sldId id="337" r:id="rId38"/>
    <p:sldId id="338" r:id="rId39"/>
    <p:sldId id="342" r:id="rId40"/>
    <p:sldId id="341" r:id="rId41"/>
    <p:sldId id="34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81183" autoAdjust="0"/>
  </p:normalViewPr>
  <p:slideViewPr>
    <p:cSldViewPr snapToGrid="0" snapToObjects="1">
      <p:cViewPr varScale="1">
        <p:scale>
          <a:sx n="59" d="100"/>
          <a:sy n="59" d="100"/>
        </p:scale>
        <p:origin x="-8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00E724-E916-6F46-9EAE-7D4BD5C55434}" type="datetimeFigureOut">
              <a:rPr lang="en-US" smtClean="0"/>
              <a:pPr/>
              <a:t>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2D8A7-596E-0542-B3F4-167AF171D7E3}" type="slidenum">
              <a:rPr lang="en-US" smtClean="0"/>
              <a:pPr/>
              <a:t>‹#›</a:t>
            </a:fld>
            <a:endParaRPr lang="en-US"/>
          </a:p>
        </p:txBody>
      </p:sp>
    </p:spTree>
    <p:extLst>
      <p:ext uri="{BB962C8B-B14F-4D97-AF65-F5344CB8AC3E}">
        <p14:creationId xmlns="" xmlns:p14="http://schemas.microsoft.com/office/powerpoint/2010/main" val="4178494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ansible.com/developing_module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can put these fires out long enough to get ourselves into the next work day</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3</a:t>
            </a:fld>
            <a:endParaRPr lang="en-US"/>
          </a:p>
        </p:txBody>
      </p:sp>
    </p:spTree>
    <p:extLst>
      <p:ext uri="{BB962C8B-B14F-4D97-AF65-F5344CB8AC3E}">
        <p14:creationId xmlns="" xmlns:p14="http://schemas.microsoft.com/office/powerpoint/2010/main" val="150566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server build with roles</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29</a:t>
            </a:fld>
            <a:endParaRPr lang="en-US"/>
          </a:p>
        </p:txBody>
      </p:sp>
    </p:spTree>
    <p:extLst>
      <p:ext uri="{BB962C8B-B14F-4D97-AF65-F5344CB8AC3E}">
        <p14:creationId xmlns="" xmlns:p14="http://schemas.microsoft.com/office/powerpoint/2010/main" val="425398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30</a:t>
            </a:fld>
            <a:endParaRPr lang="en-US"/>
          </a:p>
        </p:txBody>
      </p:sp>
    </p:spTree>
    <p:extLst>
      <p:ext uri="{BB962C8B-B14F-4D97-AF65-F5344CB8AC3E}">
        <p14:creationId xmlns="" xmlns:p14="http://schemas.microsoft.com/office/powerpoint/2010/main" val="150175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colon must be followed by a space)</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configuration management. The operations team get</a:t>
            </a:r>
            <a:r>
              <a:rPr lang="en-US" baseline="0" dirty="0" smtClean="0"/>
              <a:t> a request to bring up a web server on new </a:t>
            </a:r>
            <a:r>
              <a:rPr lang="en-US" baseline="0" dirty="0" err="1" smtClean="0"/>
              <a:t>ubuntu</a:t>
            </a:r>
            <a:r>
              <a:rPr lang="en-US" baseline="0" dirty="0" smtClean="0"/>
              <a:t> </a:t>
            </a:r>
            <a:r>
              <a:rPr lang="en-US" baseline="0" dirty="0" err="1" smtClean="0"/>
              <a:t>machibe</a:t>
            </a:r>
            <a:r>
              <a:rPr lang="en-US" baseline="0" dirty="0" smtClean="0"/>
              <a:t>. You </a:t>
            </a:r>
            <a:r>
              <a:rPr lang="en-US" baseline="0" dirty="0" err="1" smtClean="0"/>
              <a:t>ssh</a:t>
            </a:r>
            <a:r>
              <a:rPr lang="en-US" baseline="0" dirty="0" smtClean="0"/>
              <a:t> to the machine, install the required packages , editing the configuration files manually and finally copying application code. Think of doing this on ay 10 , may be 100 machines. More problems arise when a machine dies and when trying to recreate it. How was this set up done, I followed the steps I did previously … why is showing this error…..?</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4</a:t>
            </a:fld>
            <a:endParaRPr lang="en-US"/>
          </a:p>
        </p:txBody>
      </p:sp>
    </p:spTree>
    <p:extLst>
      <p:ext uri="{BB962C8B-B14F-4D97-AF65-F5344CB8AC3E}">
        <p14:creationId xmlns="" xmlns:p14="http://schemas.microsoft.com/office/powerpoint/2010/main" val="40133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heard </a:t>
            </a:r>
            <a:r>
              <a:rPr lang="en-US" smtClean="0"/>
              <a:t>of SCM,  change management, release management, patch management…</a:t>
            </a:r>
            <a:endParaRPr lang="en-US" dirty="0" smtClean="0"/>
          </a:p>
          <a:p>
            <a:r>
              <a:rPr lang="en-US" dirty="0" smtClean="0"/>
              <a:t>Configuration management</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5</a:t>
            </a:fld>
            <a:endParaRPr lang="en-US"/>
          </a:p>
        </p:txBody>
      </p:sp>
    </p:spTree>
    <p:extLst>
      <p:ext uri="{BB962C8B-B14F-4D97-AF65-F5344CB8AC3E}">
        <p14:creationId xmlns="" xmlns:p14="http://schemas.microsoft.com/office/powerpoint/2010/main" val="2101440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Ansible</a:t>
            </a:r>
            <a:r>
              <a:rPr lang="en-US" dirty="0" smtClean="0"/>
              <a:t> can be used in all these areas of</a:t>
            </a:r>
            <a:r>
              <a:rPr lang="en-US" baseline="0" dirty="0" smtClean="0"/>
              <a:t> infrastructure management.</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But with </a:t>
            </a:r>
            <a:r>
              <a:rPr lang="en-US" baseline="0" dirty="0" err="1" smtClean="0"/>
              <a:t>ansible</a:t>
            </a:r>
            <a:r>
              <a:rPr lang="en-US" baseline="0" dirty="0" smtClean="0"/>
              <a:t> you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Describe the end state you want. It will get you to that state regardless of starting point.</a:t>
            </a:r>
          </a:p>
          <a:p>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create </a:t>
            </a:r>
            <a:r>
              <a:rPr lang="en-US" sz="1200" b="0" i="0" kern="1200" dirty="0" err="1" smtClean="0">
                <a:solidFill>
                  <a:schemeClr val="tx1"/>
                </a:solidFill>
                <a:latin typeface="+mn-lt"/>
                <a:ea typeface="+mn-ea"/>
                <a:cs typeface="+mn-cs"/>
              </a:rPr>
              <a:t>create</a:t>
            </a:r>
            <a:r>
              <a:rPr lang="en-US" sz="1200" b="0" i="0" kern="1200" dirty="0" smtClean="0">
                <a:solidFill>
                  <a:schemeClr val="tx1"/>
                </a:solidFill>
                <a:latin typeface="+mn-lt"/>
                <a:ea typeface="+mn-ea"/>
                <a:cs typeface="+mn-cs"/>
              </a:rPr>
              <a:t> your own </a:t>
            </a:r>
            <a:r>
              <a:rPr lang="en-US" sz="1200" b="0" i="0" u="sng" kern="1200" dirty="0" smtClean="0">
                <a:solidFill>
                  <a:schemeClr val="tx1"/>
                </a:solidFill>
                <a:latin typeface="+mn-lt"/>
                <a:ea typeface="+mn-ea"/>
                <a:cs typeface="+mn-cs"/>
                <a:hlinkClick r:id="rId3"/>
              </a:rPr>
              <a:t>custom module</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a:t>
            </a:r>
            <a:endParaRPr lang="en-US" dirty="0"/>
          </a:p>
        </p:txBody>
      </p:sp>
      <p:sp>
        <p:nvSpPr>
          <p:cNvPr id="4" name="Slide Number Placeholder 3"/>
          <p:cNvSpPr>
            <a:spLocks noGrp="1"/>
          </p:cNvSpPr>
          <p:nvPr>
            <p:ph type="sldNum" sz="quarter" idx="10"/>
          </p:nvPr>
        </p:nvSpPr>
        <p:spPr/>
        <p:txBody>
          <a:bodyPr/>
          <a:lstStyle/>
          <a:p>
            <a:fld id="{CDE2D8A7-596E-0542-B3F4-167AF171D7E3}" type="slidenum">
              <a:rPr lang="en-US" smtClean="0"/>
              <a:pPr/>
              <a:t>22</a:t>
            </a:fld>
            <a:endParaRPr lang="en-US"/>
          </a:p>
        </p:txBody>
      </p:sp>
    </p:spTree>
    <p:extLst>
      <p:ext uri="{BB962C8B-B14F-4D97-AF65-F5344CB8AC3E}">
        <p14:creationId xmlns="" xmlns:p14="http://schemas.microsoft.com/office/powerpoint/2010/main" val="85786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005FB0-E414-F745-9712-1FED6B4ADE85}"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05FB0-E414-F745-9712-1FED6B4ADE85}"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005FB0-E414-F745-9712-1FED6B4ADE85}"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05FB0-E414-F745-9712-1FED6B4ADE85}"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05FB0-E414-F745-9712-1FED6B4ADE85}"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73ECB-298A-FD47-9A99-734CC9F51F26}"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005FB0-E414-F745-9712-1FED6B4ADE85}"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005FB0-E414-F745-9712-1FED6B4ADE85}" type="datetimeFigureOut">
              <a:rPr lang="en-US" smtClean="0"/>
              <a:pPr/>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73ECB-298A-FD47-9A99-734CC9F51F26}"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05FB0-E414-F745-9712-1FED6B4ADE85}" type="datetimeFigureOut">
              <a:rPr lang="en-US" smtClean="0"/>
              <a:pPr/>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05FB0-E414-F745-9712-1FED6B4ADE85}" type="datetimeFigureOut">
              <a:rPr lang="en-US" smtClean="0"/>
              <a:pPr/>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05FB0-E414-F745-9712-1FED6B4ADE85}"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05FB0-E414-F745-9712-1FED6B4ADE85}"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73ECB-298A-FD47-9A99-734CC9F51F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0005FB0-E414-F745-9712-1FED6B4ADE85}" type="datetimeFigureOut">
              <a:rPr lang="en-US" smtClean="0"/>
              <a:pPr/>
              <a:t>5/10/2017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6673ECB-298A-FD47-9A99-734CC9F51F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ocs.ansible.com/modules_by_category.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ocs.ansible.com/ansible/intro_installation.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685800" y="3505200"/>
            <a:ext cx="7848600" cy="2515025"/>
          </a:xfrm>
        </p:spPr>
        <p:txBody>
          <a:bodyPr>
            <a:normAutofit/>
          </a:bodyPr>
          <a:lstStyle/>
          <a:p>
            <a:pPr algn="ctr"/>
            <a:endParaRPr lang="en-US" dirty="0" smtClean="0"/>
          </a:p>
          <a:p>
            <a:pPr algn="ctr"/>
            <a:r>
              <a:rPr lang="en-US" sz="3600" dirty="0" smtClean="0"/>
              <a:t>How to Get More Sleep </a:t>
            </a:r>
          </a:p>
          <a:p>
            <a:pPr algn="ctr"/>
            <a:r>
              <a:rPr lang="en-US" sz="3600" dirty="0" smtClean="0"/>
              <a:t>and Require Less Coffee</a:t>
            </a:r>
            <a:endParaRPr lang="en-US" sz="3600" dirty="0"/>
          </a:p>
        </p:txBody>
      </p:sp>
      <p:pic>
        <p:nvPicPr>
          <p:cNvPr id="4" name="Picture 3" descr="AnsibleLogo_transparent_web.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04542" y="473024"/>
            <a:ext cx="3509738" cy="2774862"/>
          </a:xfrm>
          <a:prstGeom prst="rect">
            <a:avLst/>
          </a:prstGeom>
        </p:spPr>
      </p:pic>
    </p:spTree>
    <p:extLst>
      <p:ext uri="{BB962C8B-B14F-4D97-AF65-F5344CB8AC3E}">
        <p14:creationId xmlns="" xmlns:p14="http://schemas.microsoft.com/office/powerpoint/2010/main" val="188821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endParaRPr lang="en-US" dirty="0"/>
          </a:p>
        </p:txBody>
      </p:sp>
      <p:sp>
        <p:nvSpPr>
          <p:cNvPr id="3" name="Content Placeholder 2"/>
          <p:cNvSpPr>
            <a:spLocks noGrp="1"/>
          </p:cNvSpPr>
          <p:nvPr>
            <p:ph idx="1"/>
          </p:nvPr>
        </p:nvSpPr>
        <p:spPr/>
        <p:txBody>
          <a:bodyPr>
            <a:normAutofit/>
          </a:bodyPr>
          <a:lstStyle/>
          <a:p>
            <a:r>
              <a:rPr lang="en-US" dirty="0" smtClean="0"/>
              <a:t>Agentless!</a:t>
            </a:r>
          </a:p>
          <a:p>
            <a:r>
              <a:rPr lang="en-US" dirty="0" smtClean="0"/>
              <a:t>Uses SSH (with one python requirement)</a:t>
            </a:r>
          </a:p>
          <a:p>
            <a:r>
              <a:rPr lang="en-US" dirty="0" smtClean="0"/>
              <a:t>Everything is a YAML file</a:t>
            </a:r>
          </a:p>
          <a:p>
            <a:r>
              <a:rPr lang="en-US" dirty="0" smtClean="0"/>
              <a:t>Structure is flexible (ad-hoc, playbooks, roles, orchestration)</a:t>
            </a:r>
          </a:p>
          <a:p>
            <a:r>
              <a:rPr lang="en-US" dirty="0" smtClean="0"/>
              <a:t>Easily extensible via modules</a:t>
            </a:r>
          </a:p>
          <a:p>
            <a:r>
              <a:rPr lang="en-US" dirty="0" smtClean="0"/>
              <a:t>Encryption and security built in</a:t>
            </a:r>
            <a:endParaRPr lang="en-US" dirty="0"/>
          </a:p>
          <a:p>
            <a:r>
              <a:rPr lang="en-US" dirty="0" smtClean="0"/>
              <a:t>Full power at the CLI (open source!)</a:t>
            </a:r>
          </a:p>
          <a:p>
            <a:r>
              <a:rPr lang="en-US" dirty="0" smtClean="0"/>
              <a:t>Even more features available in enterprise (Tower)</a:t>
            </a:r>
            <a:endParaRPr lang="en-US" dirty="0"/>
          </a:p>
          <a:p>
            <a:r>
              <a:rPr lang="en-US" dirty="0" smtClean="0"/>
              <a:t>Idempotent</a:t>
            </a:r>
            <a:endParaRPr lang="en-US" dirty="0"/>
          </a:p>
        </p:txBody>
      </p:sp>
    </p:spTree>
    <p:extLst>
      <p:ext uri="{BB962C8B-B14F-4D97-AF65-F5344CB8AC3E}">
        <p14:creationId xmlns="" xmlns:p14="http://schemas.microsoft.com/office/powerpoint/2010/main" val="90183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simple as it gets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99411"/>
            <a:ext cx="8686800" cy="504900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sible-architecture.jpg"/>
          <p:cNvPicPr>
            <a:picLocks noGrp="1" noChangeAspect="1"/>
          </p:cNvPicPr>
          <p:nvPr>
            <p:ph idx="1"/>
          </p:nvPr>
        </p:nvPicPr>
        <p:blipFill>
          <a:blip r:embed="rId2"/>
          <a:stretch>
            <a:fillRect/>
          </a:stretch>
        </p:blipFill>
        <p:spPr>
          <a:xfrm>
            <a:off x="457200" y="433137"/>
            <a:ext cx="8029074" cy="590349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name - </a:t>
            </a:r>
            <a:r>
              <a:rPr lang="en-US" dirty="0" err="1" smtClean="0"/>
              <a:t>ansible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It’s a science fiction reference.    An </a:t>
            </a:r>
            <a:r>
              <a:rPr lang="en-US" i="1" dirty="0" err="1" smtClean="0"/>
              <a:t>ansible</a:t>
            </a:r>
            <a:r>
              <a:rPr lang="en-US" i="1" dirty="0" smtClean="0"/>
              <a:t> is a fictional communication device that can </a:t>
            </a:r>
            <a:r>
              <a:rPr lang="en-US" dirty="0" smtClean="0"/>
              <a:t>transfer information faster than the speed of light.</a:t>
            </a:r>
          </a:p>
          <a:p>
            <a:pPr>
              <a:buNone/>
            </a:pPr>
            <a:endParaRPr lang="en-US" dirty="0" smtClean="0"/>
          </a:p>
          <a:p>
            <a:pPr>
              <a:buNone/>
            </a:pPr>
            <a:r>
              <a:rPr lang="en-US" dirty="0" smtClean="0"/>
              <a:t>In a sci-fi  book, the </a:t>
            </a:r>
            <a:r>
              <a:rPr lang="en-US" dirty="0" err="1" smtClean="0"/>
              <a:t>ansible</a:t>
            </a:r>
            <a:r>
              <a:rPr lang="en-US" dirty="0" smtClean="0"/>
              <a:t> was used to control a large number of remote ships at once, over vast distances. </a:t>
            </a:r>
          </a:p>
          <a:p>
            <a:pPr>
              <a:buNone/>
            </a:pPr>
            <a:endParaRPr lang="en-US" dirty="0" smtClean="0"/>
          </a:p>
          <a:p>
            <a:pPr>
              <a:buNone/>
            </a:pPr>
            <a:r>
              <a:rPr lang="en-US" dirty="0" smtClean="0">
                <a:solidFill>
                  <a:srgbClr val="002060"/>
                </a:solidFill>
              </a:rPr>
              <a:t>Think of it as a metaphor for controlling</a:t>
            </a:r>
          </a:p>
          <a:p>
            <a:pPr>
              <a:buNone/>
            </a:pPr>
            <a:r>
              <a:rPr lang="en-US" dirty="0" smtClean="0">
                <a:solidFill>
                  <a:srgbClr val="002060"/>
                </a:solidFill>
              </a:rPr>
              <a:t>remote servers</a:t>
            </a:r>
            <a:r>
              <a:rPr lang="en-US" dirty="0" smtClean="0"/>
              <a:t>.</a:t>
            </a:r>
            <a:endParaRPr lang="en-US" dirty="0"/>
          </a:p>
        </p:txBody>
      </p:sp>
    </p:spTree>
    <p:extLst>
      <p:ext uri="{BB962C8B-B14F-4D97-AF65-F5344CB8AC3E}">
        <p14:creationId xmlns="" xmlns:p14="http://schemas.microsoft.com/office/powerpoint/2010/main" val="139255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Idempodent: Example</a:t>
            </a:r>
            <a:endParaRPr lang="en-US" dirty="0"/>
          </a:p>
        </p:txBody>
      </p:sp>
      <p:sp>
        <p:nvSpPr>
          <p:cNvPr id="3" name="Content Placeholder 2"/>
          <p:cNvSpPr>
            <a:spLocks noGrp="1"/>
          </p:cNvSpPr>
          <p:nvPr>
            <p:ph idx="1"/>
          </p:nvPr>
        </p:nvSpPr>
        <p:spPr>
          <a:xfrm>
            <a:off x="457200" y="1600200"/>
            <a:ext cx="8482908" cy="4876800"/>
          </a:xfrm>
        </p:spPr>
        <p:txBody>
          <a:bodyPr>
            <a:normAutofit fontScale="85000" lnSpcReduction="10000"/>
          </a:bodyPr>
          <a:lstStyle/>
          <a:p>
            <a:pPr marL="0" indent="0">
              <a:buNone/>
            </a:pPr>
            <a:r>
              <a:rPr lang="en-US" dirty="0" smtClean="0">
                <a:solidFill>
                  <a:srgbClr val="262626"/>
                </a:solidFill>
                <a:ea typeface="Arial"/>
                <a:cs typeface="Arial"/>
              </a:rPr>
              <a:t>•</a:t>
            </a:r>
            <a:r>
              <a:rPr lang="en-US" dirty="0" smtClean="0">
                <a:solidFill>
                  <a:srgbClr val="323232"/>
                </a:solidFill>
                <a:latin typeface="Helvetica"/>
                <a:ea typeface="Helvetica"/>
                <a:cs typeface="Helvetica"/>
              </a:rPr>
              <a:t>  </a:t>
            </a:r>
            <a:r>
              <a:rPr lang="en-US" dirty="0">
                <a:solidFill>
                  <a:srgbClr val="262626"/>
                </a:solidFill>
                <a:latin typeface="Helvetica Neue"/>
                <a:ea typeface="Helvetica Neue"/>
                <a:cs typeface="Helvetica Neue"/>
              </a:rPr>
              <a:t>You need </a:t>
            </a:r>
            <a:r>
              <a:rPr lang="en-US" dirty="0" smtClean="0">
                <a:solidFill>
                  <a:srgbClr val="262626"/>
                </a:solidFill>
                <a:latin typeface="Helvetica Neue"/>
                <a:ea typeface="Helvetica Neue"/>
                <a:cs typeface="Helvetica Neue"/>
              </a:rPr>
              <a:t>all your application servers’ tomcat </a:t>
            </a:r>
            <a:r>
              <a:rPr lang="en-US" dirty="0" err="1" smtClean="0">
                <a:solidFill>
                  <a:srgbClr val="262626"/>
                </a:solidFill>
                <a:latin typeface="Helvetica Neue"/>
                <a:ea typeface="Helvetica Neue"/>
                <a:cs typeface="Helvetica Neue"/>
              </a:rPr>
              <a:t>setenv.sh</a:t>
            </a:r>
            <a:r>
              <a:rPr lang="en-US" dirty="0" smtClean="0">
                <a:solidFill>
                  <a:srgbClr val="262626"/>
                </a:solidFill>
                <a:latin typeface="Helvetica Neue"/>
                <a:ea typeface="Helvetica Neue"/>
                <a:cs typeface="Helvetica Neue"/>
              </a:rPr>
              <a:t> to look like:</a:t>
            </a:r>
            <a:endParaRPr lang="en-US" dirty="0">
              <a:solidFill>
                <a:srgbClr val="262626"/>
              </a:solidFill>
              <a:latin typeface="Helvetica Neue"/>
              <a:ea typeface="Helvetica Neue"/>
              <a:cs typeface="Helvetica Neue"/>
            </a:endParaRPr>
          </a:p>
          <a:p>
            <a:pPr marL="0" indent="0">
              <a:buNone/>
            </a:pPr>
            <a:r>
              <a:rPr lang="en-US" sz="1800" dirty="0">
                <a:solidFill>
                  <a:srgbClr val="262626"/>
                </a:solidFill>
                <a:latin typeface="Consolas"/>
                <a:ea typeface="Consolas"/>
                <a:cs typeface="Consolas"/>
              </a:rPr>
              <a:t>      JAVA_HOME=/</a:t>
            </a:r>
            <a:r>
              <a:rPr lang="en-US" sz="1800" dirty="0" err="1">
                <a:solidFill>
                  <a:srgbClr val="262626"/>
                </a:solidFill>
                <a:latin typeface="Consolas"/>
                <a:ea typeface="Consolas"/>
                <a:cs typeface="Consolas"/>
              </a:rPr>
              <a:t>usr</a:t>
            </a:r>
            <a:r>
              <a:rPr lang="en-US" sz="1800" dirty="0">
                <a:solidFill>
                  <a:srgbClr val="262626"/>
                </a:solidFill>
                <a:latin typeface="Consolas"/>
                <a:ea typeface="Consolas"/>
                <a:cs typeface="Consolas"/>
              </a:rPr>
              <a:t>/java/latest</a:t>
            </a:r>
          </a:p>
          <a:p>
            <a:pPr marL="0" indent="0">
              <a:buNone/>
            </a:pPr>
            <a:r>
              <a:rPr lang="en-US" sz="1800" dirty="0">
                <a:solidFill>
                  <a:srgbClr val="262626"/>
                </a:solidFill>
                <a:latin typeface="Consolas"/>
                <a:ea typeface="Consolas"/>
                <a:cs typeface="Consolas"/>
              </a:rPr>
              <a:t>      JAVA_OPTS=\"-Xms512m -Xmx1024m -</a:t>
            </a:r>
            <a:r>
              <a:rPr lang="en-US" sz="1800" dirty="0" err="1">
                <a:solidFill>
                  <a:srgbClr val="262626"/>
                </a:solidFill>
                <a:latin typeface="Consolas"/>
                <a:ea typeface="Consolas"/>
                <a:cs typeface="Consolas"/>
              </a:rPr>
              <a:t>XX:PermSize</a:t>
            </a:r>
            <a:r>
              <a:rPr lang="en-US" sz="1800" dirty="0">
                <a:solidFill>
                  <a:srgbClr val="262626"/>
                </a:solidFill>
                <a:latin typeface="Consolas"/>
                <a:ea typeface="Consolas"/>
                <a:cs typeface="Consolas"/>
              </a:rPr>
              <a:t>=128m -</a:t>
            </a:r>
            <a:r>
              <a:rPr lang="en-US" sz="1800" dirty="0" err="1">
                <a:solidFill>
                  <a:srgbClr val="262626"/>
                </a:solidFill>
                <a:latin typeface="Consolas"/>
                <a:ea typeface="Consolas"/>
                <a:cs typeface="Consolas"/>
              </a:rPr>
              <a:t>XX:MaxPermSize</a:t>
            </a:r>
            <a:r>
              <a:rPr lang="en-US" sz="1800" dirty="0">
                <a:solidFill>
                  <a:srgbClr val="262626"/>
                </a:solidFill>
                <a:latin typeface="Consolas"/>
                <a:ea typeface="Consolas"/>
                <a:cs typeface="Consolas"/>
              </a:rPr>
              <a:t>=256m</a:t>
            </a:r>
            <a:r>
              <a:rPr lang="en-US" sz="1800" dirty="0" smtClean="0">
                <a:solidFill>
                  <a:srgbClr val="262626"/>
                </a:solidFill>
                <a:latin typeface="Consolas"/>
                <a:ea typeface="Consolas"/>
                <a:cs typeface="Consolas"/>
              </a:rPr>
              <a:t>\</a:t>
            </a:r>
            <a:r>
              <a:rPr lang="en-US" sz="1800" dirty="0">
                <a:solidFill>
                  <a:srgbClr val="262626"/>
                </a:solidFill>
                <a:latin typeface="Consolas"/>
                <a:ea typeface="Consolas"/>
                <a:cs typeface="Consolas"/>
              </a:rPr>
              <a:t>"</a:t>
            </a:r>
          </a:p>
          <a:p>
            <a:pPr marL="0" indent="0">
              <a:buNone/>
            </a:pPr>
            <a:r>
              <a:rPr lang="en-US" sz="1800" dirty="0">
                <a:solidFill>
                  <a:srgbClr val="262626"/>
                </a:solidFill>
                <a:latin typeface="Consolas"/>
                <a:ea typeface="Consolas"/>
                <a:cs typeface="Consolas"/>
              </a:rPr>
              <a:t>      CATALINA_HOME=/</a:t>
            </a:r>
            <a:r>
              <a:rPr lang="en-US" sz="1800" dirty="0" err="1">
                <a:solidFill>
                  <a:srgbClr val="262626"/>
                </a:solidFill>
                <a:latin typeface="Consolas"/>
                <a:ea typeface="Consolas"/>
                <a:cs typeface="Consolas"/>
              </a:rPr>
              <a:t>usr</a:t>
            </a:r>
            <a:r>
              <a:rPr lang="en-US" sz="1800" dirty="0">
                <a:solidFill>
                  <a:srgbClr val="262626"/>
                </a:solidFill>
                <a:latin typeface="Consolas"/>
                <a:ea typeface="Consolas"/>
                <a:cs typeface="Consolas"/>
              </a:rPr>
              <a:t>/local/</a:t>
            </a:r>
            <a:r>
              <a:rPr lang="en-US" sz="1800" dirty="0" smtClean="0">
                <a:solidFill>
                  <a:srgbClr val="262626"/>
                </a:solidFill>
                <a:latin typeface="Consolas"/>
                <a:ea typeface="Consolas"/>
                <a:cs typeface="Consolas"/>
              </a:rPr>
              <a:t>tomcat</a:t>
            </a:r>
          </a:p>
          <a:p>
            <a:pPr marL="0" indent="0">
              <a:buNone/>
            </a:pPr>
            <a:endParaRPr lang="en-US" sz="1800" dirty="0">
              <a:solidFill>
                <a:srgbClr val="262626"/>
              </a:solidFill>
              <a:latin typeface="Consolas"/>
              <a:ea typeface="Consolas"/>
              <a:cs typeface="Consolas"/>
            </a:endParaRPr>
          </a:p>
          <a:p>
            <a:pPr marL="0" indent="0">
              <a:buNone/>
            </a:pPr>
            <a:r>
              <a:rPr lang="en-US" dirty="0">
                <a:solidFill>
                  <a:srgbClr val="262626"/>
                </a:solidFill>
                <a:ea typeface="Arial"/>
                <a:cs typeface="Arial"/>
              </a:rPr>
              <a:t>•</a:t>
            </a:r>
            <a:r>
              <a:rPr lang="en-US" dirty="0">
                <a:solidFill>
                  <a:srgbClr val="323232"/>
                </a:solidFill>
                <a:latin typeface="Helvetica"/>
                <a:ea typeface="Helvetica"/>
                <a:cs typeface="Helvetica"/>
              </a:rPr>
              <a:t>  </a:t>
            </a:r>
            <a:r>
              <a:rPr lang="en-US" dirty="0" smtClean="0">
                <a:solidFill>
                  <a:srgbClr val="323232"/>
                </a:solidFill>
                <a:latin typeface="Helvetica"/>
                <a:ea typeface="Helvetica"/>
                <a:cs typeface="Helvetica"/>
              </a:rPr>
              <a:t>You could get the job done with </a:t>
            </a:r>
            <a:r>
              <a:rPr lang="en-US" dirty="0">
                <a:solidFill>
                  <a:srgbClr val="262626"/>
                </a:solidFill>
                <a:latin typeface="Helvetica Neue"/>
                <a:ea typeface="Helvetica Neue"/>
                <a:cs typeface="Helvetica Neue"/>
              </a:rPr>
              <a:t>a</a:t>
            </a:r>
            <a:r>
              <a:rPr lang="en-US" dirty="0" smtClean="0">
                <a:solidFill>
                  <a:srgbClr val="262626"/>
                </a:solidFill>
                <a:latin typeface="Helvetica Neue"/>
                <a:ea typeface="Helvetica Neue"/>
                <a:cs typeface="Helvetica Neue"/>
              </a:rPr>
              <a:t> </a:t>
            </a:r>
            <a:r>
              <a:rPr lang="en-US" dirty="0">
                <a:solidFill>
                  <a:srgbClr val="262626"/>
                </a:solidFill>
                <a:latin typeface="Helvetica Neue"/>
                <a:ea typeface="Helvetica Neue"/>
                <a:cs typeface="Helvetica Neue"/>
              </a:rPr>
              <a:t>classic echo command </a:t>
            </a:r>
            <a:endParaRPr lang="en-US" sz="1600" dirty="0">
              <a:solidFill>
                <a:srgbClr val="262626"/>
              </a:solidFill>
              <a:latin typeface="Consolas"/>
              <a:ea typeface="Consolas"/>
              <a:cs typeface="Consolas"/>
            </a:endParaRPr>
          </a:p>
          <a:p>
            <a:pPr marL="0" indent="0">
              <a:buNone/>
            </a:pPr>
            <a:r>
              <a:rPr lang="en-US" sz="1600" dirty="0">
                <a:solidFill>
                  <a:srgbClr val="262626"/>
                </a:solidFill>
                <a:latin typeface="Consolas"/>
                <a:ea typeface="Consolas"/>
                <a:cs typeface="Consolas"/>
              </a:rPr>
              <a:t>       echo JAVA_HOME=/</a:t>
            </a:r>
            <a:r>
              <a:rPr lang="en-US" sz="1600" dirty="0" err="1">
                <a:solidFill>
                  <a:srgbClr val="262626"/>
                </a:solidFill>
                <a:latin typeface="Consolas"/>
                <a:ea typeface="Consolas"/>
                <a:cs typeface="Consolas"/>
              </a:rPr>
              <a:t>usr</a:t>
            </a:r>
            <a:r>
              <a:rPr lang="en-US" sz="1600" dirty="0">
                <a:solidFill>
                  <a:srgbClr val="262626"/>
                </a:solidFill>
                <a:latin typeface="Consolas"/>
                <a:ea typeface="Consolas"/>
                <a:cs typeface="Consolas"/>
              </a:rPr>
              <a:t>/java/latest </a:t>
            </a:r>
            <a:r>
              <a:rPr lang="en-US" sz="1600" dirty="0" smtClean="0">
                <a:solidFill>
                  <a:srgbClr val="262626"/>
                </a:solidFill>
                <a:latin typeface="Consolas"/>
                <a:ea typeface="Consolas"/>
                <a:cs typeface="Consolas"/>
              </a:rPr>
              <a:t>&gt;&gt; </a:t>
            </a:r>
            <a:r>
              <a:rPr lang="en-US" sz="1600" dirty="0">
                <a:solidFill>
                  <a:srgbClr val="262626"/>
                </a:solidFill>
                <a:latin typeface="Consolas"/>
                <a:ea typeface="Consolas"/>
                <a:cs typeface="Consolas"/>
              </a:rPr>
              <a:t>/</a:t>
            </a:r>
            <a:r>
              <a:rPr lang="en-US" sz="1600" dirty="0" err="1">
                <a:solidFill>
                  <a:srgbClr val="262626"/>
                </a:solidFill>
                <a:latin typeface="Consolas"/>
                <a:ea typeface="Consolas"/>
                <a:cs typeface="Consolas"/>
              </a:rPr>
              <a:t>usr</a:t>
            </a:r>
            <a:r>
              <a:rPr lang="en-US" sz="1600" dirty="0">
                <a:solidFill>
                  <a:srgbClr val="262626"/>
                </a:solidFill>
                <a:latin typeface="Consolas"/>
                <a:ea typeface="Consolas"/>
                <a:cs typeface="Consolas"/>
              </a:rPr>
              <a:t>/local/tomcat/bin/</a:t>
            </a:r>
            <a:r>
              <a:rPr lang="en-US" sz="1600" dirty="0" err="1">
                <a:solidFill>
                  <a:srgbClr val="262626"/>
                </a:solidFill>
                <a:latin typeface="Consolas"/>
                <a:ea typeface="Consolas"/>
                <a:cs typeface="Consolas"/>
              </a:rPr>
              <a:t>setenv.sh</a:t>
            </a:r>
            <a:endParaRPr lang="en-US" sz="1600" dirty="0">
              <a:solidFill>
                <a:srgbClr val="262626"/>
              </a:solidFill>
              <a:latin typeface="Consolas"/>
              <a:ea typeface="Consolas"/>
              <a:cs typeface="Consolas"/>
            </a:endParaRPr>
          </a:p>
          <a:p>
            <a:pPr marL="0" indent="0">
              <a:buNone/>
            </a:pPr>
            <a:r>
              <a:rPr lang="en-US" sz="1600" dirty="0">
                <a:solidFill>
                  <a:srgbClr val="262626"/>
                </a:solidFill>
                <a:latin typeface="Consolas"/>
                <a:ea typeface="Consolas"/>
                <a:cs typeface="Consolas"/>
              </a:rPr>
              <a:t> </a:t>
            </a:r>
            <a:r>
              <a:rPr lang="en-US" sz="1600" dirty="0" smtClean="0">
                <a:solidFill>
                  <a:srgbClr val="262626"/>
                </a:solidFill>
                <a:latin typeface="Consolas"/>
                <a:ea typeface="Consolas"/>
                <a:cs typeface="Consolas"/>
              </a:rPr>
              <a:t>      echo </a:t>
            </a:r>
            <a:r>
              <a:rPr lang="en-US" sz="1600" dirty="0">
                <a:solidFill>
                  <a:srgbClr val="262626"/>
                </a:solidFill>
                <a:latin typeface="Consolas"/>
                <a:ea typeface="Consolas"/>
                <a:cs typeface="Consolas"/>
              </a:rPr>
              <a:t>JAVA_OPTS=\"-Xms512m -Xmx1024m -</a:t>
            </a:r>
            <a:r>
              <a:rPr lang="en-US" sz="1600" dirty="0" err="1">
                <a:solidFill>
                  <a:srgbClr val="262626"/>
                </a:solidFill>
                <a:latin typeface="Consolas"/>
                <a:ea typeface="Consolas"/>
                <a:cs typeface="Consolas"/>
              </a:rPr>
              <a:t>XX:PermSize</a:t>
            </a:r>
            <a:r>
              <a:rPr lang="en-US" sz="1600" dirty="0">
                <a:solidFill>
                  <a:srgbClr val="262626"/>
                </a:solidFill>
                <a:latin typeface="Consolas"/>
                <a:ea typeface="Consolas"/>
                <a:cs typeface="Consolas"/>
              </a:rPr>
              <a:t>=128m -</a:t>
            </a:r>
            <a:r>
              <a:rPr lang="en-US" sz="1600" dirty="0" err="1">
                <a:solidFill>
                  <a:srgbClr val="262626"/>
                </a:solidFill>
                <a:latin typeface="Consolas"/>
                <a:ea typeface="Consolas"/>
                <a:cs typeface="Consolas"/>
              </a:rPr>
              <a:t>XX:MaxPermSize</a:t>
            </a:r>
            <a:r>
              <a:rPr lang="en-US" sz="1600" dirty="0">
                <a:solidFill>
                  <a:srgbClr val="262626"/>
                </a:solidFill>
                <a:latin typeface="Consolas"/>
                <a:ea typeface="Consolas"/>
                <a:cs typeface="Consolas"/>
              </a:rPr>
              <a:t>=256m\" </a:t>
            </a:r>
            <a:r>
              <a:rPr lang="en-US" sz="1600" dirty="0" smtClean="0">
                <a:solidFill>
                  <a:srgbClr val="262626"/>
                </a:solidFill>
                <a:latin typeface="Consolas"/>
                <a:ea typeface="Consolas"/>
                <a:cs typeface="Consolas"/>
              </a:rPr>
              <a:t>      </a:t>
            </a:r>
          </a:p>
          <a:p>
            <a:pPr marL="0" indent="0">
              <a:buNone/>
            </a:pPr>
            <a:r>
              <a:rPr lang="en-US" sz="1600" dirty="0">
                <a:solidFill>
                  <a:srgbClr val="262626"/>
                </a:solidFill>
                <a:latin typeface="Consolas"/>
                <a:ea typeface="Consolas"/>
                <a:cs typeface="Consolas"/>
              </a:rPr>
              <a:t> </a:t>
            </a:r>
            <a:r>
              <a:rPr lang="en-US" sz="1600" dirty="0" smtClean="0">
                <a:solidFill>
                  <a:srgbClr val="262626"/>
                </a:solidFill>
                <a:latin typeface="Consolas"/>
                <a:ea typeface="Consolas"/>
                <a:cs typeface="Consolas"/>
              </a:rPr>
              <a:t>         &gt;</a:t>
            </a:r>
            <a:r>
              <a:rPr lang="en-US" sz="1600" dirty="0">
                <a:solidFill>
                  <a:srgbClr val="262626"/>
                </a:solidFill>
                <a:latin typeface="Consolas"/>
                <a:ea typeface="Consolas"/>
                <a:cs typeface="Consolas"/>
              </a:rPr>
              <a:t>&gt; /</a:t>
            </a:r>
            <a:r>
              <a:rPr lang="en-US" sz="1600" dirty="0" err="1">
                <a:solidFill>
                  <a:srgbClr val="262626"/>
                </a:solidFill>
                <a:latin typeface="Consolas"/>
                <a:ea typeface="Consolas"/>
                <a:cs typeface="Consolas"/>
              </a:rPr>
              <a:t>usr</a:t>
            </a:r>
            <a:r>
              <a:rPr lang="en-US" sz="1600" dirty="0">
                <a:solidFill>
                  <a:srgbClr val="262626"/>
                </a:solidFill>
                <a:latin typeface="Consolas"/>
                <a:ea typeface="Consolas"/>
                <a:cs typeface="Consolas"/>
              </a:rPr>
              <a:t>/local/tomcat/bin/</a:t>
            </a:r>
            <a:r>
              <a:rPr lang="en-US" sz="1600" dirty="0" err="1">
                <a:solidFill>
                  <a:srgbClr val="262626"/>
                </a:solidFill>
                <a:latin typeface="Consolas"/>
                <a:ea typeface="Consolas"/>
                <a:cs typeface="Consolas"/>
              </a:rPr>
              <a:t>setenv.sh</a:t>
            </a:r>
            <a:r>
              <a:rPr lang="en-US" sz="1600" dirty="0">
                <a:solidFill>
                  <a:srgbClr val="262626"/>
                </a:solidFill>
                <a:latin typeface="Consolas"/>
                <a:ea typeface="Consolas"/>
                <a:cs typeface="Consolas"/>
              </a:rPr>
              <a:t> </a:t>
            </a:r>
            <a:endParaRPr lang="en-US" sz="1600" dirty="0" smtClean="0">
              <a:solidFill>
                <a:srgbClr val="262626"/>
              </a:solidFill>
              <a:latin typeface="Consolas"/>
              <a:ea typeface="Consolas"/>
              <a:cs typeface="Consolas"/>
            </a:endParaRPr>
          </a:p>
          <a:p>
            <a:pPr marL="0" indent="0">
              <a:buNone/>
            </a:pPr>
            <a:r>
              <a:rPr lang="en-US" sz="1600" dirty="0">
                <a:solidFill>
                  <a:srgbClr val="262626"/>
                </a:solidFill>
                <a:latin typeface="Consolas"/>
                <a:ea typeface="Consolas"/>
                <a:cs typeface="Consolas"/>
              </a:rPr>
              <a:t> </a:t>
            </a:r>
            <a:r>
              <a:rPr lang="en-US" sz="1600" dirty="0" smtClean="0">
                <a:solidFill>
                  <a:srgbClr val="262626"/>
                </a:solidFill>
                <a:latin typeface="Consolas"/>
                <a:ea typeface="Consolas"/>
                <a:cs typeface="Consolas"/>
              </a:rPr>
              <a:t>      echo CATALINA_HOME</a:t>
            </a:r>
            <a:r>
              <a:rPr lang="en-US" sz="1600" dirty="0">
                <a:solidFill>
                  <a:srgbClr val="262626"/>
                </a:solidFill>
                <a:latin typeface="Consolas"/>
                <a:ea typeface="Consolas"/>
                <a:cs typeface="Consolas"/>
              </a:rPr>
              <a:t>=/</a:t>
            </a:r>
            <a:r>
              <a:rPr lang="en-US" sz="1600" dirty="0" err="1">
                <a:solidFill>
                  <a:srgbClr val="262626"/>
                </a:solidFill>
                <a:latin typeface="Consolas"/>
                <a:ea typeface="Consolas"/>
                <a:cs typeface="Consolas"/>
              </a:rPr>
              <a:t>usr</a:t>
            </a:r>
            <a:r>
              <a:rPr lang="en-US" sz="1600" dirty="0">
                <a:solidFill>
                  <a:srgbClr val="262626"/>
                </a:solidFill>
                <a:latin typeface="Consolas"/>
                <a:ea typeface="Consolas"/>
                <a:cs typeface="Consolas"/>
              </a:rPr>
              <a:t>/local/</a:t>
            </a:r>
            <a:r>
              <a:rPr lang="en-US" sz="1600" dirty="0" smtClean="0">
                <a:solidFill>
                  <a:srgbClr val="262626"/>
                </a:solidFill>
                <a:latin typeface="Consolas"/>
                <a:ea typeface="Consolas"/>
                <a:cs typeface="Consolas"/>
              </a:rPr>
              <a:t>tomcat </a:t>
            </a:r>
            <a:r>
              <a:rPr lang="en-US" sz="1600" dirty="0">
                <a:solidFill>
                  <a:srgbClr val="262626"/>
                </a:solidFill>
                <a:latin typeface="Consolas"/>
                <a:ea typeface="Consolas"/>
                <a:cs typeface="Consolas"/>
              </a:rPr>
              <a:t>&gt;&gt; /</a:t>
            </a:r>
            <a:r>
              <a:rPr lang="en-US" sz="1600" dirty="0" err="1">
                <a:solidFill>
                  <a:srgbClr val="262626"/>
                </a:solidFill>
                <a:latin typeface="Consolas"/>
                <a:ea typeface="Consolas"/>
                <a:cs typeface="Consolas"/>
              </a:rPr>
              <a:t>usr</a:t>
            </a:r>
            <a:r>
              <a:rPr lang="en-US" sz="1600" dirty="0">
                <a:solidFill>
                  <a:srgbClr val="262626"/>
                </a:solidFill>
                <a:latin typeface="Consolas"/>
                <a:ea typeface="Consolas"/>
                <a:cs typeface="Consolas"/>
              </a:rPr>
              <a:t>/local/tomcat/bin/</a:t>
            </a:r>
            <a:r>
              <a:rPr lang="en-US" sz="1600" dirty="0" err="1" smtClean="0">
                <a:solidFill>
                  <a:srgbClr val="262626"/>
                </a:solidFill>
                <a:latin typeface="Consolas"/>
                <a:ea typeface="Consolas"/>
                <a:cs typeface="Consolas"/>
              </a:rPr>
              <a:t>setenv.sh</a:t>
            </a:r>
            <a:endParaRPr lang="en-US" sz="1600" dirty="0" smtClean="0">
              <a:solidFill>
                <a:srgbClr val="262626"/>
              </a:solidFill>
              <a:latin typeface="Consolas"/>
              <a:ea typeface="Consolas"/>
              <a:cs typeface="Consolas"/>
            </a:endParaRPr>
          </a:p>
          <a:p>
            <a:pPr marL="0" indent="0">
              <a:buNone/>
            </a:pPr>
            <a:endParaRPr lang="en-US" sz="1600" dirty="0">
              <a:solidFill>
                <a:srgbClr val="262626"/>
              </a:solidFill>
              <a:latin typeface="Consolas"/>
              <a:ea typeface="Consolas"/>
              <a:cs typeface="Consolas"/>
            </a:endParaRPr>
          </a:p>
          <a:p>
            <a:pPr marL="0" indent="0">
              <a:buNone/>
            </a:pPr>
            <a:r>
              <a:rPr lang="en-US" dirty="0">
                <a:solidFill>
                  <a:srgbClr val="262626"/>
                </a:solidFill>
                <a:ea typeface="Arial"/>
                <a:cs typeface="Arial"/>
              </a:rPr>
              <a:t>•</a:t>
            </a:r>
            <a:r>
              <a:rPr lang="en-US" dirty="0">
                <a:solidFill>
                  <a:srgbClr val="323232"/>
                </a:solidFill>
                <a:latin typeface="Helvetica"/>
                <a:ea typeface="Helvetica"/>
                <a:cs typeface="Helvetica"/>
              </a:rPr>
              <a:t>  </a:t>
            </a:r>
            <a:r>
              <a:rPr lang="en-US" dirty="0" smtClean="0">
                <a:solidFill>
                  <a:srgbClr val="262626"/>
                </a:solidFill>
                <a:latin typeface="Helvetica Neue"/>
                <a:ea typeface="Helvetica Neue"/>
                <a:cs typeface="Helvetica Neue"/>
              </a:rPr>
              <a:t>But… </a:t>
            </a:r>
          </a:p>
          <a:p>
            <a:pPr lvl="1"/>
            <a:r>
              <a:rPr lang="en-US" dirty="0" smtClean="0">
                <a:solidFill>
                  <a:srgbClr val="262626"/>
                </a:solidFill>
                <a:latin typeface="Helvetica Neue"/>
                <a:ea typeface="Helvetica Neue"/>
                <a:cs typeface="Helvetica Neue"/>
              </a:rPr>
              <a:t>what if these lines already exist?</a:t>
            </a:r>
          </a:p>
          <a:p>
            <a:pPr lvl="1"/>
            <a:r>
              <a:rPr lang="en-US" dirty="0" smtClean="0">
                <a:solidFill>
                  <a:srgbClr val="262626"/>
                </a:solidFill>
                <a:latin typeface="Helvetica Neue"/>
                <a:ea typeface="Helvetica Neue"/>
                <a:cs typeface="Helvetica Neue"/>
              </a:rPr>
              <a:t>what if the file doesn’t exist on a few of the servers?</a:t>
            </a:r>
          </a:p>
          <a:p>
            <a:pPr lvl="1"/>
            <a:r>
              <a:rPr lang="en-US" dirty="0" smtClean="0">
                <a:solidFill>
                  <a:srgbClr val="262626"/>
                </a:solidFill>
                <a:latin typeface="Helvetica Neue"/>
                <a:ea typeface="Helvetica Neue"/>
                <a:cs typeface="Helvetica Neue"/>
              </a:rPr>
              <a:t>what if </a:t>
            </a:r>
            <a:r>
              <a:rPr lang="en-US" dirty="0">
                <a:solidFill>
                  <a:srgbClr val="262626"/>
                </a:solidFill>
                <a:latin typeface="Helvetica Neue"/>
                <a:ea typeface="Helvetica Neue"/>
                <a:cs typeface="Helvetica Neue"/>
              </a:rPr>
              <a:t>you needed to run your </a:t>
            </a:r>
            <a:r>
              <a:rPr lang="en-US" dirty="0" smtClean="0">
                <a:solidFill>
                  <a:srgbClr val="262626"/>
                </a:solidFill>
                <a:latin typeface="Helvetica Neue"/>
                <a:ea typeface="Helvetica Neue"/>
                <a:cs typeface="Helvetica Neue"/>
              </a:rPr>
              <a:t>script again </a:t>
            </a:r>
            <a:r>
              <a:rPr lang="en-US" dirty="0">
                <a:solidFill>
                  <a:srgbClr val="262626"/>
                </a:solidFill>
                <a:latin typeface="Helvetica Neue"/>
                <a:ea typeface="Helvetica Neue"/>
                <a:cs typeface="Helvetica Neue"/>
              </a:rPr>
              <a:t>to update/restore another </a:t>
            </a:r>
            <a:r>
              <a:rPr lang="en-US" dirty="0" smtClean="0">
                <a:solidFill>
                  <a:srgbClr val="262626"/>
                </a:solidFill>
                <a:latin typeface="Helvetica Neue"/>
                <a:ea typeface="Helvetica Neue"/>
                <a:cs typeface="Helvetica Neue"/>
              </a:rPr>
              <a:t>setting?</a:t>
            </a:r>
          </a:p>
          <a:p>
            <a:pPr lvl="1"/>
            <a:r>
              <a:rPr lang="en-US" dirty="0" smtClean="0">
                <a:solidFill>
                  <a:srgbClr val="262626"/>
                </a:solidFill>
                <a:latin typeface="Helvetica Neue"/>
                <a:ea typeface="Helvetica Neue"/>
                <a:cs typeface="Helvetica Neue"/>
              </a:rPr>
              <a:t>If you don’t know the beginning state of the system, the end state is unpredictable</a:t>
            </a:r>
          </a:p>
        </p:txBody>
      </p:sp>
    </p:spTree>
    <p:extLst>
      <p:ext uri="{BB962C8B-B14F-4D97-AF65-F5344CB8AC3E}">
        <p14:creationId xmlns="" xmlns:p14="http://schemas.microsoft.com/office/powerpoint/2010/main" val="309255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Ansible</a:t>
            </a:r>
            <a:r>
              <a:rPr lang="en-US" dirty="0" smtClean="0"/>
              <a:t> - Idempotent</a:t>
            </a:r>
            <a:br>
              <a:rPr lang="en-US" dirty="0" smtClean="0"/>
            </a:br>
            <a:endParaRPr lang="en-US" dirty="0"/>
          </a:p>
        </p:txBody>
      </p:sp>
      <p:sp>
        <p:nvSpPr>
          <p:cNvPr id="3" name="Content Placeholder 2"/>
          <p:cNvSpPr>
            <a:spLocks noGrp="1"/>
          </p:cNvSpPr>
          <p:nvPr>
            <p:ph idx="1"/>
          </p:nvPr>
        </p:nvSpPr>
        <p:spPr/>
        <p:txBody>
          <a:bodyPr/>
          <a:lstStyle/>
          <a:p>
            <a:r>
              <a:rPr lang="en-US" dirty="0" smtClean="0"/>
              <a:t>You could write complex shell script to manage the above scenarios .</a:t>
            </a:r>
          </a:p>
          <a:p>
            <a:r>
              <a:rPr lang="en-US" dirty="0" err="1" smtClean="0"/>
              <a:t>Ansible</a:t>
            </a:r>
            <a:r>
              <a:rPr lang="en-US" dirty="0" smtClean="0"/>
              <a:t>  is much more powerful and safe than something like a typical shell script. It is challenging enough to write a shell script that can configure a system (or lots of systems) to a specific state. It is extremely challenging to write one that can be run repeatedly against the same systems and not break things or have unintended side effects. </a:t>
            </a:r>
            <a:r>
              <a:rPr lang="en-US" dirty="0" err="1" smtClean="0"/>
              <a:t>Ansible</a:t>
            </a:r>
            <a:r>
              <a:rPr lang="en-US" dirty="0" smtClean="0"/>
              <a:t>  being idempotent , can safely be run against the same systems again and again without failing or making any changes that it does not need to make.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terms </a:t>
            </a:r>
            <a:endParaRPr lang="en-US" dirty="0"/>
          </a:p>
        </p:txBody>
      </p:sp>
      <p:sp>
        <p:nvSpPr>
          <p:cNvPr id="3" name="Content Placeholder 2"/>
          <p:cNvSpPr>
            <a:spLocks noGrp="1"/>
          </p:cNvSpPr>
          <p:nvPr>
            <p:ph idx="1"/>
          </p:nvPr>
        </p:nvSpPr>
        <p:spPr/>
        <p:txBody>
          <a:bodyPr/>
          <a:lstStyle/>
          <a:p>
            <a:pPr>
              <a:buNone/>
            </a:pPr>
            <a:r>
              <a:rPr lang="en-US" dirty="0" smtClean="0"/>
              <a:t>Inventory Modules Ad Hoc Commands</a:t>
            </a:r>
          </a:p>
          <a:p>
            <a:pPr>
              <a:buNone/>
            </a:pPr>
            <a:r>
              <a:rPr lang="en-US" dirty="0" smtClean="0"/>
              <a:t>Playbooks</a:t>
            </a:r>
          </a:p>
          <a:p>
            <a:pPr lvl="1">
              <a:buNone/>
            </a:pPr>
            <a:r>
              <a:rPr lang="en-US" dirty="0" smtClean="0"/>
              <a:t>Tasks Variables Templates Handlers Roles Facts Vaults</a:t>
            </a:r>
          </a:p>
          <a:p>
            <a:pPr lvl="1"/>
            <a:endParaRPr lang="en-US" dirty="0" smtClean="0"/>
          </a:p>
          <a:p>
            <a:pPr>
              <a:buNone/>
            </a:pPr>
            <a:r>
              <a:rPr lang="en-US" dirty="0" err="1" smtClean="0"/>
              <a:t>Ansible</a:t>
            </a:r>
            <a:r>
              <a:rPr lang="en-US" dirty="0" smtClean="0"/>
              <a:t> Tower   	</a:t>
            </a:r>
            <a:r>
              <a:rPr lang="en-US" dirty="0" err="1" smtClean="0"/>
              <a:t>Ansible</a:t>
            </a:r>
            <a:r>
              <a:rPr lang="en-US" dirty="0" smtClean="0"/>
              <a:t> Galaxy</a:t>
            </a:r>
          </a:p>
          <a:p>
            <a:pPr>
              <a:buNone/>
            </a:pPr>
            <a:endParaRPr lang="en-US" dirty="0" smtClean="0"/>
          </a:p>
          <a:p>
            <a:pPr>
              <a:buNone/>
            </a:pPr>
            <a:r>
              <a:rPr lang="en-US" dirty="0" smtClean="0"/>
              <a:t>By the way </a:t>
            </a:r>
            <a:r>
              <a:rPr lang="en-US" dirty="0" err="1" smtClean="0"/>
              <a:t>Ansible</a:t>
            </a:r>
            <a:r>
              <a:rPr lang="en-US" dirty="0" smtClean="0"/>
              <a:t> is a Python application</a:t>
            </a:r>
            <a:endParaRPr lang="en-US" dirty="0"/>
          </a:p>
        </p:txBody>
      </p:sp>
    </p:spTree>
    <p:extLst>
      <p:ext uri="{BB962C8B-B14F-4D97-AF65-F5344CB8AC3E}">
        <p14:creationId xmlns="" xmlns:p14="http://schemas.microsoft.com/office/powerpoint/2010/main" val="8150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a:t>
            </a:r>
            <a:endParaRPr lang="en-US" dirty="0"/>
          </a:p>
        </p:txBody>
      </p:sp>
      <p:sp>
        <p:nvSpPr>
          <p:cNvPr id="3" name="Content Placeholder 2"/>
          <p:cNvSpPr>
            <a:spLocks noGrp="1"/>
          </p:cNvSpPr>
          <p:nvPr>
            <p:ph idx="1"/>
          </p:nvPr>
        </p:nvSpPr>
        <p:spPr/>
        <p:txBody>
          <a:bodyPr>
            <a:normAutofit/>
          </a:bodyPr>
          <a:lstStyle/>
          <a:p>
            <a:r>
              <a:rPr lang="en-US" sz="1400" dirty="0" err="1" smtClean="0"/>
              <a:t>Ansible</a:t>
            </a:r>
            <a:r>
              <a:rPr lang="en-US" sz="1400" dirty="0" smtClean="0"/>
              <a:t> uses an inventory file to determine what hosts to work against. In its simplest form, an inventory file is just a text file containing a list of host names or IP addresses - one on each line</a:t>
            </a:r>
          </a:p>
          <a:p>
            <a:pPr marL="0" indent="0">
              <a:buNone/>
            </a:pPr>
            <a:endParaRPr lang="en-US" sz="1400" dirty="0">
              <a:latin typeface="Consolas"/>
              <a:cs typeface="Consolas"/>
            </a:endParaRPr>
          </a:p>
          <a:p>
            <a:pPr marL="0" indent="0">
              <a:buNone/>
            </a:pPr>
            <a:r>
              <a:rPr lang="en-US" sz="1400" dirty="0" smtClean="0">
                <a:latin typeface="Consolas"/>
                <a:cs typeface="Consolas"/>
              </a:rPr>
              <a:t>[</a:t>
            </a:r>
            <a:r>
              <a:rPr lang="en-US" sz="1400" dirty="0" err="1">
                <a:latin typeface="Consolas"/>
                <a:cs typeface="Consolas"/>
              </a:rPr>
              <a:t>webservers</a:t>
            </a:r>
            <a:r>
              <a:rPr lang="en-US" sz="1400" dirty="0">
                <a:latin typeface="Consolas"/>
                <a:cs typeface="Consolas"/>
              </a:rPr>
              <a:t>]</a:t>
            </a:r>
          </a:p>
          <a:p>
            <a:pPr marL="0" indent="0">
              <a:buNone/>
            </a:pPr>
            <a:r>
              <a:rPr lang="en-US" sz="1400" dirty="0" smtClean="0">
                <a:latin typeface="Consolas"/>
                <a:cs typeface="Consolas"/>
              </a:rPr>
              <a:t>foo.example.com </a:t>
            </a:r>
            <a:r>
              <a:rPr lang="en-US" sz="1400" dirty="0" err="1" smtClean="0">
                <a:latin typeface="Consolas"/>
                <a:cs typeface="Consolas"/>
              </a:rPr>
              <a:t>http_port</a:t>
            </a:r>
            <a:r>
              <a:rPr lang="en-US" sz="1400" dirty="0" smtClean="0">
                <a:latin typeface="Consolas"/>
                <a:cs typeface="Consolas"/>
              </a:rPr>
              <a:t>=80</a:t>
            </a:r>
            <a:endParaRPr lang="en-US" sz="1400" dirty="0">
              <a:latin typeface="Consolas"/>
              <a:cs typeface="Consolas"/>
            </a:endParaRPr>
          </a:p>
          <a:p>
            <a:pPr marL="0" indent="0">
              <a:buNone/>
            </a:pPr>
            <a:r>
              <a:rPr lang="en-US" sz="1400" dirty="0" smtClean="0">
                <a:latin typeface="Consolas"/>
                <a:cs typeface="Consolas"/>
              </a:rPr>
              <a:t>bar.example.com </a:t>
            </a:r>
            <a:r>
              <a:rPr lang="en-US" sz="1400" dirty="0" err="1" smtClean="0">
                <a:latin typeface="Consolas"/>
                <a:cs typeface="Consolas"/>
              </a:rPr>
              <a:t>http_port</a:t>
            </a:r>
            <a:r>
              <a:rPr lang="en-US" sz="1400" dirty="0" smtClean="0">
                <a:latin typeface="Consolas"/>
                <a:cs typeface="Consolas"/>
              </a:rPr>
              <a:t>=8080</a:t>
            </a:r>
          </a:p>
          <a:p>
            <a:pPr marL="0" indent="0">
              <a:buNone/>
            </a:pPr>
            <a:endParaRPr lang="en-US" sz="1400" dirty="0">
              <a:latin typeface="Consolas"/>
              <a:cs typeface="Consolas"/>
            </a:endParaRPr>
          </a:p>
          <a:p>
            <a:pPr marL="0" indent="0">
              <a:buNone/>
            </a:pPr>
            <a:r>
              <a:rPr lang="en-US" sz="1400" dirty="0">
                <a:latin typeface="Consolas"/>
                <a:cs typeface="Consolas"/>
              </a:rPr>
              <a:t>[</a:t>
            </a:r>
            <a:r>
              <a:rPr lang="en-US" sz="1400" dirty="0" err="1">
                <a:latin typeface="Consolas"/>
                <a:cs typeface="Consolas"/>
              </a:rPr>
              <a:t>dbservers</a:t>
            </a:r>
            <a:r>
              <a:rPr lang="en-US" sz="1400" dirty="0">
                <a:latin typeface="Consolas"/>
                <a:cs typeface="Consolas"/>
              </a:rPr>
              <a:t>]</a:t>
            </a:r>
          </a:p>
          <a:p>
            <a:pPr marL="0" indent="0">
              <a:buNone/>
            </a:pPr>
            <a:r>
              <a:rPr lang="en-US" sz="1400" dirty="0" smtClean="0">
                <a:latin typeface="Consolas"/>
                <a:cs typeface="Consolas"/>
              </a:rPr>
              <a:t>db[01:03].</a:t>
            </a:r>
            <a:r>
              <a:rPr lang="en-US" sz="1400" dirty="0" err="1" smtClean="0">
                <a:latin typeface="Consolas"/>
                <a:cs typeface="Consolas"/>
              </a:rPr>
              <a:t>example.com</a:t>
            </a:r>
            <a:endParaRPr lang="en-US" sz="1400" dirty="0" smtClean="0">
              <a:latin typeface="Consolas"/>
              <a:cs typeface="Consolas"/>
            </a:endParaRPr>
          </a:p>
          <a:p>
            <a:pPr marL="0" indent="0">
              <a:buNone/>
            </a:pPr>
            <a:endParaRPr lang="en-US" sz="1400" dirty="0">
              <a:latin typeface="Consolas"/>
              <a:cs typeface="Consolas"/>
            </a:endParaRPr>
          </a:p>
          <a:p>
            <a:pPr marL="0" indent="0">
              <a:buNone/>
            </a:pPr>
            <a:r>
              <a:rPr lang="en-US" sz="1400" dirty="0" smtClean="0">
                <a:latin typeface="Consolas"/>
                <a:cs typeface="Consolas"/>
              </a:rPr>
              <a:t>[</a:t>
            </a:r>
            <a:r>
              <a:rPr lang="en-US" sz="1400" dirty="0" err="1" smtClean="0">
                <a:latin typeface="Consolas"/>
                <a:cs typeface="Consolas"/>
              </a:rPr>
              <a:t>dbservers:vars</a:t>
            </a:r>
            <a:r>
              <a:rPr lang="en-US" sz="1400" dirty="0" smtClean="0">
                <a:latin typeface="Consolas"/>
                <a:cs typeface="Consolas"/>
              </a:rPr>
              <a:t>]</a:t>
            </a:r>
          </a:p>
          <a:p>
            <a:pPr marL="0" indent="0">
              <a:buNone/>
            </a:pPr>
            <a:r>
              <a:rPr lang="en-US" sz="1400" dirty="0" err="1" smtClean="0">
                <a:latin typeface="Consolas"/>
                <a:cs typeface="Consolas"/>
              </a:rPr>
              <a:t>pgsql_bind_nic</a:t>
            </a:r>
            <a:r>
              <a:rPr lang="en-US" sz="1400" dirty="0" smtClean="0">
                <a:latin typeface="Consolas"/>
                <a:cs typeface="Consolas"/>
              </a:rPr>
              <a:t>=eth1</a:t>
            </a:r>
          </a:p>
          <a:p>
            <a:pPr marL="0" indent="0">
              <a:buNone/>
            </a:pPr>
            <a:endParaRPr lang="en-US" sz="1400" dirty="0">
              <a:latin typeface="Consolas"/>
              <a:cs typeface="Consolas"/>
            </a:endParaRPr>
          </a:p>
          <a:p>
            <a:pPr marL="0" indent="0">
              <a:buNone/>
            </a:pPr>
            <a:r>
              <a:rPr lang="en-US" sz="1400" dirty="0" smtClean="0">
                <a:latin typeface="Consolas"/>
                <a:cs typeface="Consolas"/>
              </a:rPr>
              <a:t>[proxies]</a:t>
            </a:r>
          </a:p>
          <a:p>
            <a:pPr marL="0" indent="0">
              <a:buNone/>
            </a:pPr>
            <a:r>
              <a:rPr lang="en-US" sz="1400" dirty="0" smtClean="0">
                <a:latin typeface="Consolas"/>
                <a:cs typeface="Consolas"/>
              </a:rPr>
              <a:t>192.168.1.1</a:t>
            </a:r>
          </a:p>
          <a:p>
            <a:pPr marL="0" indent="0">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 xmlns:p14="http://schemas.microsoft.com/office/powerpoint/2010/main" val="416560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err="1" smtClean="0"/>
              <a:t>Ansible</a:t>
            </a:r>
            <a:r>
              <a:rPr lang="en-US" dirty="0" smtClean="0"/>
              <a:t> uses "modules" to accomplish most of its Tasks. Modules can do things like install software, copy files, use templates and </a:t>
            </a:r>
            <a:r>
              <a:rPr lang="en-US" dirty="0" smtClean="0">
                <a:hlinkClick r:id="rId2"/>
              </a:rPr>
              <a:t>much more</a:t>
            </a:r>
            <a:r>
              <a:rPr lang="en-US" dirty="0" smtClean="0"/>
              <a:t>.</a:t>
            </a:r>
          </a:p>
          <a:p>
            <a:r>
              <a:rPr lang="en-US" dirty="0" smtClean="0"/>
              <a:t>seek to avoid changes to the system unless a change needs to be made</a:t>
            </a:r>
          </a:p>
          <a:p>
            <a:r>
              <a:rPr lang="en-US" dirty="0" smtClean="0"/>
              <a:t>Simple examples : shell, apt</a:t>
            </a:r>
          </a:p>
          <a:p>
            <a:r>
              <a:rPr lang="en-US" dirty="0" err="1" smtClean="0"/>
              <a:t>ansible</a:t>
            </a:r>
            <a:r>
              <a:rPr lang="en-US" dirty="0" smtClean="0"/>
              <a:t> comes preloaded with a plethora of modules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provided by </a:t>
            </a:r>
            <a:r>
              <a:rPr lang="en-US" dirty="0" err="1" smtClean="0"/>
              <a:t>Ansible</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users</a:t>
            </a:r>
          </a:p>
          <a:p>
            <a:r>
              <a:rPr lang="en-US" dirty="0" smtClean="0"/>
              <a:t>groups</a:t>
            </a:r>
          </a:p>
          <a:p>
            <a:r>
              <a:rPr lang="en-US" dirty="0" smtClean="0"/>
              <a:t>packages</a:t>
            </a:r>
          </a:p>
          <a:p>
            <a:r>
              <a:rPr lang="en-US" dirty="0" smtClean="0"/>
              <a:t>ACLs</a:t>
            </a:r>
          </a:p>
          <a:p>
            <a:r>
              <a:rPr lang="en-US" dirty="0" smtClean="0"/>
              <a:t>files</a:t>
            </a:r>
          </a:p>
          <a:p>
            <a:r>
              <a:rPr lang="en-US" dirty="0" smtClean="0"/>
              <a:t>apache modules</a:t>
            </a:r>
          </a:p>
          <a:p>
            <a:r>
              <a:rPr lang="en-US" dirty="0" smtClean="0"/>
              <a:t>firewall rules</a:t>
            </a:r>
          </a:p>
          <a:p>
            <a:r>
              <a:rPr lang="en-US" dirty="0" smtClean="0"/>
              <a:t>ruby gems</a:t>
            </a:r>
          </a:p>
          <a:p>
            <a:r>
              <a:rPr lang="en-US" dirty="0" err="1" smtClean="0"/>
              <a:t>git</a:t>
            </a:r>
            <a:r>
              <a:rPr lang="en-US" dirty="0" smtClean="0"/>
              <a:t> repositories</a:t>
            </a:r>
          </a:p>
          <a:p>
            <a:r>
              <a:rPr lang="en-US" dirty="0" err="1" smtClean="0"/>
              <a:t>mysql</a:t>
            </a:r>
            <a:r>
              <a:rPr lang="en-US" dirty="0" smtClean="0"/>
              <a:t> and </a:t>
            </a:r>
            <a:r>
              <a:rPr lang="en-US" dirty="0" err="1" smtClean="0"/>
              <a:t>postgresql</a:t>
            </a:r>
            <a:r>
              <a:rPr lang="en-US" dirty="0" smtClean="0"/>
              <a:t> databases</a:t>
            </a:r>
          </a:p>
          <a:p>
            <a:r>
              <a:rPr lang="en-US" dirty="0" smtClean="0"/>
              <a:t>docker images</a:t>
            </a:r>
          </a:p>
          <a:p>
            <a:r>
              <a:rPr lang="en-US" dirty="0" smtClean="0"/>
              <a:t>AWS / </a:t>
            </a:r>
            <a:r>
              <a:rPr lang="en-US" dirty="0" err="1" smtClean="0"/>
              <a:t>Rackspace</a:t>
            </a:r>
            <a:r>
              <a:rPr lang="en-US" dirty="0" smtClean="0"/>
              <a:t> / Digital Ocean instances</a:t>
            </a:r>
          </a:p>
          <a:p>
            <a:r>
              <a:rPr lang="en-US" dirty="0" smtClean="0"/>
              <a:t>Campfire or Slack notifications</a:t>
            </a:r>
          </a:p>
          <a:p>
            <a:r>
              <a:rPr lang="en-US" dirty="0" smtClean="0"/>
              <a:t>Lots more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of Ops</a:t>
            </a:r>
            <a:endParaRPr lang="en-US"/>
          </a:p>
        </p:txBody>
      </p:sp>
      <p:pic>
        <p:nvPicPr>
          <p:cNvPr id="5" name="Picture 4" descr="futurama-coffee-rage.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97000" y="1524000"/>
            <a:ext cx="6350000" cy="4787900"/>
          </a:xfrm>
          <a:prstGeom prst="rect">
            <a:avLst/>
          </a:prstGeom>
        </p:spPr>
      </p:pic>
    </p:spTree>
    <p:extLst>
      <p:ext uri="{BB962C8B-B14F-4D97-AF65-F5344CB8AC3E}">
        <p14:creationId xmlns="" xmlns:p14="http://schemas.microsoft.com/office/powerpoint/2010/main" val="2103391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 Hoc Commands</a:t>
            </a:r>
            <a:endParaRPr lang="en-US" dirty="0"/>
          </a:p>
        </p:txBody>
      </p:sp>
      <p:sp>
        <p:nvSpPr>
          <p:cNvPr id="3" name="Content Placeholder 2"/>
          <p:cNvSpPr>
            <a:spLocks noGrp="1"/>
          </p:cNvSpPr>
          <p:nvPr>
            <p:ph idx="1"/>
          </p:nvPr>
        </p:nvSpPr>
        <p:spPr/>
        <p:txBody>
          <a:bodyPr>
            <a:normAutofit/>
          </a:bodyPr>
          <a:lstStyle/>
          <a:p>
            <a:r>
              <a:rPr lang="en-US"/>
              <a:t>run a </a:t>
            </a:r>
            <a:r>
              <a:rPr lang="en-US" smtClean="0"/>
              <a:t>single, one-off </a:t>
            </a:r>
            <a:r>
              <a:rPr lang="en-US"/>
              <a:t>command</a:t>
            </a:r>
          </a:p>
          <a:p>
            <a:r>
              <a:rPr lang="en-US" smtClean="0"/>
              <a:t>run on a full or partial inventory</a:t>
            </a:r>
          </a:p>
          <a:p>
            <a:r>
              <a:rPr lang="en-US" smtClean="0"/>
              <a:t>run on a single host</a:t>
            </a:r>
          </a:p>
          <a:p>
            <a:r>
              <a:rPr lang="en-US" smtClean="0"/>
              <a:t>no need to save for later</a:t>
            </a:r>
          </a:p>
          <a:p>
            <a:endParaRPr lang="en-US" smtClean="0"/>
          </a:p>
          <a:p>
            <a:pPr marL="0" indent="0">
              <a:buNone/>
            </a:pPr>
            <a:r>
              <a:rPr lang="en-US" sz="1600" smtClean="0">
                <a:latin typeface="Consolas"/>
                <a:cs typeface="Consolas"/>
              </a:rPr>
              <a:t>$ ansible webservers –m command –a “dpkg-query –W openssl” –u joe –k</a:t>
            </a:r>
          </a:p>
          <a:p>
            <a:pPr marL="0" indent="0">
              <a:buNone/>
            </a:pPr>
            <a:r>
              <a:rPr lang="en-US" sz="1600">
                <a:latin typeface="Consolas"/>
                <a:cs typeface="Consolas"/>
              </a:rPr>
              <a:t>SSH password: </a:t>
            </a:r>
          </a:p>
          <a:p>
            <a:pPr marL="0" indent="0">
              <a:buNone/>
            </a:pPr>
            <a:r>
              <a:rPr lang="en-US" sz="1600" smtClean="0">
                <a:latin typeface="Consolas"/>
                <a:cs typeface="Consolas"/>
              </a:rPr>
              <a:t>foo.example.com </a:t>
            </a:r>
            <a:r>
              <a:rPr lang="en-US" sz="1600">
                <a:latin typeface="Consolas"/>
                <a:cs typeface="Consolas"/>
              </a:rPr>
              <a:t>| success | rc=0 &gt;&gt;</a:t>
            </a:r>
          </a:p>
          <a:p>
            <a:pPr marL="0" indent="0">
              <a:buNone/>
            </a:pPr>
            <a:r>
              <a:rPr lang="sv-SE" sz="1600">
                <a:latin typeface="Consolas"/>
                <a:cs typeface="Consolas"/>
              </a:rPr>
              <a:t>openssl	1.0.1e-2+deb7u10</a:t>
            </a:r>
          </a:p>
          <a:p>
            <a:pPr marL="0" indent="0">
              <a:buNone/>
            </a:pPr>
            <a:endParaRPr lang="sv-SE" sz="1600">
              <a:latin typeface="Consolas"/>
              <a:cs typeface="Consolas"/>
            </a:endParaRPr>
          </a:p>
          <a:p>
            <a:pPr marL="0" indent="0">
              <a:buNone/>
            </a:pPr>
            <a:r>
              <a:rPr lang="sv-SE" sz="1600" smtClean="0">
                <a:latin typeface="Consolas"/>
                <a:cs typeface="Consolas"/>
              </a:rPr>
              <a:t>b</a:t>
            </a:r>
            <a:r>
              <a:rPr lang="en-US" sz="1600" smtClean="0">
                <a:latin typeface="Consolas"/>
                <a:cs typeface="Consolas"/>
              </a:rPr>
              <a:t>ar.example.com </a:t>
            </a:r>
            <a:r>
              <a:rPr lang="en-US" sz="1600">
                <a:latin typeface="Consolas"/>
                <a:cs typeface="Consolas"/>
              </a:rPr>
              <a:t>| success | rc=0 &gt;&gt;</a:t>
            </a:r>
          </a:p>
          <a:p>
            <a:pPr marL="0" indent="0">
              <a:buNone/>
            </a:pPr>
            <a:r>
              <a:rPr lang="sv-SE" sz="1600">
                <a:latin typeface="Consolas"/>
                <a:cs typeface="Consolas"/>
              </a:rPr>
              <a:t>openssl	1.0.1e-2+</a:t>
            </a:r>
            <a:r>
              <a:rPr lang="sv-SE" sz="1600" smtClean="0">
                <a:latin typeface="Consolas"/>
                <a:cs typeface="Consolas"/>
              </a:rPr>
              <a:t>deb7u10</a:t>
            </a:r>
            <a:endParaRPr lang="sv-SE" sz="1600">
              <a:latin typeface="Consolas"/>
              <a:cs typeface="Consolas"/>
            </a:endParaRPr>
          </a:p>
        </p:txBody>
      </p:sp>
    </p:spTree>
    <p:extLst>
      <p:ext uri="{BB962C8B-B14F-4D97-AF65-F5344CB8AC3E}">
        <p14:creationId xmlns="" xmlns:p14="http://schemas.microsoft.com/office/powerpoint/2010/main" val="305911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Playbooks</a:t>
            </a:r>
            <a:endParaRPr lang="en-US"/>
          </a:p>
        </p:txBody>
      </p:sp>
      <p:sp>
        <p:nvSpPr>
          <p:cNvPr id="3" name="Content Placeholder 2"/>
          <p:cNvSpPr>
            <a:spLocks noGrp="1"/>
          </p:cNvSpPr>
          <p:nvPr>
            <p:ph idx="1"/>
          </p:nvPr>
        </p:nvSpPr>
        <p:spPr/>
        <p:txBody>
          <a:bodyPr/>
          <a:lstStyle/>
          <a:p>
            <a:r>
              <a:rPr lang="en-US" smtClean="0"/>
              <a:t>More powerful configuration management</a:t>
            </a:r>
          </a:p>
          <a:p>
            <a:r>
              <a:rPr lang="en-US" smtClean="0"/>
              <a:t>Kept </a:t>
            </a:r>
            <a:r>
              <a:rPr lang="en-US"/>
              <a:t>in source </a:t>
            </a:r>
            <a:r>
              <a:rPr lang="en-US" smtClean="0"/>
              <a:t>control, developed, validated</a:t>
            </a:r>
          </a:p>
          <a:p>
            <a:r>
              <a:rPr lang="en-US" smtClean="0"/>
              <a:t>Declare configurations of more complex mutli-system enviornments</a:t>
            </a:r>
          </a:p>
          <a:p>
            <a:r>
              <a:rPr lang="en-US" smtClean="0"/>
              <a:t>Arrange and run tasks synchronously </a:t>
            </a:r>
            <a:r>
              <a:rPr lang="en-US"/>
              <a:t>or asynchronously</a:t>
            </a:r>
          </a:p>
          <a:p>
            <a:endParaRPr lang="en-US"/>
          </a:p>
        </p:txBody>
      </p:sp>
    </p:spTree>
    <p:extLst>
      <p:ext uri="{BB962C8B-B14F-4D97-AF65-F5344CB8AC3E}">
        <p14:creationId xmlns="" xmlns:p14="http://schemas.microsoft.com/office/powerpoint/2010/main" val="937571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a:xfrm>
            <a:off x="136965" y="1600200"/>
            <a:ext cx="8915206" cy="4876800"/>
          </a:xfrm>
        </p:spPr>
        <p:txBody>
          <a:bodyPr>
            <a:normAutofit/>
          </a:bodyPr>
          <a:lstStyle/>
          <a:p>
            <a:pPr marL="0" indent="0">
              <a:buNone/>
            </a:pPr>
            <a:r>
              <a:rPr lang="en-US" sz="1800" dirty="0" smtClean="0"/>
              <a:t>Think of a Task as a single Bash command.</a:t>
            </a:r>
            <a:endParaRPr lang="en-US" sz="1800" dirty="0"/>
          </a:p>
        </p:txBody>
      </p:sp>
    </p:spTree>
    <p:extLst>
      <p:ext uri="{BB962C8B-B14F-4D97-AF65-F5344CB8AC3E}">
        <p14:creationId xmlns="" xmlns:p14="http://schemas.microsoft.com/office/powerpoint/2010/main" val="170135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a:t>
            </a:r>
            <a:endParaRPr lang="en-US"/>
          </a:p>
        </p:txBody>
      </p:sp>
      <p:sp>
        <p:nvSpPr>
          <p:cNvPr id="3" name="Content Placeholder 2"/>
          <p:cNvSpPr>
            <a:spLocks noGrp="1"/>
          </p:cNvSpPr>
          <p:nvPr>
            <p:ph idx="1"/>
          </p:nvPr>
        </p:nvSpPr>
        <p:spPr/>
        <p:txBody>
          <a:bodyPr/>
          <a:lstStyle/>
          <a:p>
            <a:pPr>
              <a:buNone/>
            </a:pPr>
            <a:r>
              <a:rPr lang="en-US" dirty="0" smtClean="0"/>
              <a:t>Variables in </a:t>
            </a:r>
            <a:r>
              <a:rPr lang="en-US" dirty="0" err="1" smtClean="0"/>
              <a:t>Ansible</a:t>
            </a:r>
            <a:r>
              <a:rPr lang="en-US" dirty="0" smtClean="0"/>
              <a:t> are how we deal with differences between systems.</a:t>
            </a:r>
          </a:p>
          <a:p>
            <a:pPr>
              <a:buNone/>
            </a:pPr>
            <a:endParaRPr lang="en-US" dirty="0" smtClean="0"/>
          </a:p>
          <a:p>
            <a:pPr>
              <a:buNone/>
            </a:pPr>
            <a:r>
              <a:rPr lang="en-US" dirty="0" err="1" smtClean="0"/>
              <a:t>Yml</a:t>
            </a:r>
            <a:r>
              <a:rPr lang="en-US" dirty="0" smtClean="0"/>
              <a:t>  file describing variables</a:t>
            </a:r>
          </a:p>
          <a:p>
            <a:pPr>
              <a:buNone/>
            </a:pPr>
            <a:r>
              <a:rPr lang="en-US" dirty="0" err="1" smtClean="0"/>
              <a:t>foo</a:t>
            </a:r>
            <a:r>
              <a:rPr lang="en-US" dirty="0" smtClean="0"/>
              <a:t>: </a:t>
            </a:r>
          </a:p>
          <a:p>
            <a:pPr>
              <a:buNone/>
            </a:pPr>
            <a:r>
              <a:rPr lang="en-US" dirty="0" smtClean="0"/>
              <a:t> field1: one </a:t>
            </a:r>
          </a:p>
          <a:p>
            <a:pPr>
              <a:buNone/>
            </a:pPr>
            <a:r>
              <a:rPr lang="en-US" dirty="0" smtClean="0"/>
              <a:t> field2: two </a:t>
            </a:r>
          </a:p>
          <a:p>
            <a:pPr>
              <a:buNone/>
            </a:pPr>
            <a:r>
              <a:rPr lang="en-US" dirty="0" smtClean="0"/>
              <a:t> You can then reference a specific field in the dictionary using either bracket notation or dot notation </a:t>
            </a:r>
          </a:p>
          <a:p>
            <a:pPr>
              <a:buNone/>
            </a:pPr>
            <a:r>
              <a:rPr lang="en-US" dirty="0" smtClean="0"/>
              <a:t> </a:t>
            </a:r>
            <a:r>
              <a:rPr lang="en-US" dirty="0" err="1" smtClean="0"/>
              <a:t>foo</a:t>
            </a:r>
            <a:r>
              <a:rPr lang="en-US" dirty="0" smtClean="0"/>
              <a:t>['field1']</a:t>
            </a:r>
          </a:p>
          <a:p>
            <a:pPr>
              <a:buNone/>
            </a:pPr>
            <a:r>
              <a:rPr lang="en-US" dirty="0" smtClean="0"/>
              <a:t>foo.field1</a:t>
            </a:r>
          </a:p>
        </p:txBody>
      </p:sp>
    </p:spTree>
    <p:extLst>
      <p:ext uri="{BB962C8B-B14F-4D97-AF65-F5344CB8AC3E}">
        <p14:creationId xmlns="" xmlns:p14="http://schemas.microsoft.com/office/powerpoint/2010/main" val="166291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Templates</a:t>
            </a:r>
            <a:endParaRPr lang="en-US" dirty="0"/>
          </a:p>
        </p:txBody>
      </p:sp>
      <p:sp>
        <p:nvSpPr>
          <p:cNvPr id="3" name="Content Placeholder 2"/>
          <p:cNvSpPr>
            <a:spLocks noGrp="1"/>
          </p:cNvSpPr>
          <p:nvPr>
            <p:ph idx="1"/>
          </p:nvPr>
        </p:nvSpPr>
        <p:spPr/>
        <p:txBody>
          <a:bodyPr>
            <a:normAutofit/>
          </a:bodyPr>
          <a:lstStyle/>
          <a:p>
            <a:r>
              <a:rPr lang="en-US" dirty="0" smtClean="0"/>
              <a:t>Makes the configuration </a:t>
            </a:r>
            <a:r>
              <a:rPr lang="en-US" smtClean="0"/>
              <a:t>files dynamic</a:t>
            </a:r>
            <a:endParaRPr lang="en-US" dirty="0" smtClean="0"/>
          </a:p>
          <a:p>
            <a:r>
              <a:rPr lang="en-US" dirty="0" smtClean="0"/>
              <a:t>It is written in jinja2</a:t>
            </a:r>
          </a:p>
          <a:p>
            <a:endParaRPr lang="en-US" dirty="0" smtClean="0"/>
          </a:p>
          <a:p>
            <a:r>
              <a:rPr lang="en-US" dirty="0" smtClean="0"/>
              <a:t> The difference between a Template and a File is a small but important one. </a:t>
            </a:r>
            <a:r>
              <a:rPr lang="en-US" dirty="0" err="1" smtClean="0"/>
              <a:t>Ansible</a:t>
            </a:r>
            <a:r>
              <a:rPr lang="en-US" dirty="0" smtClean="0"/>
              <a:t> will copy a file to your server exactly as it appears in your Playbook. A Template, on the other hand, can contain variables that </a:t>
            </a:r>
            <a:r>
              <a:rPr lang="en-US" dirty="0" err="1" smtClean="0"/>
              <a:t>Ansible</a:t>
            </a:r>
            <a:r>
              <a:rPr lang="en-US" dirty="0" smtClean="0"/>
              <a:t> will substitute with real values before copying across to the server.</a:t>
            </a:r>
          </a:p>
        </p:txBody>
      </p:sp>
    </p:spTree>
    <p:extLst>
      <p:ext uri="{BB962C8B-B14F-4D97-AF65-F5344CB8AC3E}">
        <p14:creationId xmlns="" xmlns:p14="http://schemas.microsoft.com/office/powerpoint/2010/main" val="217859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Handlers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Written just like a regular task</a:t>
            </a:r>
          </a:p>
          <a:p>
            <a:r>
              <a:rPr lang="en-US" smtClean="0"/>
              <a:t>Only run if triggered by the notify directive</a:t>
            </a:r>
          </a:p>
          <a:p>
            <a:r>
              <a:rPr lang="en-US" smtClean="0"/>
              <a:t>Indicates a change in the system state</a:t>
            </a:r>
          </a:p>
          <a:p>
            <a:r>
              <a:rPr lang="en-US"/>
              <a:t>Any module can be used for the handler action</a:t>
            </a:r>
          </a:p>
          <a:p>
            <a:endParaRPr lang="en-US" sz="1300" smtClean="0">
              <a:solidFill>
                <a:srgbClr val="000000"/>
              </a:solidFill>
              <a:latin typeface="Consolas"/>
              <a:cs typeface="Consolas"/>
            </a:endParaRPr>
          </a:p>
          <a:p>
            <a:pPr marL="0" indent="0">
              <a:buNone/>
            </a:pPr>
            <a:r>
              <a:rPr lang="en-US" smtClean="0">
                <a:solidFill>
                  <a:srgbClr val="000000"/>
                </a:solidFill>
                <a:cs typeface="Consolas"/>
              </a:rPr>
              <a:t>Handler</a:t>
            </a:r>
          </a:p>
          <a:p>
            <a:pPr marL="0" indent="0">
              <a:buNone/>
            </a:pPr>
            <a:endParaRPr lang="en-US" sz="1300" smtClean="0">
              <a:solidFill>
                <a:srgbClr val="000000"/>
              </a:solidFill>
              <a:cs typeface="Consolas"/>
            </a:endParaRPr>
          </a:p>
          <a:p>
            <a:pPr marL="0" indent="0">
              <a:buNone/>
            </a:pPr>
            <a:r>
              <a:rPr lang="en-US" sz="1900">
                <a:solidFill>
                  <a:srgbClr val="000000"/>
                </a:solidFill>
                <a:latin typeface="Consolas"/>
                <a:cs typeface="Consolas"/>
              </a:rPr>
              <a:t>- name: </a:t>
            </a:r>
            <a:r>
              <a:rPr lang="en-US" sz="1900" smtClean="0">
                <a:solidFill>
                  <a:srgbClr val="000000"/>
                </a:solidFill>
                <a:latin typeface="Consolas"/>
                <a:cs typeface="Consolas"/>
              </a:rPr>
              <a:t>Restart Tomcat</a:t>
            </a:r>
            <a:endParaRPr lang="en-US" sz="1900">
              <a:solidFill>
                <a:srgbClr val="000000"/>
              </a:solidFill>
              <a:latin typeface="Consolas"/>
              <a:cs typeface="Consolas"/>
            </a:endParaRPr>
          </a:p>
          <a:p>
            <a:pPr marL="0" indent="0">
              <a:buNone/>
            </a:pPr>
            <a:r>
              <a:rPr lang="en-US" sz="1900">
                <a:solidFill>
                  <a:srgbClr val="000000"/>
                </a:solidFill>
                <a:latin typeface="Consolas"/>
                <a:cs typeface="Consolas"/>
              </a:rPr>
              <a:t>  </a:t>
            </a:r>
            <a:r>
              <a:rPr lang="en-US" sz="1900" smtClean="0">
                <a:solidFill>
                  <a:srgbClr val="000000"/>
                </a:solidFill>
                <a:latin typeface="Consolas"/>
                <a:cs typeface="Consolas"/>
              </a:rPr>
              <a:t>service</a:t>
            </a:r>
            <a:r>
              <a:rPr lang="en-US" sz="1900">
                <a:solidFill>
                  <a:srgbClr val="000000"/>
                </a:solidFill>
                <a:latin typeface="Consolas"/>
                <a:cs typeface="Consolas"/>
              </a:rPr>
              <a:t>: name</a:t>
            </a:r>
            <a:r>
              <a:rPr lang="en-US" sz="1900" smtClean="0">
                <a:solidFill>
                  <a:srgbClr val="000000"/>
                </a:solidFill>
                <a:latin typeface="Consolas"/>
                <a:cs typeface="Consolas"/>
              </a:rPr>
              <a:t>=tomcat state</a:t>
            </a:r>
            <a:r>
              <a:rPr lang="en-US" sz="1900">
                <a:solidFill>
                  <a:srgbClr val="000000"/>
                </a:solidFill>
                <a:latin typeface="Consolas"/>
                <a:cs typeface="Consolas"/>
              </a:rPr>
              <a:t>=restarted</a:t>
            </a:r>
          </a:p>
          <a:p>
            <a:pPr marL="0" indent="0">
              <a:buNone/>
            </a:pPr>
            <a:endParaRPr lang="en-US" baseline="30000" smtClean="0">
              <a:solidFill>
                <a:srgbClr val="000000"/>
              </a:solidFill>
              <a:latin typeface="Consolas"/>
            </a:endParaRPr>
          </a:p>
          <a:p>
            <a:pPr marL="0" indent="0">
              <a:buNone/>
            </a:pPr>
            <a:r>
              <a:rPr lang="en-US" smtClean="0">
                <a:solidFill>
                  <a:srgbClr val="000000"/>
                </a:solidFill>
              </a:rPr>
              <a:t>Task</a:t>
            </a:r>
          </a:p>
          <a:p>
            <a:pPr marL="0" indent="0">
              <a:buNone/>
            </a:pPr>
            <a:endParaRPr lang="en-US" sz="1300" smtClean="0">
              <a:solidFill>
                <a:srgbClr val="000000"/>
              </a:solidFill>
            </a:endParaRPr>
          </a:p>
          <a:p>
            <a:pPr marL="0" indent="0">
              <a:buNone/>
            </a:pPr>
            <a:r>
              <a:rPr lang="en-US" sz="1900">
                <a:solidFill>
                  <a:srgbClr val="000000"/>
                </a:solidFill>
                <a:latin typeface="Consolas"/>
                <a:cs typeface="Consolas"/>
              </a:rPr>
              <a:t>- name: Apache Tomcat | Configure | Overlay configuration</a:t>
            </a:r>
          </a:p>
          <a:p>
            <a:pPr marL="0" indent="0">
              <a:buNone/>
            </a:pPr>
            <a:r>
              <a:rPr lang="en-US" sz="1900">
                <a:solidFill>
                  <a:srgbClr val="000000"/>
                </a:solidFill>
                <a:latin typeface="Consolas"/>
                <a:cs typeface="Consolas"/>
              </a:rPr>
              <a:t>  template: src=‘{{item.file}}' dest='{{item.target}}’  </a:t>
            </a:r>
          </a:p>
          <a:p>
            <a:pPr marL="0" indent="0">
              <a:buNone/>
            </a:pPr>
            <a:r>
              <a:rPr lang="en-US" sz="1900">
                <a:solidFill>
                  <a:srgbClr val="000000"/>
                </a:solidFill>
                <a:latin typeface="Consolas"/>
                <a:cs typeface="Consolas"/>
              </a:rPr>
              <a:t>  with_items: </a:t>
            </a:r>
            <a:r>
              <a:rPr lang="en-US" sz="1900" smtClean="0">
                <a:solidFill>
                  <a:srgbClr val="000000"/>
                </a:solidFill>
                <a:latin typeface="Consolas"/>
                <a:cs typeface="Consolas"/>
              </a:rPr>
              <a:t>tomcat.config_files</a:t>
            </a:r>
          </a:p>
          <a:p>
            <a:pPr marL="0" indent="0">
              <a:buNone/>
            </a:pPr>
            <a:r>
              <a:rPr lang="en-US" sz="1900" smtClean="0">
                <a:solidFill>
                  <a:srgbClr val="000000"/>
                </a:solidFill>
                <a:latin typeface="Consolas"/>
                <a:cs typeface="Consolas"/>
              </a:rPr>
              <a:t>  notify: Restart Tomcat</a:t>
            </a:r>
            <a:endParaRPr lang="en-US" sz="2000" smtClean="0">
              <a:solidFill>
                <a:srgbClr val="000000"/>
              </a:solidFill>
            </a:endParaRPr>
          </a:p>
          <a:p>
            <a:pPr marL="0" indent="0">
              <a:buNone/>
            </a:pPr>
            <a:endParaRPr lang="en-US">
              <a:solidFill>
                <a:srgbClr val="000000"/>
              </a:solidFill>
            </a:endParaRPr>
          </a:p>
          <a:p>
            <a:pPr marL="0" indent="0">
              <a:buNone/>
            </a:pPr>
            <a:endParaRPr lang="en-US" smtClean="0"/>
          </a:p>
          <a:p>
            <a:pPr marL="0" indent="0">
              <a:buNone/>
            </a:pPr>
            <a:endParaRPr lang="en-US"/>
          </a:p>
        </p:txBody>
      </p:sp>
    </p:spTree>
    <p:extLst>
      <p:ext uri="{BB962C8B-B14F-4D97-AF65-F5344CB8AC3E}">
        <p14:creationId xmlns="" xmlns:p14="http://schemas.microsoft.com/office/powerpoint/2010/main" val="179331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r>
              <a:rPr lang="en-US" dirty="0" smtClean="0"/>
              <a:t>Break </a:t>
            </a:r>
            <a:r>
              <a:rPr lang="en-US" dirty="0"/>
              <a:t>up </a:t>
            </a:r>
            <a:r>
              <a:rPr lang="en-US" dirty="0" smtClean="0"/>
              <a:t>configuration into repeatable chunks</a:t>
            </a:r>
          </a:p>
          <a:p>
            <a:r>
              <a:rPr lang="en-US" dirty="0"/>
              <a:t>Reduce</a:t>
            </a:r>
            <a:r>
              <a:rPr lang="en-US" dirty="0" smtClean="0"/>
              <a:t>, reuse, recycle</a:t>
            </a:r>
            <a:endParaRPr lang="en-US" dirty="0"/>
          </a:p>
          <a:p>
            <a:r>
              <a:rPr lang="en-US" dirty="0" smtClean="0"/>
              <a:t>Clean, understandable structure</a:t>
            </a:r>
          </a:p>
          <a:p>
            <a:r>
              <a:rPr lang="en-US" dirty="0"/>
              <a:t>Stack on top of each </a:t>
            </a:r>
            <a:r>
              <a:rPr lang="en-US" dirty="0" smtClean="0"/>
              <a:t>other</a:t>
            </a:r>
          </a:p>
          <a:p>
            <a:r>
              <a:rPr lang="en-US" dirty="0" smtClean="0"/>
              <a:t> similar to chef cookbooks</a:t>
            </a:r>
          </a:p>
          <a:p>
            <a:endParaRPr lang="en-US" dirty="0"/>
          </a:p>
        </p:txBody>
      </p:sp>
    </p:spTree>
    <p:extLst>
      <p:ext uri="{BB962C8B-B14F-4D97-AF65-F5344CB8AC3E}">
        <p14:creationId xmlns="" xmlns:p14="http://schemas.microsoft.com/office/powerpoint/2010/main" val="1391766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Orchestration</a:t>
            </a:r>
            <a:endParaRPr lang="en-US" dirty="0"/>
          </a:p>
        </p:txBody>
      </p:sp>
      <p:sp>
        <p:nvSpPr>
          <p:cNvPr id="3" name="Content Placeholder 2"/>
          <p:cNvSpPr>
            <a:spLocks noGrp="1"/>
          </p:cNvSpPr>
          <p:nvPr>
            <p:ph idx="1"/>
          </p:nvPr>
        </p:nvSpPr>
        <p:spPr/>
        <p:txBody>
          <a:bodyPr/>
          <a:lstStyle/>
          <a:p>
            <a:r>
              <a:rPr lang="en-US" smtClean="0"/>
              <a:t>“Rolling Updates”</a:t>
            </a:r>
          </a:p>
          <a:p>
            <a:r>
              <a:rPr lang="en-US" smtClean="0"/>
              <a:t>Performing very complex infrastructure or cluster operations</a:t>
            </a:r>
          </a:p>
          <a:p>
            <a:r>
              <a:rPr lang="en-US" smtClean="0"/>
              <a:t>Run plays in serial instead of parallel</a:t>
            </a:r>
          </a:p>
          <a:p>
            <a:r>
              <a:rPr lang="en-US" smtClean="0"/>
              <a:t>Wait for certain conditions to move forward</a:t>
            </a:r>
          </a:p>
          <a:p>
            <a:r>
              <a:rPr lang="en-US" smtClean="0"/>
              <a:t>Abort if certain percentage of failure</a:t>
            </a:r>
          </a:p>
          <a:p>
            <a:pPr marL="0" indent="0">
              <a:buNone/>
            </a:pPr>
            <a:endParaRPr lang="en-US"/>
          </a:p>
        </p:txBody>
      </p:sp>
    </p:spTree>
    <p:extLst>
      <p:ext uri="{BB962C8B-B14F-4D97-AF65-F5344CB8AC3E}">
        <p14:creationId xmlns="" xmlns:p14="http://schemas.microsoft.com/office/powerpoint/2010/main" val="3822661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Orchestration: Example</a:t>
            </a:r>
            <a:endParaRPr lang="en-US"/>
          </a:p>
        </p:txBody>
      </p:sp>
      <p:sp>
        <p:nvSpPr>
          <p:cNvPr id="3" name="Content Placeholder 2"/>
          <p:cNvSpPr>
            <a:spLocks noGrp="1"/>
          </p:cNvSpPr>
          <p:nvPr>
            <p:ph idx="1"/>
          </p:nvPr>
        </p:nvSpPr>
        <p:spPr/>
        <p:txBody>
          <a:bodyPr/>
          <a:lstStyle/>
          <a:p>
            <a:r>
              <a:rPr lang="en-US" smtClean="0"/>
              <a:t>turn off monitoring and alerting</a:t>
            </a:r>
          </a:p>
          <a:p>
            <a:r>
              <a:rPr lang="en-US" smtClean="0"/>
              <a:t>remove application server from load balanced group</a:t>
            </a:r>
          </a:p>
          <a:p>
            <a:r>
              <a:rPr lang="en-US" smtClean="0"/>
              <a:t>stop services</a:t>
            </a:r>
          </a:p>
          <a:p>
            <a:r>
              <a:rPr lang="en-US" smtClean="0"/>
              <a:t>wait for services to stop fully</a:t>
            </a:r>
          </a:p>
          <a:p>
            <a:r>
              <a:rPr lang="en-US" smtClean="0"/>
              <a:t>checkout new code from git</a:t>
            </a:r>
          </a:p>
          <a:p>
            <a:r>
              <a:rPr lang="en-US" smtClean="0"/>
              <a:t>deploy webapp</a:t>
            </a:r>
          </a:p>
          <a:p>
            <a:r>
              <a:rPr lang="en-US" smtClean="0"/>
              <a:t>restart services</a:t>
            </a:r>
          </a:p>
          <a:p>
            <a:r>
              <a:rPr lang="en-US" smtClean="0"/>
              <a:t>wait for services to start fully</a:t>
            </a:r>
          </a:p>
          <a:p>
            <a:r>
              <a:rPr lang="en-US" smtClean="0"/>
              <a:t>return to load blanced group</a:t>
            </a:r>
          </a:p>
        </p:txBody>
      </p:sp>
    </p:spTree>
    <p:extLst>
      <p:ext uri="{BB962C8B-B14F-4D97-AF65-F5344CB8AC3E}">
        <p14:creationId xmlns="" xmlns:p14="http://schemas.microsoft.com/office/powerpoint/2010/main" val="2716152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Server provisioner</a:t>
            </a:r>
            <a:endParaRPr lang="en-US" dirty="0"/>
          </a:p>
        </p:txBody>
      </p:sp>
      <p:sp>
        <p:nvSpPr>
          <p:cNvPr id="3" name="Content Placeholder 2"/>
          <p:cNvSpPr>
            <a:spLocks noGrp="1"/>
          </p:cNvSpPr>
          <p:nvPr>
            <p:ph idx="1"/>
          </p:nvPr>
        </p:nvSpPr>
        <p:spPr/>
        <p:txBody>
          <a:bodyPr numCol="2">
            <a:normAutofit fontScale="47500" lnSpcReduction="20000"/>
          </a:bodyPr>
          <a:lstStyle/>
          <a:p>
            <a:r>
              <a:rPr lang="en-US" sz="4200" smtClean="0"/>
              <a:t>Build and configure webserver </a:t>
            </a:r>
          </a:p>
          <a:p>
            <a:pPr marL="0" indent="0">
              <a:buNone/>
            </a:pPr>
            <a:r>
              <a:rPr lang="en-US" smtClean="0"/>
              <a:t>-</a:t>
            </a:r>
            <a:r>
              <a:rPr lang="en-US"/>
              <a:t>--</a:t>
            </a:r>
          </a:p>
          <a:p>
            <a:pPr marL="0" indent="0">
              <a:buNone/>
            </a:pPr>
            <a:endParaRPr lang="en-US"/>
          </a:p>
          <a:p>
            <a:pPr marL="0" indent="0">
              <a:buNone/>
            </a:pPr>
            <a:r>
              <a:rPr lang="en-US"/>
              <a:t>#packer provisioning only</a:t>
            </a:r>
          </a:p>
          <a:p>
            <a:pPr marL="0" indent="0">
              <a:buNone/>
            </a:pPr>
            <a:endParaRPr lang="en-US"/>
          </a:p>
          <a:p>
            <a:pPr marL="0" indent="0">
              <a:buNone/>
            </a:pPr>
            <a:r>
              <a:rPr lang="en-US"/>
              <a:t>- hosts: all</a:t>
            </a:r>
          </a:p>
          <a:p>
            <a:pPr marL="0" indent="0">
              <a:buNone/>
            </a:pPr>
            <a:r>
              <a:rPr lang="en-US"/>
              <a:t>  connection: local</a:t>
            </a:r>
          </a:p>
          <a:p>
            <a:pPr marL="0" indent="0">
              <a:buNone/>
            </a:pPr>
            <a:r>
              <a:rPr lang="en-US"/>
              <a:t>  remote_user: vagrant</a:t>
            </a:r>
          </a:p>
          <a:p>
            <a:pPr marL="0" indent="0">
              <a:buNone/>
            </a:pPr>
            <a:r>
              <a:rPr lang="en-US"/>
              <a:t>  sudo: True</a:t>
            </a:r>
          </a:p>
          <a:p>
            <a:pPr marL="0" indent="0">
              <a:buNone/>
            </a:pPr>
            <a:r>
              <a:rPr lang="en-US"/>
              <a:t>  sudo_user: root</a:t>
            </a:r>
          </a:p>
          <a:p>
            <a:pPr marL="0" indent="0">
              <a:buNone/>
            </a:pPr>
            <a:r>
              <a:rPr lang="en-US"/>
              <a:t>  vars_files:</a:t>
            </a:r>
          </a:p>
          <a:p>
            <a:pPr marL="0" indent="0">
              <a:buNone/>
            </a:pPr>
            <a:r>
              <a:rPr lang="en-US"/>
              <a:t>    - roles/vars/cloud.encrypt</a:t>
            </a:r>
          </a:p>
          <a:p>
            <a:pPr marL="0" indent="0">
              <a:buNone/>
            </a:pPr>
            <a:r>
              <a:rPr lang="en-US"/>
              <a:t>  vars:</a:t>
            </a:r>
          </a:p>
          <a:p>
            <a:pPr marL="0" indent="0">
              <a:buNone/>
            </a:pPr>
            <a:r>
              <a:rPr lang="en-US"/>
              <a:t>    lifecycle: 'production'</a:t>
            </a:r>
          </a:p>
          <a:p>
            <a:pPr marL="0" indent="0">
              <a:buNone/>
            </a:pPr>
            <a:r>
              <a:rPr lang="en-US"/>
              <a:t>    build_flavor: 'cloud'</a:t>
            </a:r>
          </a:p>
          <a:p>
            <a:pPr marL="0" indent="0">
              <a:buNone/>
            </a:pPr>
            <a:r>
              <a:rPr lang="en-US"/>
              <a:t>    app_flavor: 'app'</a:t>
            </a:r>
          </a:p>
          <a:p>
            <a:pPr marL="0" indent="0">
              <a:buNone/>
            </a:pPr>
            <a:r>
              <a:rPr lang="en-US"/>
              <a:t>  roles:</a:t>
            </a:r>
          </a:p>
          <a:p>
            <a:pPr marL="0" indent="0">
              <a:buNone/>
            </a:pPr>
            <a:r>
              <a:rPr lang="en-US"/>
              <a:t>    - roles/debian</a:t>
            </a:r>
          </a:p>
          <a:p>
            <a:pPr marL="0" indent="0">
              <a:buNone/>
            </a:pPr>
            <a:r>
              <a:rPr lang="en-US"/>
              <a:t>    - roles/vmware-tools</a:t>
            </a:r>
          </a:p>
          <a:p>
            <a:pPr marL="0" indent="0">
              <a:buNone/>
            </a:pPr>
            <a:r>
              <a:rPr lang="en-US"/>
              <a:t>    - roles/local-users</a:t>
            </a:r>
          </a:p>
          <a:p>
            <a:pPr marL="0" indent="0">
              <a:buNone/>
            </a:pPr>
            <a:r>
              <a:rPr lang="en-US"/>
              <a:t>    - roles/active-directory</a:t>
            </a:r>
          </a:p>
          <a:p>
            <a:pPr marL="0" indent="0">
              <a:buNone/>
            </a:pPr>
            <a:r>
              <a:rPr lang="en-US"/>
              <a:t>    - roles/cloud-</a:t>
            </a:r>
            <a:r>
              <a:rPr lang="en-US" smtClean="0"/>
              <a:t>baseline</a:t>
            </a:r>
          </a:p>
          <a:p>
            <a:pPr marL="0" indent="0">
              <a:buNone/>
            </a:pPr>
            <a:r>
              <a:rPr lang="en-US" smtClean="0"/>
              <a:t>    - roles/sudoers</a:t>
            </a:r>
          </a:p>
          <a:p>
            <a:pPr marL="0" indent="0">
              <a:buNone/>
            </a:pPr>
            <a:r>
              <a:rPr lang="en-US" smtClean="0"/>
              <a:t>    - roles/iptables</a:t>
            </a:r>
          </a:p>
          <a:p>
            <a:pPr marL="0" indent="0">
              <a:buNone/>
            </a:pPr>
            <a:r>
              <a:rPr lang="en-US" smtClean="0"/>
              <a:t>    </a:t>
            </a:r>
            <a:r>
              <a:rPr lang="en-US"/>
              <a:t>- roles/java-jdk-7</a:t>
            </a:r>
          </a:p>
          <a:p>
            <a:pPr marL="0" indent="0">
              <a:buNone/>
            </a:pPr>
            <a:r>
              <a:rPr lang="en-US"/>
              <a:t>    - roles/tomcat-7</a:t>
            </a:r>
          </a:p>
          <a:p>
            <a:pPr marL="0" indent="0">
              <a:buNone/>
            </a:pPr>
            <a:r>
              <a:rPr lang="en-US"/>
              <a:t>    - { role: roles/tomcat-native, when: </a:t>
            </a:r>
            <a:r>
              <a:rPr lang="en-US" smtClean="0"/>
              <a:t>native </a:t>
            </a:r>
            <a:r>
              <a:rPr lang="en-US"/>
              <a:t>== 'true' </a:t>
            </a:r>
            <a:r>
              <a:rPr lang="en-US" smtClean="0"/>
              <a:t>} </a:t>
            </a:r>
          </a:p>
          <a:p>
            <a:pPr marL="0" indent="0">
              <a:buNone/>
            </a:pPr>
            <a:endParaRPr lang="en-US" smtClean="0"/>
          </a:p>
          <a:p>
            <a:pPr marL="0" indent="0">
              <a:buNone/>
            </a:pPr>
            <a:endParaRPr lang="en-US" smtClean="0"/>
          </a:p>
          <a:p>
            <a:pPr marL="0" indent="0">
              <a:buNone/>
            </a:pPr>
            <a:endParaRPr lang="en-US" smtClean="0"/>
          </a:p>
          <a:p>
            <a:pPr marL="0" indent="0">
              <a:buNone/>
            </a:pPr>
            <a:endParaRPr lang="en-US" smtClean="0"/>
          </a:p>
          <a:p>
            <a:pPr marL="0" indent="0">
              <a:buNone/>
            </a:pPr>
            <a:r>
              <a:rPr lang="en-US" smtClean="0"/>
              <a:t>   </a:t>
            </a:r>
          </a:p>
          <a:p>
            <a:pPr marL="0" indent="0">
              <a:buNone/>
            </a:pPr>
            <a:r>
              <a:rPr lang="en-US" smtClean="0"/>
              <a:t>  </a:t>
            </a:r>
          </a:p>
          <a:p>
            <a:pPr marL="0" indent="0">
              <a:buNone/>
            </a:pPr>
            <a:endParaRPr lang="en-US" smtClean="0"/>
          </a:p>
          <a:p>
            <a:pPr marL="0" indent="0">
              <a:buNone/>
            </a:pPr>
            <a:r>
              <a:rPr lang="en-US" smtClean="0"/>
              <a:t>    - roles/ansible</a:t>
            </a:r>
          </a:p>
          <a:p>
            <a:pPr marL="0" indent="0">
              <a:buNone/>
            </a:pPr>
            <a:r>
              <a:rPr lang="en-US" smtClean="0"/>
              <a:t>    </a:t>
            </a:r>
            <a:r>
              <a:rPr lang="en-US"/>
              <a:t>- roles/app-</a:t>
            </a:r>
            <a:r>
              <a:rPr lang="en-US" smtClean="0"/>
              <a:t>dynamics</a:t>
            </a:r>
          </a:p>
          <a:p>
            <a:pPr marL="0" indent="0">
              <a:buNone/>
            </a:pPr>
            <a:r>
              <a:rPr lang="en-US"/>
              <a:t> </a:t>
            </a:r>
            <a:r>
              <a:rPr lang="en-US" smtClean="0"/>
              <a:t>   - roles/opsview</a:t>
            </a:r>
            <a:endParaRPr lang="en-US"/>
          </a:p>
          <a:p>
            <a:pPr marL="0" indent="0">
              <a:buNone/>
            </a:pPr>
            <a:r>
              <a:rPr lang="en-US"/>
              <a:t>    - roles/cleanup</a:t>
            </a:r>
          </a:p>
          <a:p>
            <a:pPr marL="0" indent="0">
              <a:buNone/>
            </a:pPr>
            <a:r>
              <a:rPr lang="en-US"/>
              <a:t>    - roles/git</a:t>
            </a:r>
          </a:p>
          <a:p>
            <a:pPr marL="0" indent="0">
              <a:buNone/>
            </a:pPr>
            <a:r>
              <a:rPr lang="en-US"/>
              <a:t>  tasks:</a:t>
            </a:r>
          </a:p>
          <a:p>
            <a:pPr marL="0" indent="0">
              <a:buNone/>
            </a:pPr>
            <a:r>
              <a:rPr lang="en-US"/>
              <a:t>    - name: Reboot the Server</a:t>
            </a:r>
          </a:p>
          <a:p>
            <a:pPr marL="0" indent="0">
              <a:buNone/>
            </a:pPr>
            <a:r>
              <a:rPr lang="en-US"/>
              <a:t>      command: '/sbin/</a:t>
            </a:r>
            <a:r>
              <a:rPr lang="en-US" smtClean="0"/>
              <a:t>reboot'</a:t>
            </a:r>
            <a:endParaRPr lang="en-US"/>
          </a:p>
          <a:p>
            <a:pPr marL="0" indent="0">
              <a:buNone/>
            </a:pPr>
            <a:r>
              <a:rPr lang="en-US"/>
              <a:t>  </a:t>
            </a:r>
            <a:endParaRPr lang="en-US" smtClean="0"/>
          </a:p>
          <a:p>
            <a:pPr marL="0" indent="0">
              <a:buNone/>
            </a:pPr>
            <a:r>
              <a:rPr lang="en-US" smtClean="0"/>
              <a:t>  </a:t>
            </a:r>
            <a:r>
              <a:rPr lang="en-US"/>
              <a:t>- name: Wait for Server to come back</a:t>
            </a:r>
          </a:p>
          <a:p>
            <a:pPr marL="0" indent="0">
              <a:buNone/>
            </a:pPr>
            <a:r>
              <a:rPr lang="en-US"/>
              <a:t>      wait_for: host='{{inventory_hostname}}' port='</a:t>
            </a:r>
            <a:r>
              <a:rPr lang="en-US" smtClean="0"/>
              <a:t>22’</a:t>
            </a:r>
            <a:endParaRPr lang="en-US"/>
          </a:p>
          <a:p>
            <a:pPr marL="0" indent="0">
              <a:buNone/>
            </a:pPr>
            <a:r>
              <a:rPr lang="en-US"/>
              <a:t>      sudo: no</a:t>
            </a:r>
          </a:p>
          <a:p>
            <a:pPr marL="0" indent="0">
              <a:buNone/>
            </a:pPr>
            <a:r>
              <a:rPr lang="en-US"/>
              <a:t>      delegate_to: localhost</a:t>
            </a:r>
          </a:p>
          <a:p>
            <a:pPr marL="0" indent="0">
              <a:buNone/>
            </a:pPr>
            <a:endParaRPr lang="en-US"/>
          </a:p>
          <a:p>
            <a:pPr marL="0" indent="0">
              <a:buNone/>
            </a:pPr>
            <a:r>
              <a:rPr lang="en-US"/>
              <a:t>    - name: Wait for Services to start fully</a:t>
            </a:r>
          </a:p>
          <a:p>
            <a:pPr marL="0" indent="0">
              <a:buNone/>
            </a:pPr>
            <a:r>
              <a:rPr lang="en-US"/>
              <a:t>      wait_for: port='{{item}}' delay='5' timeout='600'</a:t>
            </a:r>
          </a:p>
          <a:p>
            <a:pPr marL="0" indent="0">
              <a:buNone/>
            </a:pPr>
            <a:r>
              <a:rPr lang="en-US"/>
              <a:t>      with_items:</a:t>
            </a:r>
          </a:p>
          <a:p>
            <a:pPr marL="0" indent="0">
              <a:buNone/>
            </a:pPr>
            <a:r>
              <a:rPr lang="en-US"/>
              <a:t>        - '8009' #ajp</a:t>
            </a:r>
          </a:p>
          <a:p>
            <a:pPr marL="0" indent="0">
              <a:buNone/>
            </a:pPr>
            <a:r>
              <a:rPr lang="en-US"/>
              <a:t>        - '8080' #tomcat</a:t>
            </a:r>
          </a:p>
        </p:txBody>
      </p:sp>
    </p:spTree>
    <p:extLst>
      <p:ext uri="{BB962C8B-B14F-4D97-AF65-F5344CB8AC3E}">
        <p14:creationId xmlns="" xmlns:p14="http://schemas.microsoft.com/office/powerpoint/2010/main" val="25919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a:t>
            </a:r>
            <a:r>
              <a:rPr lang="en-US" baseline="0" dirty="0" smtClean="0"/>
              <a:t> Sleep on the Couch</a:t>
            </a:r>
            <a:endParaRPr lang="en-US" dirty="0"/>
          </a:p>
        </p:txBody>
      </p:sp>
      <p:sp>
        <p:nvSpPr>
          <p:cNvPr id="3" name="Content Placeholder 2"/>
          <p:cNvSpPr>
            <a:spLocks noGrp="1"/>
          </p:cNvSpPr>
          <p:nvPr>
            <p:ph idx="1"/>
          </p:nvPr>
        </p:nvSpPr>
        <p:spPr/>
        <p:txBody>
          <a:bodyPr/>
          <a:lstStyle/>
          <a:p>
            <a:pPr marL="0" indent="0">
              <a:buNone/>
            </a:pPr>
            <a:r>
              <a:rPr lang="en-US" dirty="0" smtClean="0"/>
              <a:t>We’re the ones they call when</a:t>
            </a:r>
          </a:p>
          <a:p>
            <a:pPr lvl="1"/>
            <a:r>
              <a:rPr lang="en-US" dirty="0" smtClean="0"/>
              <a:t>“The website is down”</a:t>
            </a:r>
          </a:p>
          <a:p>
            <a:pPr lvl="1"/>
            <a:r>
              <a:rPr lang="en-US" dirty="0" smtClean="0"/>
              <a:t>The customer is having an “weird” issue</a:t>
            </a:r>
          </a:p>
          <a:p>
            <a:pPr lvl="1"/>
            <a:r>
              <a:rPr lang="en-US" dirty="0" smtClean="0"/>
              <a:t>A critical exploit just entered the wild</a:t>
            </a:r>
          </a:p>
          <a:p>
            <a:pPr lvl="1"/>
            <a:r>
              <a:rPr lang="en-US" dirty="0" smtClean="0"/>
              <a:t>“I can’t login to the domain”</a:t>
            </a:r>
          </a:p>
          <a:p>
            <a:pPr lvl="1"/>
            <a:r>
              <a:rPr lang="en-US" smtClean="0"/>
              <a:t>New deployment off </a:t>
            </a:r>
            <a:r>
              <a:rPr lang="en-US" dirty="0" smtClean="0"/>
              <a:t>hours</a:t>
            </a:r>
          </a:p>
          <a:p>
            <a:pPr lvl="1"/>
            <a:r>
              <a:rPr lang="en-US" smtClean="0"/>
              <a:t>Offshore needs </a:t>
            </a:r>
            <a:r>
              <a:rPr lang="en-US" dirty="0" smtClean="0"/>
              <a:t>6 new VMs for testing</a:t>
            </a:r>
          </a:p>
          <a:p>
            <a:pPr lvl="1"/>
            <a:r>
              <a:rPr lang="en-US" dirty="0" smtClean="0"/>
              <a:t>“I’m doing a customer demo at 8AM”</a:t>
            </a:r>
            <a:endParaRPr lang="en-US" dirty="0"/>
          </a:p>
        </p:txBody>
      </p:sp>
    </p:spTree>
    <p:extLst>
      <p:ext uri="{BB962C8B-B14F-4D97-AF65-F5344CB8AC3E}">
        <p14:creationId xmlns="" xmlns:p14="http://schemas.microsoft.com/office/powerpoint/2010/main" val="110681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lstStyle/>
          <a:p>
            <a:r>
              <a:rPr lang="en-US" smtClean="0"/>
              <a:t>Stop doing everything by hand!</a:t>
            </a:r>
          </a:p>
          <a:p>
            <a:r>
              <a:rPr lang="en-US" smtClean="0"/>
              <a:t>If you find yourself logging in to more than one VM to do the same task...</a:t>
            </a:r>
          </a:p>
          <a:p>
            <a:r>
              <a:rPr lang="en-US" smtClean="0"/>
              <a:t>If you have been meaning to get around to patching or updating a bunch of VMs...</a:t>
            </a:r>
          </a:p>
          <a:p>
            <a:r>
              <a:rPr lang="en-US" smtClean="0"/>
              <a:t>If you know all of the prompts of the OS installer by heart...</a:t>
            </a:r>
          </a:p>
          <a:p>
            <a:r>
              <a:rPr lang="en-US" smtClean="0"/>
              <a:t>If scp and vi are your favorite tools...</a:t>
            </a:r>
          </a:p>
          <a:p>
            <a:r>
              <a:rPr lang="en-US" smtClean="0"/>
              <a:t>If you dread the next release of your application</a:t>
            </a:r>
          </a:p>
          <a:p>
            <a:r>
              <a:rPr lang="en-US" smtClean="0"/>
              <a:t>If you wince every time your phone rings</a:t>
            </a:r>
          </a:p>
          <a:p>
            <a:pPr marL="0" indent="0">
              <a:buNone/>
            </a:pPr>
            <a:endParaRPr lang="en-US"/>
          </a:p>
        </p:txBody>
      </p:sp>
    </p:spTree>
    <p:extLst>
      <p:ext uri="{BB962C8B-B14F-4D97-AF65-F5344CB8AC3E}">
        <p14:creationId xmlns="" xmlns:p14="http://schemas.microsoft.com/office/powerpoint/2010/main" val="2243791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Ansible</a:t>
            </a:r>
            <a:endParaRPr lang="en-US"/>
          </a:p>
        </p:txBody>
      </p:sp>
      <p:sp>
        <p:nvSpPr>
          <p:cNvPr id="3" name="Content Placeholder 2"/>
          <p:cNvSpPr>
            <a:spLocks noGrp="1"/>
          </p:cNvSpPr>
          <p:nvPr>
            <p:ph idx="1"/>
          </p:nvPr>
        </p:nvSpPr>
        <p:spPr/>
        <p:txBody>
          <a:bodyPr/>
          <a:lstStyle/>
          <a:p>
            <a:r>
              <a:rPr lang="en-US" smtClean="0"/>
              <a:t>Get more sleep</a:t>
            </a:r>
          </a:p>
          <a:p>
            <a:r>
              <a:rPr lang="en-US" smtClean="0"/>
              <a:t>Require less coffee</a:t>
            </a:r>
          </a:p>
          <a:p>
            <a:endParaRPr lang="en-US"/>
          </a:p>
          <a:p>
            <a:endParaRPr lang="en-US"/>
          </a:p>
        </p:txBody>
      </p:sp>
      <p:pic>
        <p:nvPicPr>
          <p:cNvPr id="5" name="Picture 4" descr="fry_nirvana_1851.jp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35327" y="2779925"/>
            <a:ext cx="4572000" cy="3429000"/>
          </a:xfrm>
          <a:prstGeom prst="rect">
            <a:avLst/>
          </a:prstGeom>
        </p:spPr>
      </p:pic>
    </p:spTree>
    <p:extLst>
      <p:ext uri="{BB962C8B-B14F-4D97-AF65-F5344CB8AC3E}">
        <p14:creationId xmlns="" xmlns:p14="http://schemas.microsoft.com/office/powerpoint/2010/main" val="726518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Yaml</a:t>
            </a:r>
            <a:r>
              <a:rPr lang="en-US" dirty="0" smtClean="0"/>
              <a:t> - basic overview</a:t>
            </a:r>
            <a:endParaRPr lang="en-US" dirty="0"/>
          </a:p>
        </p:txBody>
      </p:sp>
      <p:sp>
        <p:nvSpPr>
          <p:cNvPr id="3" name="Content Placeholder 2"/>
          <p:cNvSpPr>
            <a:spLocks noGrp="1"/>
          </p:cNvSpPr>
          <p:nvPr>
            <p:ph idx="1"/>
          </p:nvPr>
        </p:nvSpPr>
        <p:spPr/>
        <p:txBody>
          <a:bodyPr/>
          <a:lstStyle/>
          <a:p>
            <a:r>
              <a:rPr lang="en-US" dirty="0" smtClean="0"/>
              <a:t>For </a:t>
            </a:r>
            <a:r>
              <a:rPr lang="en-US" dirty="0" err="1" smtClean="0"/>
              <a:t>Ansible</a:t>
            </a:r>
            <a:r>
              <a:rPr lang="en-US" dirty="0" smtClean="0"/>
              <a:t>, nearly every YAML file starts with a list. Each item in the list is a list of key/value pairs, commonly called a “hash” or a “dictionary”. So, we need to know how to write lists and dictionaries in YAML.</a:t>
            </a:r>
          </a:p>
          <a:p>
            <a:r>
              <a:rPr lang="en-US" dirty="0" smtClean="0"/>
              <a:t>All YAML files can optionally begin with --- and end with .... This is part of the YAML format and indicates the start and end of a document.</a:t>
            </a:r>
          </a:p>
          <a:p>
            <a:r>
              <a:rPr lang="en-US" dirty="0" smtClean="0"/>
              <a:t>All members of a list are lines beginning at the same indentation level starting with a "- " (a dash and a space)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Yml</a:t>
            </a:r>
            <a:r>
              <a:rPr lang="en-US" dirty="0" smtClean="0"/>
              <a:t> describing list of fruits</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 A list of tasty fruits</a:t>
            </a:r>
          </a:p>
          <a:p>
            <a:r>
              <a:rPr lang="en-US" dirty="0" smtClean="0"/>
              <a:t>fruits:</a:t>
            </a:r>
          </a:p>
          <a:p>
            <a:r>
              <a:rPr lang="en-US" dirty="0" smtClean="0"/>
              <a:t>    - Apple</a:t>
            </a:r>
          </a:p>
          <a:p>
            <a:r>
              <a:rPr lang="en-US" dirty="0" smtClean="0"/>
              <a:t>    - Orange</a:t>
            </a:r>
          </a:p>
          <a:p>
            <a:r>
              <a:rPr lang="en-US" dirty="0" smtClean="0"/>
              <a:t>    - Strawberry</a:t>
            </a:r>
          </a:p>
          <a:p>
            <a:r>
              <a:rPr lang="en-US" dirty="0" smtClean="0"/>
              <a:t>    - Mango</a:t>
            </a:r>
          </a:p>
          <a:p>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in YML</a:t>
            </a:r>
            <a:endParaRPr lang="en-US" dirty="0"/>
          </a:p>
        </p:txBody>
      </p:sp>
      <p:sp>
        <p:nvSpPr>
          <p:cNvPr id="3" name="Content Placeholder 2"/>
          <p:cNvSpPr>
            <a:spLocks noGrp="1"/>
          </p:cNvSpPr>
          <p:nvPr>
            <p:ph idx="1"/>
          </p:nvPr>
        </p:nvSpPr>
        <p:spPr/>
        <p:txBody>
          <a:bodyPr/>
          <a:lstStyle/>
          <a:p>
            <a:r>
              <a:rPr lang="en-US" dirty="0" smtClean="0"/>
              <a:t>A dictionary is represented in a simple key: value form</a:t>
            </a:r>
          </a:p>
          <a:p>
            <a:endParaRPr lang="en-US" dirty="0" smtClean="0"/>
          </a:p>
          <a:p>
            <a:pPr>
              <a:buNone/>
            </a:pPr>
            <a:r>
              <a:rPr lang="en-US" dirty="0" smtClean="0"/>
              <a:t># An employee record</a:t>
            </a:r>
          </a:p>
          <a:p>
            <a:pPr>
              <a:buNone/>
            </a:pPr>
            <a:r>
              <a:rPr lang="en-US" dirty="0" smtClean="0"/>
              <a:t>martin:</a:t>
            </a:r>
          </a:p>
          <a:p>
            <a:pPr>
              <a:buNone/>
            </a:pPr>
            <a:r>
              <a:rPr lang="en-US" dirty="0" smtClean="0"/>
              <a:t>    name: Martin </a:t>
            </a:r>
            <a:r>
              <a:rPr lang="en-US" dirty="0" err="1" smtClean="0"/>
              <a:t>D'vloper</a:t>
            </a:r>
            <a:endParaRPr lang="en-US" dirty="0" smtClean="0"/>
          </a:p>
          <a:p>
            <a:pPr>
              <a:buNone/>
            </a:pPr>
            <a:r>
              <a:rPr lang="en-US" dirty="0" smtClean="0"/>
              <a:t>    job: Developer</a:t>
            </a:r>
          </a:p>
          <a:p>
            <a:pPr>
              <a:buNone/>
            </a:pPr>
            <a:r>
              <a:rPr lang="en-US" dirty="0" smtClean="0"/>
              <a:t>    skill: Elite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More complicated data structures are possible, such as lists of dictionaries, dictionaries whose values are lists or a mix of both.</a:t>
            </a:r>
          </a:p>
          <a:p>
            <a:endParaRPr lang="en-US" dirty="0" smtClean="0"/>
          </a:p>
          <a:p>
            <a:r>
              <a:rPr lang="en-US" dirty="0" smtClean="0"/>
              <a:t># Employee records</a:t>
            </a:r>
          </a:p>
          <a:p>
            <a:r>
              <a:rPr lang="en-US" dirty="0" smtClean="0"/>
              <a:t>-  martin:</a:t>
            </a:r>
          </a:p>
          <a:p>
            <a:r>
              <a:rPr lang="en-US" dirty="0" smtClean="0"/>
              <a:t>    name: Martin </a:t>
            </a:r>
            <a:r>
              <a:rPr lang="en-US" dirty="0" err="1" smtClean="0"/>
              <a:t>D'vloper</a:t>
            </a:r>
            <a:endParaRPr lang="en-US" dirty="0" smtClean="0"/>
          </a:p>
          <a:p>
            <a:r>
              <a:rPr lang="en-US" dirty="0" smtClean="0"/>
              <a:t>    job: Developer</a:t>
            </a:r>
          </a:p>
          <a:p>
            <a:r>
              <a:rPr lang="en-US" dirty="0" smtClean="0"/>
              <a:t>    skills:</a:t>
            </a:r>
          </a:p>
          <a:p>
            <a:r>
              <a:rPr lang="en-US" dirty="0" smtClean="0"/>
              <a:t>      - python</a:t>
            </a:r>
          </a:p>
          <a:p>
            <a:r>
              <a:rPr lang="en-US" dirty="0" smtClean="0"/>
              <a:t>      - </a:t>
            </a:r>
            <a:r>
              <a:rPr lang="en-US" dirty="0" err="1" smtClean="0"/>
              <a:t>perl</a:t>
            </a:r>
            <a:endParaRPr lang="en-US" dirty="0" smtClean="0"/>
          </a:p>
          <a:p>
            <a:r>
              <a:rPr lang="en-US" dirty="0" smtClean="0"/>
              <a:t>      - </a:t>
            </a:r>
            <a:r>
              <a:rPr lang="en-US" dirty="0" err="1" smtClean="0"/>
              <a:t>pascal</a:t>
            </a:r>
            <a:endParaRPr lang="en-US" dirty="0" smtClean="0"/>
          </a:p>
          <a:p>
            <a:r>
              <a:rPr lang="en-US" dirty="0" smtClean="0"/>
              <a:t>-  </a:t>
            </a:r>
            <a:r>
              <a:rPr lang="en-US" dirty="0" err="1" smtClean="0"/>
              <a:t>tabitha</a:t>
            </a:r>
            <a:r>
              <a:rPr lang="en-US" dirty="0" smtClean="0"/>
              <a:t>:</a:t>
            </a:r>
          </a:p>
          <a:p>
            <a:r>
              <a:rPr lang="en-US" dirty="0" smtClean="0"/>
              <a:t>    name: Tabitha Bitumen</a:t>
            </a:r>
          </a:p>
          <a:p>
            <a:r>
              <a:rPr lang="en-US" dirty="0" smtClean="0"/>
              <a:t>    job: Developer</a:t>
            </a:r>
          </a:p>
          <a:p>
            <a:r>
              <a:rPr lang="en-US" dirty="0" smtClean="0"/>
              <a:t>    skills:</a:t>
            </a:r>
          </a:p>
          <a:p>
            <a:r>
              <a:rPr lang="en-US" dirty="0" smtClean="0"/>
              <a:t>      - lisp</a:t>
            </a:r>
          </a:p>
          <a:p>
            <a:r>
              <a:rPr lang="en-US" dirty="0" smtClean="0"/>
              <a:t>      - </a:t>
            </a:r>
            <a:r>
              <a:rPr lang="en-US" dirty="0" err="1" smtClean="0"/>
              <a:t>fortran</a:t>
            </a:r>
            <a:endParaRPr lang="en-US" dirty="0" smtClean="0"/>
          </a:p>
          <a:p>
            <a:r>
              <a:rPr lang="en-US" dirty="0" smtClean="0"/>
              <a:t>      - </a:t>
            </a:r>
            <a:r>
              <a:rPr lang="en-US" dirty="0" err="1" smtClean="0"/>
              <a:t>erlang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p>
          <a:p>
            <a:r>
              <a:rPr lang="en-US" dirty="0" smtClean="0">
                <a:solidFill>
                  <a:srgbClr val="002060"/>
                </a:solidFill>
              </a:rPr>
              <a:t>martin: {name: Martin </a:t>
            </a:r>
            <a:r>
              <a:rPr lang="en-US" dirty="0" err="1" smtClean="0">
                <a:solidFill>
                  <a:srgbClr val="002060"/>
                </a:solidFill>
              </a:rPr>
              <a:t>D'vloper</a:t>
            </a:r>
            <a:r>
              <a:rPr lang="en-US" dirty="0" smtClean="0">
                <a:solidFill>
                  <a:srgbClr val="002060"/>
                </a:solidFill>
              </a:rPr>
              <a:t>, job: Developer, skill: Elite}</a:t>
            </a:r>
          </a:p>
          <a:p>
            <a:r>
              <a:rPr lang="en-US" dirty="0" smtClean="0">
                <a:solidFill>
                  <a:srgbClr val="002060"/>
                </a:solidFill>
              </a:rPr>
              <a:t>fruits: ['Apple', 'Orange', 'Strawberry', 'Mango‘]</a:t>
            </a:r>
          </a:p>
          <a:p>
            <a:r>
              <a:rPr lang="en-US" dirty="0" smtClean="0"/>
              <a:t>Dictionaries and lists can also be represented in an abbreviated form.</a:t>
            </a:r>
          </a:p>
          <a:p>
            <a:r>
              <a:rPr lang="en-US" dirty="0" smtClean="0"/>
              <a:t>you can also specify a </a:t>
            </a:r>
            <a:r>
              <a:rPr lang="en-US" dirty="0" err="1" smtClean="0"/>
              <a:t>boolean</a:t>
            </a:r>
            <a:r>
              <a:rPr lang="en-US" dirty="0" smtClean="0"/>
              <a:t> value (true/false) in several forms:</a:t>
            </a:r>
          </a:p>
          <a:p>
            <a:endParaRPr lang="en-US" dirty="0" smtClean="0"/>
          </a:p>
          <a:p>
            <a:r>
              <a:rPr lang="en-US" dirty="0" err="1" smtClean="0">
                <a:solidFill>
                  <a:srgbClr val="002060"/>
                </a:solidFill>
              </a:rPr>
              <a:t>create_key</a:t>
            </a:r>
            <a:r>
              <a:rPr lang="en-US" dirty="0" smtClean="0">
                <a:solidFill>
                  <a:srgbClr val="002060"/>
                </a:solidFill>
              </a:rPr>
              <a:t>: yes</a:t>
            </a:r>
          </a:p>
          <a:p>
            <a:r>
              <a:rPr lang="en-US" dirty="0" err="1" smtClean="0">
                <a:solidFill>
                  <a:srgbClr val="002060"/>
                </a:solidFill>
              </a:rPr>
              <a:t>needs_agent</a:t>
            </a:r>
            <a:r>
              <a:rPr lang="en-US" dirty="0" smtClean="0">
                <a:solidFill>
                  <a:srgbClr val="002060"/>
                </a:solidFill>
              </a:rPr>
              <a:t>: no</a:t>
            </a:r>
          </a:p>
          <a:p>
            <a:r>
              <a:rPr lang="en-US" dirty="0" err="1" smtClean="0">
                <a:solidFill>
                  <a:srgbClr val="002060"/>
                </a:solidFill>
              </a:rPr>
              <a:t>knows_oop</a:t>
            </a:r>
            <a:r>
              <a:rPr lang="en-US" dirty="0" smtClean="0">
                <a:solidFill>
                  <a:srgbClr val="002060"/>
                </a:solidFill>
              </a:rPr>
              <a:t>: True</a:t>
            </a:r>
          </a:p>
          <a:p>
            <a:r>
              <a:rPr lang="en-US" dirty="0" err="1" smtClean="0">
                <a:solidFill>
                  <a:srgbClr val="002060"/>
                </a:solidFill>
              </a:rPr>
              <a:t>likes_emacs</a:t>
            </a:r>
            <a:r>
              <a:rPr lang="en-US" dirty="0" smtClean="0">
                <a:solidFill>
                  <a:srgbClr val="002060"/>
                </a:solidFill>
              </a:rPr>
              <a:t>: TRUE</a:t>
            </a:r>
          </a:p>
          <a:p>
            <a:r>
              <a:rPr lang="en-US" dirty="0" err="1" smtClean="0">
                <a:solidFill>
                  <a:srgbClr val="002060"/>
                </a:solidFill>
              </a:rPr>
              <a:t>uses_cvs</a:t>
            </a:r>
            <a:r>
              <a:rPr lang="en-US" dirty="0" smtClean="0">
                <a:solidFill>
                  <a:srgbClr val="002060"/>
                </a:solidFill>
              </a:rPr>
              <a:t>: false</a:t>
            </a:r>
            <a:endParaRPr lang="en-US"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Values can span multiple lines using | or &gt;. Spanning multiple lines using a | will include the newlines. Using a &gt; will ignore newlines; it’s used to make what would otherwise be a very long line easier to read and edit. In either case the indentation will be ignored. Examples are:</a:t>
            </a:r>
          </a:p>
          <a:p>
            <a:endParaRPr lang="en-US" dirty="0" smtClean="0"/>
          </a:p>
          <a:p>
            <a:r>
              <a:rPr lang="en-US" dirty="0" err="1" smtClean="0"/>
              <a:t>include_newlines</a:t>
            </a:r>
            <a:r>
              <a:rPr lang="en-US" dirty="0" smtClean="0"/>
              <a:t>: |</a:t>
            </a:r>
          </a:p>
          <a:p>
            <a:r>
              <a:rPr lang="en-US" dirty="0" smtClean="0"/>
              <a:t>            exactly as you see</a:t>
            </a:r>
          </a:p>
          <a:p>
            <a:r>
              <a:rPr lang="en-US" dirty="0" smtClean="0"/>
              <a:t>            will appear these three</a:t>
            </a:r>
          </a:p>
          <a:p>
            <a:r>
              <a:rPr lang="en-US" dirty="0" smtClean="0"/>
              <a:t>            lines of poetry</a:t>
            </a:r>
          </a:p>
          <a:p>
            <a:endParaRPr lang="en-US" dirty="0" smtClean="0"/>
          </a:p>
          <a:p>
            <a:r>
              <a:rPr lang="en-US" dirty="0" err="1" smtClean="0"/>
              <a:t>ignore_newlines</a:t>
            </a:r>
            <a:r>
              <a:rPr lang="en-US" dirty="0" smtClean="0"/>
              <a:t>: &gt;</a:t>
            </a:r>
          </a:p>
          <a:p>
            <a:r>
              <a:rPr lang="en-US" dirty="0" smtClean="0"/>
              <a:t>            this is really a</a:t>
            </a:r>
          </a:p>
          <a:p>
            <a:r>
              <a:rPr lang="en-US" dirty="0" smtClean="0"/>
              <a:t>            single line of text</a:t>
            </a:r>
          </a:p>
          <a:p>
            <a:r>
              <a:rPr lang="en-US" dirty="0" smtClean="0"/>
              <a:t>            despite appearances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what we learned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t>
            </a:r>
          </a:p>
          <a:p>
            <a:r>
              <a:rPr lang="en-US" dirty="0" smtClean="0"/>
              <a:t># An employee record</a:t>
            </a:r>
          </a:p>
          <a:p>
            <a:r>
              <a:rPr lang="en-US" dirty="0" smtClean="0"/>
              <a:t>name: Martin </a:t>
            </a:r>
            <a:r>
              <a:rPr lang="en-US" dirty="0" err="1" smtClean="0"/>
              <a:t>D'vloper</a:t>
            </a:r>
            <a:endParaRPr lang="en-US" dirty="0" smtClean="0"/>
          </a:p>
          <a:p>
            <a:r>
              <a:rPr lang="en-US" dirty="0" smtClean="0"/>
              <a:t>job: Developer</a:t>
            </a:r>
          </a:p>
          <a:p>
            <a:r>
              <a:rPr lang="en-US" dirty="0" smtClean="0"/>
              <a:t>skill: Elite</a:t>
            </a:r>
          </a:p>
          <a:p>
            <a:r>
              <a:rPr lang="en-US" dirty="0" smtClean="0"/>
              <a:t>employed: True</a:t>
            </a:r>
          </a:p>
          <a:p>
            <a:r>
              <a:rPr lang="en-US" dirty="0" smtClean="0"/>
              <a:t>foods:</a:t>
            </a:r>
          </a:p>
          <a:p>
            <a:r>
              <a:rPr lang="en-US" dirty="0" smtClean="0"/>
              <a:t>    - Apple</a:t>
            </a:r>
          </a:p>
          <a:p>
            <a:r>
              <a:rPr lang="en-US" dirty="0" smtClean="0"/>
              <a:t>    - Orange</a:t>
            </a:r>
          </a:p>
          <a:p>
            <a:r>
              <a:rPr lang="en-US" dirty="0" smtClean="0"/>
              <a:t>    - Strawberry</a:t>
            </a:r>
          </a:p>
          <a:p>
            <a:r>
              <a:rPr lang="en-US" dirty="0" smtClean="0"/>
              <a:t>    - Mango</a:t>
            </a:r>
          </a:p>
          <a:p>
            <a:r>
              <a:rPr lang="en-US" dirty="0" smtClean="0"/>
              <a:t>languages:</a:t>
            </a:r>
          </a:p>
          <a:p>
            <a:r>
              <a:rPr lang="en-US" dirty="0" smtClean="0"/>
              <a:t>    </a:t>
            </a:r>
            <a:r>
              <a:rPr lang="en-US" dirty="0" err="1" smtClean="0"/>
              <a:t>perl</a:t>
            </a:r>
            <a:r>
              <a:rPr lang="en-US" dirty="0" smtClean="0"/>
              <a:t>: Elite</a:t>
            </a:r>
          </a:p>
          <a:p>
            <a:r>
              <a:rPr lang="en-US" dirty="0" smtClean="0"/>
              <a:t>    python: Elite</a:t>
            </a:r>
          </a:p>
          <a:p>
            <a:r>
              <a:rPr lang="en-US" dirty="0" smtClean="0"/>
              <a:t>    </a:t>
            </a:r>
            <a:r>
              <a:rPr lang="en-US" dirty="0" err="1" smtClean="0"/>
              <a:t>pascal</a:t>
            </a:r>
            <a:r>
              <a:rPr lang="en-US" dirty="0" smtClean="0"/>
              <a:t>: Lame</a:t>
            </a:r>
          </a:p>
          <a:p>
            <a:r>
              <a:rPr lang="en-US" dirty="0" smtClean="0"/>
              <a:t>education: |</a:t>
            </a:r>
          </a:p>
          <a:p>
            <a:r>
              <a:rPr lang="en-US" dirty="0" smtClean="0"/>
              <a:t>    4 GCSEs</a:t>
            </a:r>
          </a:p>
          <a:p>
            <a:r>
              <a:rPr lang="en-US" dirty="0" smtClean="0"/>
              <a:t>    3 A-Levels</a:t>
            </a:r>
          </a:p>
          <a:p>
            <a:r>
              <a:rPr lang="en-US" dirty="0" smtClean="0"/>
              <a:t>    </a:t>
            </a:r>
            <a:r>
              <a:rPr lang="en-US" dirty="0" err="1" smtClean="0"/>
              <a:t>BSc</a:t>
            </a:r>
            <a:r>
              <a:rPr lang="en-US" dirty="0" smtClean="0"/>
              <a:t> in the Internet of Things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for practice</a:t>
            </a:r>
            <a:endParaRPr lang="en-US" dirty="0"/>
          </a:p>
        </p:txBody>
      </p:sp>
      <p:sp>
        <p:nvSpPr>
          <p:cNvPr id="3" name="Content Placeholder 2"/>
          <p:cNvSpPr>
            <a:spLocks noGrp="1"/>
          </p:cNvSpPr>
          <p:nvPr>
            <p:ph idx="1"/>
          </p:nvPr>
        </p:nvSpPr>
        <p:spPr/>
        <p:txBody>
          <a:bodyPr/>
          <a:lstStyle/>
          <a:p>
            <a:r>
              <a:rPr lang="en-US" dirty="0" smtClean="0"/>
              <a:t>Virtual box </a:t>
            </a:r>
          </a:p>
          <a:p>
            <a:r>
              <a:rPr lang="en-US" dirty="0" smtClean="0"/>
              <a:t>AWS ec2 with either </a:t>
            </a:r>
            <a:r>
              <a:rPr lang="en-US" dirty="0" err="1" smtClean="0"/>
              <a:t>ubuntu</a:t>
            </a:r>
            <a:endParaRPr lang="en-US" dirty="0" smtClean="0"/>
          </a:p>
          <a:p>
            <a:r>
              <a:rPr lang="en-US" dirty="0" smtClean="0"/>
              <a:t>Essentially we need to simulate multiple hosts.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Guys </a:t>
            </a:r>
            <a:r>
              <a:rPr lang="en-US" baseline="0" dirty="0" smtClean="0"/>
              <a:t>What R U </a:t>
            </a:r>
            <a:r>
              <a:rPr lang="en-US" baseline="0" dirty="0" err="1" smtClean="0"/>
              <a:t>Doin</a:t>
            </a:r>
            <a:endParaRPr lang="en-US" dirty="0"/>
          </a:p>
        </p:txBody>
      </p:sp>
      <p:sp>
        <p:nvSpPr>
          <p:cNvPr id="3" name="Content Placeholder 2"/>
          <p:cNvSpPr>
            <a:spLocks noGrp="1"/>
          </p:cNvSpPr>
          <p:nvPr>
            <p:ph idx="1"/>
          </p:nvPr>
        </p:nvSpPr>
        <p:spPr/>
        <p:txBody>
          <a:bodyPr numCol="2" spcCol="182880">
            <a:normAutofit fontScale="92500" lnSpcReduction="20000"/>
          </a:bodyPr>
          <a:lstStyle/>
          <a:p>
            <a:r>
              <a:rPr lang="en-US" dirty="0" smtClean="0"/>
              <a:t>Building VM templates</a:t>
            </a:r>
          </a:p>
          <a:p>
            <a:pPr lvl="1"/>
            <a:r>
              <a:rPr lang="en-US" dirty="0" smtClean="0"/>
              <a:t>ISO install and configuration</a:t>
            </a:r>
          </a:p>
          <a:p>
            <a:pPr lvl="1"/>
            <a:r>
              <a:rPr lang="en-US" dirty="0" smtClean="0"/>
              <a:t>Network setup</a:t>
            </a:r>
          </a:p>
          <a:p>
            <a:pPr lvl="1"/>
            <a:r>
              <a:rPr lang="en-US" dirty="0" smtClean="0"/>
              <a:t>Set up users/group, security, authentication/authorization</a:t>
            </a:r>
          </a:p>
          <a:p>
            <a:pPr lvl="1"/>
            <a:r>
              <a:rPr lang="en-US" dirty="0" smtClean="0"/>
              <a:t>Software install and configuration</a:t>
            </a:r>
          </a:p>
          <a:p>
            <a:pPr lvl="1"/>
            <a:endParaRPr lang="en-US" dirty="0" smtClean="0"/>
          </a:p>
          <a:p>
            <a:r>
              <a:rPr lang="en-US" dirty="0" smtClean="0"/>
              <a:t>Building out clusters</a:t>
            </a:r>
          </a:p>
          <a:p>
            <a:pPr lvl="1"/>
            <a:r>
              <a:rPr lang="en-US" dirty="0" smtClean="0"/>
              <a:t>Cloning N number of VMs from X number of templates</a:t>
            </a:r>
          </a:p>
          <a:p>
            <a:pPr lvl="1"/>
            <a:r>
              <a:rPr lang="en-US" dirty="0" smtClean="0"/>
              <a:t>Hostname/network configuration</a:t>
            </a:r>
          </a:p>
          <a:p>
            <a:pPr lvl="1"/>
            <a:r>
              <a:rPr lang="en-US" dirty="0" smtClean="0"/>
              <a:t>Firewalling</a:t>
            </a:r>
          </a:p>
          <a:p>
            <a:pPr lvl="1"/>
            <a:endParaRPr lang="en-US" dirty="0" smtClean="0"/>
          </a:p>
          <a:p>
            <a:pPr lvl="1"/>
            <a:endParaRPr lang="en-US" dirty="0"/>
          </a:p>
          <a:p>
            <a:pPr lvl="1"/>
            <a:endParaRPr lang="en-US" dirty="0" smtClean="0"/>
          </a:p>
          <a:p>
            <a:pPr lvl="1"/>
            <a:endParaRPr lang="en-US" dirty="0" smtClean="0"/>
          </a:p>
          <a:p>
            <a:r>
              <a:rPr lang="en-US" dirty="0" smtClean="0"/>
              <a:t>Software deployments</a:t>
            </a:r>
          </a:p>
          <a:p>
            <a:pPr lvl="1"/>
            <a:r>
              <a:rPr lang="en-US" dirty="0" smtClean="0"/>
              <a:t>Turn off monitoring/alerting</a:t>
            </a:r>
          </a:p>
          <a:p>
            <a:pPr lvl="1"/>
            <a:r>
              <a:rPr lang="en-US" dirty="0" smtClean="0"/>
              <a:t>Pull nodes out of Load Balanced Group</a:t>
            </a:r>
          </a:p>
          <a:p>
            <a:pPr lvl="1"/>
            <a:r>
              <a:rPr lang="en-US" dirty="0" smtClean="0"/>
              <a:t>Run DB migrations</a:t>
            </a:r>
          </a:p>
          <a:p>
            <a:pPr lvl="1"/>
            <a:r>
              <a:rPr lang="en-US" dirty="0" smtClean="0"/>
              <a:t>Deploy application code</a:t>
            </a:r>
          </a:p>
          <a:p>
            <a:pPr lvl="1"/>
            <a:r>
              <a:rPr lang="en-US" dirty="0" smtClean="0"/>
              <a:t>Restart web server</a:t>
            </a:r>
          </a:p>
          <a:p>
            <a:pPr lvl="1"/>
            <a:r>
              <a:rPr lang="en-US" dirty="0" smtClean="0"/>
              <a:t>Put nodes back in/turn monitoring back on</a:t>
            </a:r>
          </a:p>
          <a:p>
            <a:pPr lvl="1"/>
            <a:endParaRPr lang="en-US" dirty="0" smtClean="0"/>
          </a:p>
          <a:p>
            <a:r>
              <a:rPr lang="en-US" dirty="0" smtClean="0"/>
              <a:t>Server maintenance</a:t>
            </a:r>
          </a:p>
          <a:p>
            <a:pPr lvl="1"/>
            <a:r>
              <a:rPr lang="en-US" dirty="0" smtClean="0"/>
              <a:t>SSH in to every server and restart a service</a:t>
            </a:r>
          </a:p>
          <a:p>
            <a:pPr lvl="1"/>
            <a:r>
              <a:rPr lang="en-US" dirty="0" smtClean="0"/>
              <a:t>Write complex scripts to log in to every server and update </a:t>
            </a:r>
            <a:r>
              <a:rPr lang="en-US" dirty="0" err="1" smtClean="0"/>
              <a:t>openssl</a:t>
            </a:r>
            <a:endParaRPr lang="en-US" dirty="0"/>
          </a:p>
        </p:txBody>
      </p:sp>
    </p:spTree>
    <p:extLst>
      <p:ext uri="{BB962C8B-B14F-4D97-AF65-F5344CB8AC3E}">
        <p14:creationId xmlns="" xmlns:p14="http://schemas.microsoft.com/office/powerpoint/2010/main" val="3475428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install</a:t>
            </a:r>
            <a:endParaRPr lang="en-US" dirty="0"/>
          </a:p>
        </p:txBody>
      </p:sp>
      <p:sp>
        <p:nvSpPr>
          <p:cNvPr id="3" name="Content Placeholder 2"/>
          <p:cNvSpPr>
            <a:spLocks noGrp="1"/>
          </p:cNvSpPr>
          <p:nvPr>
            <p:ph idx="1"/>
          </p:nvPr>
        </p:nvSpPr>
        <p:spPr/>
        <p:txBody>
          <a:bodyPr/>
          <a:lstStyle/>
          <a:p>
            <a:r>
              <a:rPr lang="en-US" dirty="0" smtClean="0">
                <a:hlinkClick r:id="rId2"/>
              </a:rPr>
              <a:t>http://docs.ansible.com/ansible/intro_installation.html</a:t>
            </a:r>
            <a:endParaRPr lang="en-US" dirty="0" smtClean="0"/>
          </a:p>
          <a:p>
            <a:endParaRPr lang="en-US" dirty="0" smtClean="0"/>
          </a:p>
          <a:p>
            <a:r>
              <a:rPr lang="en-US" dirty="0" smtClean="0"/>
              <a:t>For </a:t>
            </a:r>
            <a:r>
              <a:rPr lang="en-US" dirty="0" err="1" smtClean="0"/>
              <a:t>ubuntu</a:t>
            </a:r>
            <a:r>
              <a:rPr lang="en-US" dirty="0" smtClean="0"/>
              <a:t>:</a:t>
            </a:r>
          </a:p>
          <a:p>
            <a:r>
              <a:rPr lang="en-US" dirty="0" smtClean="0"/>
              <a:t>apt-get -y install software-properties-</a:t>
            </a:r>
            <a:r>
              <a:rPr lang="en-US" dirty="0" err="1" smtClean="0"/>
              <a:t>commonapt</a:t>
            </a:r>
            <a:r>
              <a:rPr lang="en-US" dirty="0" smtClean="0"/>
              <a:t>-add-repository -y </a:t>
            </a:r>
            <a:r>
              <a:rPr lang="en-US" dirty="0" err="1" smtClean="0"/>
              <a:t>ppa:ansible</a:t>
            </a:r>
            <a:r>
              <a:rPr lang="en-US" dirty="0" smtClean="0"/>
              <a:t>/</a:t>
            </a:r>
            <a:r>
              <a:rPr lang="en-US" dirty="0" err="1" smtClean="0"/>
              <a:t>ansibleapt</a:t>
            </a:r>
            <a:r>
              <a:rPr lang="en-US" dirty="0" smtClean="0"/>
              <a:t>-get </a:t>
            </a:r>
            <a:r>
              <a:rPr lang="en-US" dirty="0" err="1" smtClean="0"/>
              <a:t>updateapt</a:t>
            </a:r>
            <a:r>
              <a:rPr lang="en-US" dirty="0" smtClean="0"/>
              <a:t>-get -y install </a:t>
            </a:r>
            <a:r>
              <a:rPr lang="en-US" dirty="0" err="1" smtClean="0"/>
              <a:t>ansible</a:t>
            </a:r>
            <a:endParaRPr lang="en-US" dirty="0" smtClean="0"/>
          </a:p>
          <a:p>
            <a:endParaRPr lang="en-US" dirty="0" smtClean="0"/>
          </a:p>
          <a:p>
            <a:r>
              <a:rPr lang="en-US" dirty="0" smtClean="0"/>
              <a:t>For Centos</a:t>
            </a:r>
          </a:p>
          <a:p>
            <a:r>
              <a:rPr lang="en-US" dirty="0" err="1" smtClean="0"/>
              <a:t>sudo</a:t>
            </a:r>
            <a:r>
              <a:rPr lang="en-US" dirty="0" smtClean="0"/>
              <a:t> yum install </a:t>
            </a:r>
            <a:r>
              <a:rPr lang="en-US" dirty="0" err="1" smtClean="0"/>
              <a:t>epel</a:t>
            </a:r>
            <a:r>
              <a:rPr lang="en-US" dirty="0" smtClean="0"/>
              <a:t>-release</a:t>
            </a:r>
          </a:p>
          <a:p>
            <a:r>
              <a:rPr lang="en-US" dirty="0" err="1" smtClean="0"/>
              <a:t>sudo</a:t>
            </a:r>
            <a:r>
              <a:rPr lang="en-US" dirty="0" smtClean="0"/>
              <a:t> yum install </a:t>
            </a:r>
            <a:r>
              <a:rPr lang="en-US" dirty="0" err="1" smtClean="0"/>
              <a:t>ansible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key-based authentication</a:t>
            </a:r>
            <a:endParaRPr lang="en-US" dirty="0"/>
          </a:p>
        </p:txBody>
      </p:sp>
      <p:sp>
        <p:nvSpPr>
          <p:cNvPr id="3" name="Content Placeholder 2"/>
          <p:cNvSpPr>
            <a:spLocks noGrp="1"/>
          </p:cNvSpPr>
          <p:nvPr>
            <p:ph idx="1"/>
          </p:nvPr>
        </p:nvSpPr>
        <p:spPr/>
        <p:txBody>
          <a:bodyPr/>
          <a:lstStyle/>
          <a:p>
            <a:r>
              <a:rPr lang="en-US" dirty="0" err="1" smtClean="0"/>
              <a:t>Ansible</a:t>
            </a:r>
            <a:r>
              <a:rPr lang="en-US" dirty="0" smtClean="0"/>
              <a:t> will assume you have SSH access available to your servers, usually based on SSH-Key. Because </a:t>
            </a:r>
            <a:r>
              <a:rPr lang="en-US" dirty="0" err="1" smtClean="0"/>
              <a:t>Ansible</a:t>
            </a:r>
            <a:r>
              <a:rPr lang="en-US" dirty="0" smtClean="0"/>
              <a:t> uses SSH, the server it's on needs to be able to SSH into the inventory servers. It will attempt to connect as the current user it is being run as. If I'm running </a:t>
            </a:r>
            <a:r>
              <a:rPr lang="en-US" dirty="0" err="1" smtClean="0"/>
              <a:t>Ansible</a:t>
            </a:r>
            <a:r>
              <a:rPr lang="en-US" dirty="0" smtClean="0"/>
              <a:t> as user vagrant, it will attempt to connect as user vagrant on the other servers.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an M </a:t>
            </a:r>
            <a:r>
              <a:rPr lang="en-US" baseline="0" dirty="0" smtClean="0"/>
              <a:t>on It</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Management (CM)</a:t>
            </a:r>
          </a:p>
          <a:p>
            <a:pPr lvl="1"/>
            <a:r>
              <a:rPr lang="en-US" dirty="0" smtClean="0"/>
              <a:t>authoritative centralization </a:t>
            </a:r>
            <a:r>
              <a:rPr lang="en-US" dirty="0"/>
              <a:t>of configuration data and actions </a:t>
            </a:r>
            <a:endParaRPr lang="en-US" dirty="0" smtClean="0"/>
          </a:p>
          <a:p>
            <a:pPr lvl="1"/>
            <a:r>
              <a:rPr lang="en-US" dirty="0" smtClean="0"/>
              <a:t>history of updates, changes for auditing purposes</a:t>
            </a:r>
          </a:p>
          <a:p>
            <a:pPr lvl="1"/>
            <a:r>
              <a:rPr lang="en-US" dirty="0" smtClean="0"/>
              <a:t>define the exact state a system should be in </a:t>
            </a:r>
          </a:p>
          <a:p>
            <a:pPr marL="0" indent="0">
              <a:buNone/>
            </a:pPr>
            <a:endParaRPr lang="en-US" dirty="0"/>
          </a:p>
          <a:p>
            <a:r>
              <a:rPr lang="en-US" dirty="0" smtClean="0"/>
              <a:t>Infrastructure CM</a:t>
            </a:r>
          </a:p>
          <a:p>
            <a:pPr lvl="1"/>
            <a:r>
              <a:rPr lang="en-US" dirty="0" smtClean="0"/>
              <a:t>define </a:t>
            </a:r>
            <a:r>
              <a:rPr lang="en-US" dirty="0"/>
              <a:t>the state that a system should be in with respect to it’s configuration and </a:t>
            </a:r>
            <a:r>
              <a:rPr lang="en-US" dirty="0" smtClean="0"/>
              <a:t>use </a:t>
            </a:r>
            <a:r>
              <a:rPr lang="en-US" dirty="0"/>
              <a:t>tools that achieve that state </a:t>
            </a:r>
            <a:endParaRPr lang="en-US" dirty="0" smtClean="0"/>
          </a:p>
          <a:p>
            <a:pPr lvl="1"/>
            <a:r>
              <a:rPr lang="en-US" dirty="0" smtClean="0"/>
              <a:t>enforce consistency across an entire environment</a:t>
            </a:r>
          </a:p>
          <a:p>
            <a:pPr lvl="1"/>
            <a:r>
              <a:rPr lang="en-US" dirty="0" smtClean="0"/>
              <a:t>automate to increase efficiency and repeatability </a:t>
            </a:r>
          </a:p>
          <a:p>
            <a:pPr lvl="1"/>
            <a:r>
              <a:rPr lang="en-US" dirty="0" smtClean="0"/>
              <a:t>easier to affect change (cloud provider, OS, etc.)</a:t>
            </a:r>
          </a:p>
          <a:p>
            <a:pPr lvl="1"/>
            <a:r>
              <a:rPr lang="en-US" b="1" dirty="0" smtClean="0"/>
              <a:t>remove the human factor</a:t>
            </a:r>
          </a:p>
          <a:p>
            <a:pPr lvl="1"/>
            <a:r>
              <a:rPr lang="en-US" dirty="0" smtClean="0"/>
              <a:t>disaster recovery</a:t>
            </a:r>
            <a:endParaRPr lang="en-US" dirty="0"/>
          </a:p>
          <a:p>
            <a:pPr lvl="1"/>
            <a:endParaRPr lang="en-US" dirty="0"/>
          </a:p>
        </p:txBody>
      </p:sp>
    </p:spTree>
    <p:extLst>
      <p:ext uri="{BB962C8B-B14F-4D97-AF65-F5344CB8AC3E}">
        <p14:creationId xmlns="" xmlns:p14="http://schemas.microsoft.com/office/powerpoint/2010/main" val="298210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configuration management</a:t>
            </a:r>
            <a:r>
              <a:rPr lang="en-US" dirty="0" smtClean="0"/>
              <a:t>,:</a:t>
            </a:r>
          </a:p>
          <a:p>
            <a:pPr>
              <a:buNone/>
            </a:pPr>
            <a:r>
              <a:rPr lang="en-US" dirty="0" smtClean="0"/>
              <a:t> refers to writing some kind of state description for our servers, and then using a tool to enforce that the servers </a:t>
            </a:r>
            <a:r>
              <a:rPr lang="en-US" dirty="0" err="1" smtClean="0"/>
              <a:t>are,indeed</a:t>
            </a:r>
            <a:r>
              <a:rPr lang="en-US" dirty="0" smtClean="0"/>
              <a:t>, in that state.</a:t>
            </a:r>
          </a:p>
          <a:p>
            <a:r>
              <a:rPr lang="en-US" dirty="0" smtClean="0"/>
              <a:t> the right packages are installed, </a:t>
            </a:r>
          </a:p>
          <a:p>
            <a:r>
              <a:rPr lang="en-US" dirty="0" smtClean="0"/>
              <a:t>configuration files contain the expected values</a:t>
            </a:r>
          </a:p>
          <a:p>
            <a:r>
              <a:rPr lang="en-US" dirty="0" err="1" smtClean="0"/>
              <a:t>Cofig</a:t>
            </a:r>
            <a:r>
              <a:rPr lang="en-US" dirty="0" smtClean="0"/>
              <a:t> files have the expected permissions,</a:t>
            </a:r>
          </a:p>
          <a:p>
            <a:r>
              <a:rPr lang="en-US" dirty="0" smtClean="0"/>
              <a:t> the right services are </a:t>
            </a:r>
            <a:r>
              <a:rPr lang="en-US" dirty="0" err="1" smtClean="0"/>
              <a:t>running,and</a:t>
            </a:r>
            <a:r>
              <a:rPr lang="en-US" dirty="0" smtClean="0"/>
              <a:t> so on.</a:t>
            </a:r>
          </a:p>
          <a:p>
            <a:pPr>
              <a:buNone/>
            </a:pPr>
            <a:r>
              <a:rPr lang="en-US" b="1" dirty="0" smtClean="0"/>
              <a:t> Deployment :</a:t>
            </a:r>
          </a:p>
          <a:p>
            <a:pPr>
              <a:buNone/>
            </a:pPr>
            <a:r>
              <a:rPr lang="en-US" i="1" dirty="0" smtClean="0"/>
              <a:t>It </a:t>
            </a:r>
            <a:r>
              <a:rPr lang="en-US" dirty="0" smtClean="0"/>
              <a:t>refers to the process of taking software that was written in-house, generating binaries or static assets (if necessary), copying the required files to the server(s), and then starting up the services. </a:t>
            </a:r>
            <a:r>
              <a:rPr lang="en-US" b="1" i="1" dirty="0" smtClean="0">
                <a:solidFill>
                  <a:srgbClr val="002060"/>
                </a:solidFill>
              </a:rPr>
              <a:t>Capistrano</a:t>
            </a:r>
            <a:r>
              <a:rPr lang="en-US" i="1" dirty="0" smtClean="0"/>
              <a:t> and </a:t>
            </a:r>
            <a:r>
              <a:rPr lang="en-US" b="1" i="1" dirty="0" smtClean="0">
                <a:solidFill>
                  <a:srgbClr val="002060"/>
                </a:solidFill>
              </a:rPr>
              <a:t>Fabric</a:t>
            </a:r>
            <a:r>
              <a:rPr lang="en-US" i="1" dirty="0" smtClean="0"/>
              <a:t> are two </a:t>
            </a:r>
            <a:r>
              <a:rPr lang="en-US" dirty="0" smtClean="0"/>
              <a:t>examples of open-source deployment tools.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management -more</a:t>
            </a:r>
            <a:endParaRPr lang="en-US" dirty="0"/>
          </a:p>
        </p:txBody>
      </p:sp>
      <p:sp>
        <p:nvSpPr>
          <p:cNvPr id="3" name="Content Placeholder 2"/>
          <p:cNvSpPr>
            <a:spLocks noGrp="1"/>
          </p:cNvSpPr>
          <p:nvPr>
            <p:ph idx="1"/>
          </p:nvPr>
        </p:nvSpPr>
        <p:spPr/>
        <p:txBody>
          <a:bodyPr/>
          <a:lstStyle/>
          <a:p>
            <a:r>
              <a:rPr lang="en-US" b="1" i="1" dirty="0" smtClean="0"/>
              <a:t>Orchestration of deployment </a:t>
            </a:r>
            <a:r>
              <a:rPr lang="en-US" i="1" dirty="0" smtClean="0"/>
              <a:t>: </a:t>
            </a:r>
            <a:r>
              <a:rPr lang="en-US" dirty="0" smtClean="0"/>
              <a:t>This is where multiple</a:t>
            </a:r>
          </a:p>
          <a:p>
            <a:r>
              <a:rPr lang="en-US" dirty="0" smtClean="0"/>
              <a:t>remote servers are involved, and things have to happen in a specific order.  </a:t>
            </a:r>
          </a:p>
          <a:p>
            <a:r>
              <a:rPr lang="en-US" dirty="0" smtClean="0"/>
              <a:t>Scenarios  could be</a:t>
            </a:r>
          </a:p>
          <a:p>
            <a:r>
              <a:rPr lang="en-US" dirty="0" smtClean="0"/>
              <a:t>bring up the database before bringing up the web servers, </a:t>
            </a:r>
          </a:p>
          <a:p>
            <a:r>
              <a:rPr lang="en-US" dirty="0" smtClean="0"/>
              <a:t>take web servers out of the load balancer one at a time in order to upgrade them without downtime.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Infrastructure management – some more</a:t>
            </a:r>
            <a:endParaRPr lang="en-US" dirty="0"/>
          </a:p>
        </p:txBody>
      </p:sp>
      <p:sp>
        <p:nvSpPr>
          <p:cNvPr id="3" name="Content Placeholder 2"/>
          <p:cNvSpPr>
            <a:spLocks noGrp="1"/>
          </p:cNvSpPr>
          <p:nvPr>
            <p:ph idx="1"/>
          </p:nvPr>
        </p:nvSpPr>
        <p:spPr/>
        <p:txBody>
          <a:bodyPr/>
          <a:lstStyle/>
          <a:p>
            <a:r>
              <a:rPr lang="en-US" i="1" dirty="0" smtClean="0"/>
              <a:t>Provisioning : </a:t>
            </a:r>
            <a:r>
              <a:rPr lang="en-US" dirty="0" smtClean="0"/>
              <a:t>In the context of public</a:t>
            </a:r>
          </a:p>
          <a:p>
            <a:r>
              <a:rPr lang="en-US" dirty="0" smtClean="0"/>
              <a:t>Clouds this refers to spinning up a new virtual machine</a:t>
            </a:r>
          </a:p>
          <a:p>
            <a:r>
              <a:rPr lang="en-US" dirty="0" smtClean="0"/>
              <a:t>instance. </a:t>
            </a:r>
          </a:p>
          <a:p>
            <a:r>
              <a:rPr lang="en-US" dirty="0" smtClean="0"/>
              <a:t>There are tools that  bring up servers on </a:t>
            </a:r>
          </a:p>
          <a:p>
            <a:r>
              <a:rPr lang="en-US" dirty="0" smtClean="0"/>
              <a:t>clouds, including EC2, Azure, Digital Ocean, Google Compute Engine, </a:t>
            </a:r>
            <a:r>
              <a:rPr lang="en-US" dirty="0" err="1" smtClean="0"/>
              <a:t>Linode</a:t>
            </a:r>
            <a:r>
              <a:rPr lang="en-US" dirty="0" smtClean="0"/>
              <a:t>, and </a:t>
            </a:r>
            <a:r>
              <a:rPr lang="en-US" dirty="0" err="1" smtClean="0"/>
              <a:t>Rackspace</a:t>
            </a:r>
            <a:r>
              <a:rPr lang="en-US" dirty="0" smtClean="0"/>
              <a:t>, as well as any clouds that support the </a:t>
            </a:r>
            <a:r>
              <a:rPr lang="en-US" dirty="0" err="1" smtClean="0"/>
              <a:t>OpenStack</a:t>
            </a:r>
            <a:r>
              <a:rPr lang="en-US" dirty="0" smtClean="0"/>
              <a:t> APIs.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Time</a:t>
            </a:r>
            <a:endParaRPr lang="en-US" dirty="0"/>
          </a:p>
        </p:txBody>
      </p:sp>
      <p:sp>
        <p:nvSpPr>
          <p:cNvPr id="3" name="Content Placeholder 2"/>
          <p:cNvSpPr>
            <a:spLocks noGrp="1"/>
          </p:cNvSpPr>
          <p:nvPr>
            <p:ph idx="1"/>
          </p:nvPr>
        </p:nvSpPr>
        <p:spPr/>
        <p:txBody>
          <a:bodyPr/>
          <a:lstStyle/>
          <a:p>
            <a:r>
              <a:rPr lang="en-US" dirty="0" smtClean="0"/>
              <a:t>Puppet</a:t>
            </a:r>
          </a:p>
          <a:p>
            <a:pPr lvl="1"/>
            <a:r>
              <a:rPr lang="en-US" dirty="0" smtClean="0"/>
              <a:t>great with Windows (as long as they’re not XP)</a:t>
            </a:r>
          </a:p>
          <a:p>
            <a:pPr lvl="1"/>
            <a:r>
              <a:rPr lang="en-US" dirty="0" smtClean="0"/>
              <a:t>amazing Enterprise support </a:t>
            </a:r>
          </a:p>
          <a:p>
            <a:pPr lvl="1"/>
            <a:r>
              <a:rPr lang="en-US" dirty="0" smtClean="0"/>
              <a:t>cryptic DSL</a:t>
            </a:r>
          </a:p>
          <a:p>
            <a:r>
              <a:rPr lang="en-US" dirty="0" smtClean="0"/>
              <a:t>Chef</a:t>
            </a:r>
          </a:p>
          <a:p>
            <a:pPr lvl="1"/>
            <a:r>
              <a:rPr lang="en-US" dirty="0" smtClean="0"/>
              <a:t>easy to learn if you’re a ruby developer!</a:t>
            </a:r>
          </a:p>
          <a:p>
            <a:pPr lvl="1"/>
            <a:r>
              <a:rPr lang="en-US" dirty="0" smtClean="0"/>
              <a:t>amazing wealth of cookbooks</a:t>
            </a:r>
          </a:p>
          <a:p>
            <a:pPr lvl="1"/>
            <a:r>
              <a:rPr lang="en-US" dirty="0" smtClean="0"/>
              <a:t>Almost too verbose</a:t>
            </a:r>
          </a:p>
          <a:p>
            <a:r>
              <a:rPr lang="en-US" dirty="0" err="1" smtClean="0"/>
              <a:t>SaltStack</a:t>
            </a:r>
            <a:endParaRPr lang="en-US" dirty="0" smtClean="0"/>
          </a:p>
        </p:txBody>
      </p:sp>
    </p:spTree>
    <p:extLst>
      <p:ext uri="{BB962C8B-B14F-4D97-AF65-F5344CB8AC3E}">
        <p14:creationId xmlns="" xmlns:p14="http://schemas.microsoft.com/office/powerpoint/2010/main" val="34016470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3720</TotalTime>
  <Words>2433</Words>
  <Application>Microsoft Macintosh PowerPoint</Application>
  <PresentationFormat>On-screen Show (4:3)</PresentationFormat>
  <Paragraphs>426</Paragraphs>
  <Slides>41</Slides>
  <Notes>12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Clarity</vt:lpstr>
      <vt:lpstr> </vt:lpstr>
      <vt:lpstr>State of Ops</vt:lpstr>
      <vt:lpstr>Why We Sleep on the Couch</vt:lpstr>
      <vt:lpstr>Guys What R U Doin</vt:lpstr>
      <vt:lpstr>Put an M on It</vt:lpstr>
      <vt:lpstr>Server Management</vt:lpstr>
      <vt:lpstr>Infrastructure management -more</vt:lpstr>
      <vt:lpstr>Infrastructure management – some more</vt:lpstr>
      <vt:lpstr>Tool Time</vt:lpstr>
      <vt:lpstr>Ansible</vt:lpstr>
      <vt:lpstr>As simple as it gets</vt:lpstr>
      <vt:lpstr>Slide 12</vt:lpstr>
      <vt:lpstr>Why the name - ansible?</vt:lpstr>
      <vt:lpstr>Idempodent: Example</vt:lpstr>
      <vt:lpstr>Ansible - Idempotent </vt:lpstr>
      <vt:lpstr>Ansible terms </vt:lpstr>
      <vt:lpstr>Inventory:</vt:lpstr>
      <vt:lpstr>modules</vt:lpstr>
      <vt:lpstr>Modules provided by Ansible </vt:lpstr>
      <vt:lpstr>Ad Hoc Commands</vt:lpstr>
      <vt:lpstr>Playbooks</vt:lpstr>
      <vt:lpstr>Tasks</vt:lpstr>
      <vt:lpstr>Variables:</vt:lpstr>
      <vt:lpstr>Templates</vt:lpstr>
      <vt:lpstr>Handlers</vt:lpstr>
      <vt:lpstr>Roles</vt:lpstr>
      <vt:lpstr>Orchestration</vt:lpstr>
      <vt:lpstr>Orchestration: Example</vt:lpstr>
      <vt:lpstr>Example: Server provisioner</vt:lpstr>
      <vt:lpstr>Where do I go from here?</vt:lpstr>
      <vt:lpstr>Use Ansible</vt:lpstr>
      <vt:lpstr>Yaml - basic overview</vt:lpstr>
      <vt:lpstr>Yml describing list of fruits</vt:lpstr>
      <vt:lpstr>Dictionary in YML</vt:lpstr>
      <vt:lpstr>More …</vt:lpstr>
      <vt:lpstr>…</vt:lpstr>
      <vt:lpstr>…</vt:lpstr>
      <vt:lpstr>Combine what we learned</vt:lpstr>
      <vt:lpstr>Environment for practice</vt:lpstr>
      <vt:lpstr>Ansible - install</vt:lpstr>
      <vt:lpstr>key-based authentication</vt:lpstr>
    </vt:vector>
  </TitlesOfParts>
  <Company>lifeIMAGE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Sarah Zelechoski</dc:creator>
  <cp:lastModifiedBy>User</cp:lastModifiedBy>
  <cp:revision>232</cp:revision>
  <dcterms:created xsi:type="dcterms:W3CDTF">2014-06-17T23:38:06Z</dcterms:created>
  <dcterms:modified xsi:type="dcterms:W3CDTF">2017-05-10T00:46:41Z</dcterms:modified>
</cp:coreProperties>
</file>