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5" r:id="rId5"/>
    <p:sldId id="266" r:id="rId6"/>
    <p:sldId id="267" r:id="rId7"/>
    <p:sldId id="268" r:id="rId8"/>
    <p:sldId id="273" r:id="rId9"/>
    <p:sldId id="274" r:id="rId10"/>
    <p:sldId id="275" r:id="rId11"/>
    <p:sldId id="256" r:id="rId12"/>
    <p:sldId id="279" r:id="rId13"/>
    <p:sldId id="280" r:id="rId14"/>
    <p:sldId id="281" r:id="rId15"/>
    <p:sldId id="282" r:id="rId16"/>
    <p:sldId id="283" r:id="rId17"/>
    <p:sldId id="276" r:id="rId18"/>
    <p:sldId id="263" r:id="rId19"/>
    <p:sldId id="277" r:id="rId20"/>
    <p:sldId id="278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5" d="100"/>
          <a:sy n="95" d="100"/>
        </p:scale>
        <p:origin x="62" y="-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Capstone%20Odin%20School.sq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C:\Users\likit\Desktop\Amazon%20SQL%20querie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A3676-AEFC-D1FF-063E-EBC7D5C66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9"/>
          <a:stretch/>
        </p:blipFill>
        <p:spPr>
          <a:xfrm>
            <a:off x="0" y="91346"/>
            <a:ext cx="12192000" cy="685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46D3D1-FC88-803A-222D-B380D498AE54}"/>
              </a:ext>
            </a:extLst>
          </p:cNvPr>
          <p:cNvSpPr/>
          <p:nvPr/>
        </p:nvSpPr>
        <p:spPr>
          <a:xfrm>
            <a:off x="223660" y="2225041"/>
            <a:ext cx="119683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Amazon Sales Data Analysis Project </a:t>
            </a:r>
            <a:r>
              <a:rPr lang="en-US" sz="3200" dirty="0"/>
              <a:t>📊✨📈</a:t>
            </a:r>
          </a:p>
          <a:p>
            <a:pPr algn="ctr"/>
            <a:endParaRPr lang="en-US" sz="5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4C33B5-335B-2FF2-CB1C-588973D40EB2}"/>
              </a:ext>
            </a:extLst>
          </p:cNvPr>
          <p:cNvSpPr/>
          <p:nvPr/>
        </p:nvSpPr>
        <p:spPr>
          <a:xfrm>
            <a:off x="1324018" y="3177456"/>
            <a:ext cx="1075647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-Insights into Sales Trends, Product Performance, and Customer Behavior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E3CA1-9CCA-C661-260B-D805E4218037}"/>
              </a:ext>
            </a:extLst>
          </p:cNvPr>
          <p:cNvSpPr/>
          <p:nvPr/>
        </p:nvSpPr>
        <p:spPr>
          <a:xfrm>
            <a:off x="7355841" y="5005066"/>
            <a:ext cx="448055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Yamuna.B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Date: 21-12-2024</a:t>
            </a:r>
          </a:p>
          <a:p>
            <a:pPr algn="ctr"/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7AD7D-0FC3-63F4-5BF6-DAEB2B4E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228153"/>
            <a:ext cx="11564964" cy="6401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7ADA1C-BA6B-F796-3BAE-DBA11A2D7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1" y="242443"/>
            <a:ext cx="1158401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8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9A583-A65E-7827-E8A9-3FEC8EEA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70995"/>
            <a:ext cx="11774543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BDC86-F1DA-8B4E-7E01-4F752E77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213864"/>
            <a:ext cx="11984122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9AE1A-2F11-35CA-DA21-FC77BB993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42416"/>
            <a:ext cx="11793596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E85B7D-B2F4-0A60-B102-41AE0C4A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E17C-048A-28EE-6750-85F5B5D9586D}"/>
              </a:ext>
            </a:extLst>
          </p:cNvPr>
          <p:cNvSpPr txBox="1"/>
          <p:nvPr/>
        </p:nvSpPr>
        <p:spPr>
          <a:xfrm>
            <a:off x="383540" y="352028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BBFF8C-5A7B-4F25-2BA9-AB3A3BE4EF6E}"/>
              </a:ext>
            </a:extLst>
          </p:cNvPr>
          <p:cNvSpPr/>
          <p:nvPr/>
        </p:nvSpPr>
        <p:spPr>
          <a:xfrm>
            <a:off x="619760" y="1044397"/>
            <a:ext cx="11206480" cy="25603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Dataset Insights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count of distinct cities, product lines, customer types, and payment methods to understand dataset diversity and the scope of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each branch is analyzed separately to identify location-specific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product lines or customer types are underrepresented, consider strategies to target them, like marketing campaigns or introducing new products.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719834-7893-34F7-A473-59DDF940D2B1}"/>
              </a:ext>
            </a:extLst>
          </p:cNvPr>
          <p:cNvSpPr/>
          <p:nvPr/>
        </p:nvSpPr>
        <p:spPr>
          <a:xfrm>
            <a:off x="619760" y="3738880"/>
            <a:ext cx="11206480" cy="2838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product lines with the highest sales and revenue to maximize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reasons behind low-performing product lines ("Bad") and consider promotional offers or adjustments in pricing.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average rating to improve underperforming products by addressing customer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gender preference for product lines to design gender-specific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06844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C0EB8D-ADD9-3748-1683-52115F23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C378B5-ECE2-64D0-6FFA-0A7DC9E55EB8}"/>
              </a:ext>
            </a:extLst>
          </p:cNvPr>
          <p:cNvSpPr/>
          <p:nvPr/>
        </p:nvSpPr>
        <p:spPr>
          <a:xfrm>
            <a:off x="416560" y="342900"/>
            <a:ext cx="11379200" cy="2804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Revenue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monthly revenue trends to identify peak sales periods and plan marketing campaigns or stock replenishments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why certain months have high COGS (Cost of Goods Sold) and work on cost optimization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branches that exceed the average number of products sold and replicate their successful strategies in other locations.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60415B-9A87-3B81-A203-2493F1862334}"/>
              </a:ext>
            </a:extLst>
          </p:cNvPr>
          <p:cNvSpPr/>
          <p:nvPr/>
        </p:nvSpPr>
        <p:spPr>
          <a:xfrm>
            <a:off x="304800" y="3489960"/>
            <a:ext cx="11673840" cy="2956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the most frequent customer types (e.g., Members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loyalty programs or discounts to increase retention.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why certain customer types contribute more revenue or VAT payments and tailor campaigns to attract similar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gender distribution within branches to design location-specific offers or campaigns.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branches with lower female or male customer representation, explore gender-specific promotional events to improve balance.</a:t>
            </a:r>
          </a:p>
        </p:txBody>
      </p:sp>
    </p:spTree>
    <p:extLst>
      <p:ext uri="{BB962C8B-B14F-4D97-AF65-F5344CB8AC3E}">
        <p14:creationId xmlns:p14="http://schemas.microsoft.com/office/powerpoint/2010/main" val="275267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D90ACB-4D43-C258-E9D8-7F963833D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0"/>
            <a:ext cx="12205503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03E329-67AD-4C12-63CA-72F6C8C5CC83}"/>
              </a:ext>
            </a:extLst>
          </p:cNvPr>
          <p:cNvSpPr/>
          <p:nvPr/>
        </p:nvSpPr>
        <p:spPr>
          <a:xfrm>
            <a:off x="375920" y="162560"/>
            <a:ext cx="11470640" cy="2316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analysis of sales occurrences by time of day and weekday to optimize staffing, inventory, and marketing schedules.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advertising or discounts during the times of day with the highest ratings to capitalize on positive customer sentiment.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certain days have higher ratings, analyze the reasons (e.g., offers, events) and replicate successful strategies on other days.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1B5679-08D8-B83C-ECCD-7DD2CBE3CFBD}"/>
              </a:ext>
            </a:extLst>
          </p:cNvPr>
          <p:cNvSpPr/>
          <p:nvPr/>
        </p:nvSpPr>
        <p:spPr>
          <a:xfrm>
            <a:off x="375920" y="2560320"/>
            <a:ext cx="11470640" cy="2062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City-Based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why certain cities have the highest revenue or VAT percentages, and consider replicating successful strategies in other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campaigns and investments on high-revenue cities for better ROI.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low-revenue cities and analyze customer behavior or local challenges to improve performance.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E6F22E-66D1-B5BF-8DB4-B41047CA20C9}"/>
              </a:ext>
            </a:extLst>
          </p:cNvPr>
          <p:cNvSpPr/>
          <p:nvPr/>
        </p:nvSpPr>
        <p:spPr>
          <a:xfrm>
            <a:off x="375920" y="4704080"/>
            <a:ext cx="11592560" cy="19507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Analysis</a:t>
            </a:r>
            <a:endParaRPr lang="en-US" sz="2400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customers to use the most frequent payment methods by providing additional perks (e.g., cashback for specific methods).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payment method is underused, explore reasons (e.g., customer inconvenience) and improve accessibility or incentives.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payment preferences by location and customer type to provide more tailored payment options.</a:t>
            </a:r>
          </a:p>
        </p:txBody>
      </p:sp>
    </p:spTree>
    <p:extLst>
      <p:ext uri="{BB962C8B-B14F-4D97-AF65-F5344CB8AC3E}">
        <p14:creationId xmlns:p14="http://schemas.microsoft.com/office/powerpoint/2010/main" val="29306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52AAC-DD69-5446-6CCB-B9DEB289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EBE577-C1DA-249A-20BC-7CAF6072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F2802F-3C94-72A2-7AF2-A7E29D5E0BB2}"/>
              </a:ext>
            </a:extLst>
          </p:cNvPr>
          <p:cNvSpPr/>
          <p:nvPr/>
        </p:nvSpPr>
        <p:spPr>
          <a:xfrm>
            <a:off x="1216875" y="762615"/>
            <a:ext cx="240642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8E3C6-17C6-76FB-0160-1B4F11F86FA8}"/>
              </a:ext>
            </a:extLst>
          </p:cNvPr>
          <p:cNvSpPr txBox="1"/>
          <p:nvPr/>
        </p:nvSpPr>
        <p:spPr>
          <a:xfrm>
            <a:off x="1225104" y="1867240"/>
            <a:ext cx="506185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Questions and Insights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1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89A71B-B22E-08C8-4CAD-BB643410D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-48181"/>
            <a:ext cx="12205503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A5CECD-735A-E638-DC1A-D2EEE4D79D2E}"/>
              </a:ext>
            </a:extLst>
          </p:cNvPr>
          <p:cNvSpPr/>
          <p:nvPr/>
        </p:nvSpPr>
        <p:spPr>
          <a:xfrm>
            <a:off x="706827" y="294915"/>
            <a:ext cx="40158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CCAA97-DA77-4017-B20E-1327D63E524F}"/>
              </a:ext>
            </a:extLst>
          </p:cNvPr>
          <p:cNvSpPr/>
          <p:nvPr/>
        </p:nvSpPr>
        <p:spPr>
          <a:xfrm>
            <a:off x="770947" y="1247742"/>
            <a:ext cx="112795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🎯📋💡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sales data to understand factors influencing branch performance and customer preferences.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250BF2-B7F7-D2DF-F8F5-10FDE25A57F2}"/>
              </a:ext>
            </a:extLst>
          </p:cNvPr>
          <p:cNvSpPr/>
          <p:nvPr/>
        </p:nvSpPr>
        <p:spPr>
          <a:xfrm>
            <a:off x="706827" y="2706503"/>
            <a:ext cx="1127953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🗂️📊🌍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transactions from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Amazon branches: Mandalay, Yangon, and Naypyitaw.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columns, 1000 rows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details like product line, payment method, and ratings.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4F87E-66BA-34AF-935A-10CEB5476E09}"/>
              </a:ext>
            </a:extLst>
          </p:cNvPr>
          <p:cNvSpPr/>
          <p:nvPr/>
        </p:nvSpPr>
        <p:spPr>
          <a:xfrm>
            <a:off x="706827" y="4584545"/>
            <a:ext cx="1104974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Analysis: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🔍📈📊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sz="24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2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9ADE16-604F-C2DF-6456-86B30342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12133"/>
            <a:ext cx="1220550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276621-D033-4D36-75C9-AE2D8A75772D}"/>
              </a:ext>
            </a:extLst>
          </p:cNvPr>
          <p:cNvSpPr/>
          <p:nvPr/>
        </p:nvSpPr>
        <p:spPr>
          <a:xfrm>
            <a:off x="581465" y="434940"/>
            <a:ext cx="40174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903BC-A5D2-0472-A4A4-3EE362BD9E73}"/>
              </a:ext>
            </a:extLst>
          </p:cNvPr>
          <p:cNvSpPr txBox="1"/>
          <p:nvPr/>
        </p:nvSpPr>
        <p:spPr>
          <a:xfrm>
            <a:off x="901881" y="5530334"/>
            <a:ext cx="909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 SQL for queries, Power BI for visualizations. 💻📊🔧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56E84-3398-6A67-CF6A-949B373338CD}"/>
              </a:ext>
            </a:extLst>
          </p:cNvPr>
          <p:cNvSpPr txBox="1"/>
          <p:nvPr/>
        </p:nvSpPr>
        <p:spPr>
          <a:xfrm>
            <a:off x="378106" y="1523762"/>
            <a:ext cx="96174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🛠️⚙️📋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Built the database and created the table structure.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Ensured no NULL values by setting NOT NULL constraints.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Performed feature engineering: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(Morning, Afternoon, Evening).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(days of the week).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(months of the year).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4.✅Solved Business Questions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B034C-7280-1656-832F-DCCF0AB2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B7762BA-2EDC-0EF4-7CBD-6C1699DA5B88}"/>
              </a:ext>
            </a:extLst>
          </p:cNvPr>
          <p:cNvSpPr/>
          <p:nvPr/>
        </p:nvSpPr>
        <p:spPr>
          <a:xfrm>
            <a:off x="802640" y="406400"/>
            <a:ext cx="7366000" cy="23876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Dataset Insights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cities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branch, what is the corresponding city?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product lines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customer types in the dataset?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payment methods in the dataset?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BC976E0-17ED-717B-4B48-AC870B6DFD57}"/>
              </a:ext>
            </a:extLst>
          </p:cNvPr>
          <p:cNvSpPr/>
          <p:nvPr/>
        </p:nvSpPr>
        <p:spPr>
          <a:xfrm>
            <a:off x="3535680" y="3271520"/>
            <a:ext cx="8067040" cy="29921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Line Analysis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has the highest sales?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generated the highest revenue?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incurred the highest Value Added Tax?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 line, add a column indicating "Good" if its sales are above average, otherwise "Bad."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rating for each product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is most frequently associated with each gender?</a:t>
            </a:r>
          </a:p>
        </p:txBody>
      </p:sp>
    </p:spTree>
    <p:extLst>
      <p:ext uri="{BB962C8B-B14F-4D97-AF65-F5344CB8AC3E}">
        <p14:creationId xmlns:p14="http://schemas.microsoft.com/office/powerpoint/2010/main" val="14206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3C6D6-133E-37AF-C904-933F9C94D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0" y="0"/>
            <a:ext cx="12205503" cy="6858000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0296E9B-B1A3-8EE2-206B-C8EA9CB08EB0}"/>
              </a:ext>
            </a:extLst>
          </p:cNvPr>
          <p:cNvSpPr/>
          <p:nvPr/>
        </p:nvSpPr>
        <p:spPr>
          <a:xfrm>
            <a:off x="4074160" y="3027680"/>
            <a:ext cx="7630160" cy="31191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Payment Analysis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type occurs most frequently?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contributing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with the highest VAT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with the highest purchase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predominant gender among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distribution of genders within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payment method occurs most frequently?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F0FD765-AF42-B550-FA49-920A1A297B3F}"/>
              </a:ext>
            </a:extLst>
          </p:cNvPr>
          <p:cNvSpPr/>
          <p:nvPr/>
        </p:nvSpPr>
        <p:spPr>
          <a:xfrm>
            <a:off x="284480" y="284480"/>
            <a:ext cx="6837680" cy="245872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 and Revenue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revenue is generated each month?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month did the cost of goods sold reach its peak?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branch that exceeded the average number of products sold.</a:t>
            </a:r>
          </a:p>
        </p:txBody>
      </p:sp>
    </p:spTree>
    <p:extLst>
      <p:ext uri="{BB962C8B-B14F-4D97-AF65-F5344CB8AC3E}">
        <p14:creationId xmlns:p14="http://schemas.microsoft.com/office/powerpoint/2010/main" val="361370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51F3B-7812-9A78-1433-F59BD0A76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6"/>
          <a:stretch/>
        </p:blipFill>
        <p:spPr>
          <a:xfrm>
            <a:off x="-13503" y="0"/>
            <a:ext cx="12205503" cy="685800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58C6B45-334A-6712-A8C2-0BDB1FB45B41}"/>
              </a:ext>
            </a:extLst>
          </p:cNvPr>
          <p:cNvSpPr/>
          <p:nvPr/>
        </p:nvSpPr>
        <p:spPr>
          <a:xfrm>
            <a:off x="220176" y="568960"/>
            <a:ext cx="8883183" cy="279971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sales occurrences for each time of day on every weekday.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time of day when customers provide the most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time of day with the highest customer ratings for each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day of the week with the highest average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day of the week with the highest average ratings for each branch.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6CD0349-BA67-950F-772D-E90BE127F7D7}"/>
              </a:ext>
            </a:extLst>
          </p:cNvPr>
          <p:cNvSpPr/>
          <p:nvPr/>
        </p:nvSpPr>
        <p:spPr>
          <a:xfrm>
            <a:off x="4754880" y="4085591"/>
            <a:ext cx="6766560" cy="181864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City-Based Analysis</a:t>
            </a:r>
          </a:p>
          <a:p>
            <a:endParaRPr lang="en-US" sz="20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city was the highest revenue recorded?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city with the highest VAT percentage.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3E211-F70A-F9C3-B194-0448A4E1EE83}"/>
              </a:ext>
            </a:extLst>
          </p:cNvPr>
          <p:cNvSpPr txBox="1"/>
          <p:nvPr/>
        </p:nvSpPr>
        <p:spPr>
          <a:xfrm>
            <a:off x="101600" y="6119892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All SQL queries here in .SQL</a:t>
            </a:r>
            <a:endParaRPr lang="en-IN" dirty="0"/>
          </a:p>
        </p:txBody>
      </p:sp>
      <p:sp>
        <p:nvSpPr>
          <p:cNvPr id="8" name="Action Button: Document 7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5A3D476E-877C-8267-3DDC-624D9D609EDA}"/>
              </a:ext>
            </a:extLst>
          </p:cNvPr>
          <p:cNvSpPr/>
          <p:nvPr/>
        </p:nvSpPr>
        <p:spPr>
          <a:xfrm>
            <a:off x="2877017" y="6005116"/>
            <a:ext cx="558800" cy="467360"/>
          </a:xfrm>
          <a:prstGeom prst="actionButtonDocumen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EA85E-C6FB-8926-731E-87DEBE1DECE9}"/>
              </a:ext>
            </a:extLst>
          </p:cNvPr>
          <p:cNvSpPr txBox="1"/>
          <p:nvPr/>
        </p:nvSpPr>
        <p:spPr>
          <a:xfrm>
            <a:off x="294640" y="567944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Here </a:t>
            </a:r>
          </a:p>
        </p:txBody>
      </p:sp>
    </p:spTree>
    <p:extLst>
      <p:ext uri="{BB962C8B-B14F-4D97-AF65-F5344CB8AC3E}">
        <p14:creationId xmlns:p14="http://schemas.microsoft.com/office/powerpoint/2010/main" val="414246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409187"/>
                  </p:ext>
                </p:extLst>
              </p:nvPr>
            </p:nvGraphicFramePr>
            <p:xfrm>
              <a:off x="-111760" y="0"/>
              <a:ext cx="1230376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1760" y="0"/>
                <a:ext cx="1230376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591A6A-5F70-F859-8F1F-0A07B81F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1" y="237679"/>
            <a:ext cx="11584017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8cab3f9-5ffa-4145-a7ea-73c5d927564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Y227bOBD9FUPPRkFS97w1lwILLIpgs8jLohCG5MjWVha1FJXaG+TfdyjZjevc2iR2s32SyCGHZ84ZjkhdB7rq2hpWH2GBwVFwbMznBdjPEx5Mg2bsExDySAmQgomUhRlkYUZW07rKNF1wdB04sDN0l1XXQ+0dUedfn6YB1PU5zHyrhLrDadCi7UwDdfUvjoPJ5GyPN9MAl21tLHiXFw4cerdXNJzaBIG/4zEtCcpVV3iByo3dCWY6VEowmSrGtUoyzWhYWdWOpnoXcnW2bC3Bud5Ek6WQRyGPkSkOkumUCz/HrVpvPaGlZ8ZWCupgAGWxGzFcByem7hfD29k3/Remtwr/wHIwNa5yKw85nZwiwVhUDU7cHCeK+idfKjf3reCGYj63hhgZRnvj0Dc3X04sEgodHPGb6VfYCaYJ05wBA5FJzkOWqX3APrbQqDl2RSF2MZ5Wnasa5YpxzKNws1zmvJQsYzKMY1BRyvbDspj8ppFa5WogWQ7Q6BXcBJdqN4TWGt1TBDWJcg/+T9TTjdk1ZM+9+eUTc0jeE9M4IEdjpuk80qkopWShRglKZyh8//3J+OpE/NNj53ELvhvzA2oxr9YBYZzcl+FspLxqZvW6ItzS++eIzYGs8WzpC478m7TxTNIcYzXa49VA5mllNyWBT3dgvjqLhJgsOs848JSlSeZzQygF/CeozR/epMR3RaV374yL12H8eyIZqQ9DHTOM0yROINIS4kjjAakvwkKZvnGFKQu9gbhdV7qiagqqRYUGBx26xyrpet4w7c1Ltc/IR2lLFmUsj6XO84TJnL4eij0p7Xt9RVuTCNvV9f1sZnEGbt18Ueg8L1TfObPwcbQ48HCnwm3I2YwsBoR+1Ie+2WjwDJUVWP1cid8kCWwjuACWRDyNQoYgo1RiLp8uowcRXLDbZG9htcBHQt22/xpKvzz6rxLrREFS6pArkdABKUrTOPGLPcpDS9eGj3BVUTjGfkuI90knSowkFzxP8xhEyKKcPenT4dJJs7zrLUokilJFVHKQbji5iFVyyA/K92yru7vpobPc/6scssOfCN8qD+vtEmUiC4Wga16UZ2mYQvz0J/AVkzHa7OdigW5udGGU6i3JURSlRTqtNWp151a1VQF+alo+B/yHjWGrlo2zf61U3Tc36/TVdHaj87mENAuzmK5JBz2cv+DvxQ+pCb0zF1iTcJdbA/yvrINcU38oTC/M8J27BRZQFZoNupjedS0oPIcGB5Dt6MpfuMhMWkCjPT3Du/XP3ytScmTnEureEzP83guGZYbF/gNk60/DVhQAAA==&quot;"/>
    <we:property name="creatorSessionId" value="&quot;24ab8bea-6a37-4aa1-be31-f2d8aafa7525&quot;"/>
    <we:property name="creatorTenantId" value="&quot;a7b96a77-02a8-418d-8d53-b074e69a08eb&quot;"/>
    <we:property name="creatorUserId" value="&quot;10032003D8A772FE&quot;"/>
    <we:property name="datasetId" value="&quot;54ed9db5-4500-4175-9bb8-2eb948efa294&quot;"/>
    <we:property name="embedUrl" value="&quot;/reportEmbed?reportId=cf75c140-f69d-4414-9695-b04f0e31322d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91Y227bOBD9FUPPxoKk7nnLrUDRbRo0i7wsCmFIjhy1sqilqNTeIP++Q8lu3FzbXNxsnyQOyeGZc4YjUheBrrq2huURzDHYCfaM+TIH+2XCg2nQrGwfPrx7v/vxXXG0+/6QzKZ1lWm6YOcicGBn6E6rrofaeyDj35+mAdT1Mcx8q4S6w2nQou1MA3X1L46DqcvZHi+nAS7a2ljwLk8cOPRuz2k4tWlt/gePaUlQrjrHE1RuNCeY6VApwWSqGNcqyTSjYWVVO5rqXcjl4aK1BOdiHUaWQh6FPEamOEimUy78HLdsfe8+LT0ztlJQBwMoi92I4SLYN3U/H94Ov7OfmN4q/Ijl0NW4yi095HRygARjXjU4cWc4UWSffK3cmW8FlxTzsTXEyDDadw62M/N13yKh0MEOv5x+g51gmjDNGTAQmeQ8ZJl6Cdh7Fhp1hl1RiOsYD6rOVY1yxTjmXrhZLnNeSpYxGcYxqChlL8OymLzVSK1yOZAsB2j0Cm6CC3U9hNYa3VMENYlyC/5PZOnG7Bqy59b88ok5JO++aRyQozHTdB7pVJRSslCjBKUzFN5+ezI+OxH/9Nh53IJfj/kOtZhXa4sw9m/LcDZSXjWzelURruj9a8TmQNZ4uPAFR34mbTyTNMdYjXZvOZB5UNl1SeDTazCfnUVCTD06zzjwlKVJ5nNDKAX8F6jN796kxHdFpffFGRfPw/iPRDJSH4Y6ZhinSZxApCXEkcYtUl+EhTJ94wpTFnoNcbOudEXVFFSLCg0OOnT3VdLVvGHaq5fqJSMfpS1ZlLE8ljrPEyZz+noo9qC0u/qctiYRdl3X3dnM4gzcqvmk0HleqL5zZu7jaHHg4UaFW5OzHlkMCP2oN32z1uARKiuw+rESv0oS2FpwASyJeBqFDEFGqcRcPlxGtyK4YFfJ3sJyjveEutn/eyj99Oi/SawTBUmpQ65EQgekKE3jxC92Lw8tXRuO4LyicIz9nhDvk06UGEkueJ7mMYiQRTl70KfDhZNmcdNblEgUpYqo5CATaS5ilWzzg/Ij2+rmbrrrLPf/Kods+yfC18rDartEmchCIeiaF+VZGqYQP/wJfMZkjNb7uZijOzO6MEr1luQoitIindYatbxxq9qoAL80LR8D/s26Y6OWjbN/r1R9aW5W6avp7EbncwlpFmYxXZO2ejh/wt+Ln1ITemdOsCbhTjcG+F9ZW7mm/lSYXpjhO3cFLKAqNBt0Mb3rWlB4DA0OINvRlb9wUTdpAY329Azv1j//rEjJkZ1TqHtPzPB7LxgWIcIqYumBCZ6pYIA1gPsPwkflhn8UAAA=&quot;"/>
    <we:property name="isFiltersActionButtonVisible" value="true"/>
    <we:property name="isVisualContainerHeaderHidden" value="false"/>
    <we:property name="pageDisplayName" value="&quot;General Data Insights&quot;"/>
    <we:property name="pageName" value="&quot;6e8d3cc20b7c01dc68d0&quot;"/>
    <we:property name="reportEmbeddedTime" value="&quot;2024-12-21T06:09:24.985Z&quot;"/>
    <we:property name="reportName" value="&quot;Amazon_capstone_odin&quot;"/>
    <we:property name="reportState" value="&quot;CONNECTED&quot;"/>
    <we:property name="reportUrl" value="&quot;/groups/me/reports/cf75c140-f69d-4414-9695-b04f0e31322d/6e8d3cc20b7c01dc68d0?bookmarkGuid=db27e6ea-6b6f-4ce3-bd0b-d209ff80c97f&amp;bookmarkUsage=1&amp;ctid=a7b96a77-02a8-418d-8d53-b074e69a08eb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967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Microsoft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yamuna sankeerthi</cp:lastModifiedBy>
  <cp:revision>14</cp:revision>
  <dcterms:created xsi:type="dcterms:W3CDTF">2018-06-07T21:39:02Z</dcterms:created>
  <dcterms:modified xsi:type="dcterms:W3CDTF">2025-04-07T15:29:48Z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