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80" userDrawn="1">
          <p15:clr>
            <a:srgbClr val="000000"/>
          </p15:clr>
        </p15:guide>
        <p15:guide id="2" pos="216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880"/>
        <p:guide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49"/>
        <p:cNvGrpSpPr/>
        <p:nvPr/>
      </p:nvGrpSpPr>
      <p:grpSpPr>
        <a:xfrm>
          <a:off x="0" y="0"/>
          <a:ext cx="0" cy="0"/>
          <a:chOff x="0" y="0"/>
          <a:chExt cx="0" cy="0"/>
        </a:xfrm>
      </p:grpSpPr>
      <p:sp>
        <p:nvSpPr>
          <p:cNvPr id="50" name="Google Shape;50;p1: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1" name="Google Shape;51;p1: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p10: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4" name="Google Shape;214;p10: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64"/>
        <p:cNvGrpSpPr/>
        <p:nvPr/>
      </p:nvGrpSpPr>
      <p:grpSpPr>
        <a:xfrm>
          <a:off x="0" y="0"/>
          <a:ext cx="0" cy="0"/>
          <a:chOff x="0" y="0"/>
          <a:chExt cx="0" cy="0"/>
        </a:xfrm>
      </p:grpSpPr>
      <p:sp>
        <p:nvSpPr>
          <p:cNvPr id="65" name="Google Shape;65;p2: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6" name="Google Shape;66;p2: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p3: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3" name="Google Shape;93;p3: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4: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0" name="Google Shape;120;p4: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p5: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4" name="Google Shape;134;p5: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6: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6: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p7: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0" name="Google Shape;160;p7: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p8: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4" name="Google Shape;174;p8: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p9: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7" name="Google Shape;187;p9: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Slide">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5" name="Google Shape;35;p14"/>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1" name="Google Shape;41;p15"/>
          <p:cNvSpPr txBox="1"/>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2" name="Google Shape;42;p15"/>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45" name="Shape 45"/>
        <p:cNvGrpSpPr/>
        <p:nvPr/>
      </p:nvGrpSpPr>
      <p:grpSpPr>
        <a:xfrm>
          <a:off x="0" y="0"/>
          <a:ext cx="0" cy="0"/>
          <a:chOff x="0" y="0"/>
          <a:chExt cx="0" cy="0"/>
        </a:xfrm>
      </p:grpSpPr>
      <p:sp>
        <p:nvSpPr>
          <p:cNvPr id="46" name="Google Shape;46;p16"/>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1"/>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p:txBody>
      </p:sp>
      <p:sp>
        <p:nvSpPr>
          <p:cNvPr id="18" name="Google Shape;18;p11"/>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p:txBody>
      </p:sp>
      <p:sp>
        <p:nvSpPr>
          <p:cNvPr id="19" name="Google Shape;19;p11"/>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p:txBody>
      </p:sp>
      <p:sp>
        <p:nvSpPr>
          <p:cNvPr id="20" name="Google Shape;20;p11"/>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2378550" y="1826800"/>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
          <p:cNvSpPr txBox="1"/>
          <p:nvPr>
            <p:ph type="ctrTitle"/>
          </p:nvPr>
        </p:nvSpPr>
        <p:spPr>
          <a:xfrm>
            <a:off x="1102995" y="3114040"/>
            <a:ext cx="10628630" cy="2480310"/>
          </a:xfrm>
          <a:prstGeom prst="rect">
            <a:avLst/>
          </a:prstGeom>
          <a:noFill/>
          <a:ln>
            <a:noFill/>
          </a:ln>
        </p:spPr>
        <p:txBody>
          <a:bodyPr spcFirstLastPara="1" wrap="square" lIns="0" tIns="16500" rIns="0" bIns="0" anchor="t" anchorCtr="0">
            <a:noAutofit/>
          </a:bodyPr>
          <a:lstStyle/>
          <a:p>
            <a:pPr marL="3213735" lvl="0" indent="0" algn="l" rtl="0">
              <a:lnSpc>
                <a:spcPct val="100000"/>
              </a:lnSpc>
              <a:spcBef>
                <a:spcPts val="0"/>
              </a:spcBef>
              <a:spcAft>
                <a:spcPts val="0"/>
              </a:spcAft>
              <a:buNone/>
            </a:pPr>
            <a:r>
              <a:rPr lang="en-US" sz="2400">
                <a:sym typeface="+mn-ea"/>
              </a:rPr>
              <a:t>Provided By:Yamuna.B</a:t>
            </a:r>
            <a:br>
              <a:rPr lang="en-US" sz="2400"/>
            </a:br>
            <a:r>
              <a:rPr lang="en-US" sz="2400">
                <a:sym typeface="+mn-ea"/>
              </a:rPr>
              <a:t>Register Number:813821205060</a:t>
            </a:r>
            <a:br>
              <a:rPr lang="en-US" sz="2400"/>
            </a:br>
            <a:r>
              <a:rPr lang="en-US" sz="2400">
                <a:sym typeface="+mn-ea"/>
              </a:rPr>
              <a:t>Department:INFORMATION TECHNOLOGY</a:t>
            </a:r>
            <a:br>
              <a:rPr lang="en-US" sz="2400"/>
            </a:br>
            <a:r>
              <a:rPr lang="en-US" sz="2400">
                <a:sym typeface="+mn-ea"/>
              </a:rPr>
              <a:t>College Name:Saranathan College of Engineering</a:t>
            </a:r>
            <a:br>
              <a:rPr lang="en-US" sz="2400"/>
            </a:br>
            <a:r>
              <a:rPr lang="en-US" sz="2400">
                <a:sym typeface="+mn-ea"/>
              </a:rPr>
              <a:t>NM Id:yamunabala0128@gmail.com(aut813821205060)</a:t>
            </a:r>
            <a:endParaRPr sz="2400" u="sng"/>
          </a:p>
        </p:txBody>
      </p:sp>
      <p:sp>
        <p:nvSpPr>
          <p:cNvPr id="59" name="Google Shape;59;p1"/>
          <p:cNvSpPr txBox="1"/>
          <p:nvPr/>
        </p:nvSpPr>
        <p:spPr>
          <a:xfrm>
            <a:off x="4408369" y="1559200"/>
            <a:ext cx="9498000" cy="782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500" b="1">
                <a:solidFill>
                  <a:srgbClr val="2D936B"/>
                </a:solidFill>
                <a:latin typeface="Trebuchet MS" panose="020B0603020202020204"/>
                <a:ea typeface="Trebuchet MS" panose="020B0603020202020204"/>
                <a:cs typeface="Trebuchet MS" panose="020B0603020202020204"/>
                <a:sym typeface="Trebuchet MS" panose="020B0603020202020204"/>
              </a:rPr>
              <a:t>Project </a:t>
            </a:r>
            <a:r>
              <a:rPr lang="en-US" sz="2500" b="1">
                <a:solidFill>
                  <a:srgbClr val="2D936B"/>
                </a:solidFill>
                <a:latin typeface="Trebuchet MS" panose="020B0603020202020204"/>
                <a:ea typeface="Trebuchet MS" panose="020B0603020202020204"/>
                <a:cs typeface="Trebuchet MS" panose="020B0603020202020204"/>
                <a:sym typeface="Trebuchet MS" panose="020B0603020202020204"/>
              </a:rPr>
              <a:t>Title</a:t>
            </a:r>
            <a:r>
              <a:rPr lang="en-US" sz="2500" b="1">
                <a:solidFill>
                  <a:srgbClr val="2D936B"/>
                </a:solidFill>
                <a:latin typeface="Trebuchet MS" panose="020B0603020202020204"/>
                <a:ea typeface="Trebuchet MS" panose="020B0603020202020204"/>
                <a:cs typeface="Trebuchet MS" panose="020B0603020202020204"/>
                <a:sym typeface="Trebuchet MS" panose="020B0603020202020204"/>
              </a:rPr>
              <a:t>:TATA IPL stats analysis </a:t>
            </a:r>
            <a:endParaRPr sz="2500" b="1">
              <a:solidFill>
                <a:srgbClr val="2D936B"/>
              </a:solidFill>
              <a:latin typeface="Trebuchet MS" panose="020B0603020202020204"/>
              <a:ea typeface="Trebuchet MS" panose="020B0603020202020204"/>
              <a:cs typeface="Trebuchet MS" panose="020B0603020202020204"/>
              <a:sym typeface="Trebuchet MS" panose="020B0603020202020204"/>
            </a:endParaRPr>
          </a:p>
          <a:p>
            <a:pPr marL="12700" marR="0" lvl="0" indent="0" algn="l" rtl="0">
              <a:lnSpc>
                <a:spcPct val="100000"/>
              </a:lnSpc>
              <a:spcBef>
                <a:spcPts val="0"/>
              </a:spcBef>
              <a:spcAft>
                <a:spcPts val="0"/>
              </a:spcAft>
              <a:buNone/>
            </a:pPr>
            <a:r>
              <a:rPr lang="en-US" sz="2500" b="1">
                <a:solidFill>
                  <a:srgbClr val="2D936B"/>
                </a:solidFill>
                <a:latin typeface="Trebuchet MS" panose="020B0603020202020204"/>
                <a:ea typeface="Trebuchet MS" panose="020B0603020202020204"/>
                <a:cs typeface="Trebuchet MS" panose="020B0603020202020204"/>
                <a:sym typeface="Trebuchet MS" panose="020B0603020202020204"/>
              </a:rPr>
              <a:t>using deep Learning</a:t>
            </a:r>
            <a:endParaRPr sz="2300" b="1">
              <a:latin typeface="Trebuchet MS" panose="020B0603020202020204"/>
              <a:ea typeface="Trebuchet MS" panose="020B0603020202020204"/>
              <a:cs typeface="Trebuchet MS" panose="020B0603020202020204"/>
              <a:sym typeface="Trebuchet MS" panose="020B0603020202020204"/>
            </a:endParaRPr>
          </a:p>
        </p:txBody>
      </p:sp>
      <p:pic>
        <p:nvPicPr>
          <p:cNvPr id="60" name="Google Shape;60;p1"/>
          <p:cNvPicPr preferRelativeResize="0"/>
          <p:nvPr/>
        </p:nvPicPr>
        <p:blipFill rotWithShape="1">
          <a:blip r:embed="rId1"/>
          <a:srcRect/>
          <a:stretch>
            <a:fill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62" name="Google Shape;62;p1"/>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10"/>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217" name="Google Shape;21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8" name="Google Shape;218;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19" name="Google Shape;219;p10"/>
          <p:cNvPicPr preferRelativeResize="0"/>
          <p:nvPr/>
        </p:nvPicPr>
        <p:blipFill rotWithShape="1">
          <a:blip r:embed="rId1"/>
          <a:srcRect/>
          <a:stretch>
            <a:fillRect/>
          </a:stretch>
        </p:blipFill>
        <p:spPr>
          <a:xfrm>
            <a:off x="1666875" y="6467475"/>
            <a:ext cx="76200" cy="177800"/>
          </a:xfrm>
          <a:prstGeom prst="rect">
            <a:avLst/>
          </a:prstGeom>
          <a:noFill/>
          <a:ln>
            <a:noFill/>
          </a:ln>
        </p:spPr>
      </p:pic>
      <p:sp>
        <p:nvSpPr>
          <p:cNvPr id="220" name="Google Shape;220;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221" name="Google Shape;221;p10"/>
          <p:cNvSpPr txBox="1"/>
          <p:nvPr/>
        </p:nvSpPr>
        <p:spPr>
          <a:xfrm>
            <a:off x="683259" y="6111875"/>
            <a:ext cx="1230600" cy="3354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000" u="sng">
                <a:solidFill>
                  <a:srgbClr val="006FC0"/>
                </a:solidFill>
                <a:latin typeface="Trebuchet MS" panose="020B0603020202020204"/>
                <a:ea typeface="Trebuchet MS" panose="020B0603020202020204"/>
                <a:cs typeface="Trebuchet MS" panose="020B0603020202020204"/>
                <a:sym typeface="Trebuchet MS" panose="020B0603020202020204"/>
              </a:rPr>
              <a:t>Demo Link</a:t>
            </a:r>
            <a:endParaRPr sz="2000">
              <a:latin typeface="Trebuchet MS" panose="020B0603020202020204"/>
              <a:ea typeface="Trebuchet MS" panose="020B0603020202020204"/>
              <a:cs typeface="Trebuchet MS" panose="020B0603020202020204"/>
              <a:sym typeface="Trebuchet MS" panose="020B0603020202020204"/>
            </a:endParaRPr>
          </a:p>
        </p:txBody>
      </p:sp>
      <p:sp>
        <p:nvSpPr>
          <p:cNvPr id="222" name="Google Shape;222;p10"/>
          <p:cNvSpPr/>
          <p:nvPr/>
        </p:nvSpPr>
        <p:spPr>
          <a:xfrm flipH="1">
            <a:off x="5350150"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23" name="Google Shape;223;p10"/>
          <p:cNvSpPr/>
          <p:nvPr/>
        </p:nvSpPr>
        <p:spPr>
          <a:xfrm flipH="1">
            <a:off x="1979125"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24" name="Google Shape;224;p10"/>
          <p:cNvSpPr txBox="1"/>
          <p:nvPr/>
        </p:nvSpPr>
        <p:spPr>
          <a:xfrm>
            <a:off x="5741613" y="1172750"/>
            <a:ext cx="5535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Model Evaluation</a:t>
            </a:r>
            <a:endParaRPr sz="1800">
              <a:latin typeface="Calibri" panose="020F0502020204030204"/>
              <a:ea typeface="Calibri" panose="020F0502020204030204"/>
              <a:cs typeface="Calibri" panose="020F0502020204030204"/>
              <a:sym typeface="Calibri" panose="020F0502020204030204"/>
            </a:endParaRPr>
          </a:p>
        </p:txBody>
      </p:sp>
      <p:sp>
        <p:nvSpPr>
          <p:cNvPr id="225" name="Google Shape;225;p10"/>
          <p:cNvSpPr txBox="1"/>
          <p:nvPr/>
        </p:nvSpPr>
        <p:spPr>
          <a:xfrm>
            <a:off x="2308225" y="1085600"/>
            <a:ext cx="8351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panose="020F0502020204030204"/>
                <a:ea typeface="Calibri" panose="020F0502020204030204"/>
                <a:cs typeface="Calibri" panose="020F0502020204030204"/>
                <a:sym typeface="Calibri" panose="020F0502020204030204"/>
              </a:rPr>
              <a:t>Insights  and </a:t>
            </a:r>
            <a:endParaRPr sz="16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600">
                <a:latin typeface="Calibri" panose="020F0502020204030204"/>
                <a:ea typeface="Calibri" panose="020F0502020204030204"/>
                <a:cs typeface="Calibri" panose="020F0502020204030204"/>
                <a:sym typeface="Calibri" panose="020F0502020204030204"/>
              </a:rPr>
              <a:t>       Visualization</a:t>
            </a:r>
            <a:endParaRPr sz="1600">
              <a:latin typeface="Calibri" panose="020F0502020204030204"/>
              <a:ea typeface="Calibri" panose="020F0502020204030204"/>
              <a:cs typeface="Calibri" panose="020F0502020204030204"/>
              <a:sym typeface="Calibri" panose="020F0502020204030204"/>
            </a:endParaRPr>
          </a:p>
        </p:txBody>
      </p:sp>
      <p:sp>
        <p:nvSpPr>
          <p:cNvPr id="226" name="Google Shape;226;p10"/>
          <p:cNvSpPr/>
          <p:nvPr/>
        </p:nvSpPr>
        <p:spPr>
          <a:xfrm>
            <a:off x="21487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27" name="Google Shape;227;p10"/>
          <p:cNvSpPr/>
          <p:nvPr/>
        </p:nvSpPr>
        <p:spPr>
          <a:xfrm>
            <a:off x="54239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28" name="Google Shape;228;p10"/>
          <p:cNvSpPr txBox="1"/>
          <p:nvPr/>
        </p:nvSpPr>
        <p:spPr>
          <a:xfrm>
            <a:off x="5625625" y="2331138"/>
            <a:ext cx="60723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Assess the models'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performance using</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appropriate metrics </a:t>
            </a:r>
            <a:br>
              <a:rPr lang="en-US" sz="1800">
                <a:latin typeface="Calibri" panose="020F0502020204030204"/>
                <a:ea typeface="Calibri" panose="020F0502020204030204"/>
                <a:cs typeface="Calibri" panose="020F0502020204030204"/>
                <a:sym typeface="Calibri" panose="020F0502020204030204"/>
              </a:rPr>
            </a:br>
            <a:r>
              <a:rPr lang="en-US" sz="1800">
                <a:latin typeface="Calibri" panose="020F0502020204030204"/>
                <a:ea typeface="Calibri" panose="020F0502020204030204"/>
                <a:cs typeface="Calibri" panose="020F0502020204030204"/>
                <a:sym typeface="Calibri" panose="020F0502020204030204"/>
              </a:rPr>
              <a:t>and identify the most</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accurate and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reliable models.</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229" name="Google Shape;229;p10"/>
          <p:cNvSpPr txBox="1"/>
          <p:nvPr/>
        </p:nvSpPr>
        <p:spPr>
          <a:xfrm>
            <a:off x="2308225" y="2351688"/>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Develop interactive</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 dashboards and data</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visualizations to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present the insights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and</a:t>
            </a:r>
            <a:r>
              <a:rPr lang="en-US" sz="1800">
                <a:latin typeface="Calibri" panose="020F0502020204030204"/>
                <a:ea typeface="Calibri" panose="020F0502020204030204"/>
                <a:cs typeface="Calibri" panose="020F0502020204030204"/>
                <a:sym typeface="Calibri" panose="020F0502020204030204"/>
              </a:rPr>
              <a:t> recommendations</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to end-users.</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67" name="Shape 67"/>
        <p:cNvGrpSpPr/>
        <p:nvPr/>
      </p:nvGrpSpPr>
      <p:grpSpPr>
        <a:xfrm>
          <a:off x="0" y="0"/>
          <a:ext cx="0" cy="0"/>
          <a:chOff x="0" y="0"/>
          <a:chExt cx="0" cy="0"/>
        </a:xfrm>
      </p:grpSpPr>
      <p:sp>
        <p:nvSpPr>
          <p:cNvPr id="68" name="Google Shape;68;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9" name="Google Shape;7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9286875" y="6368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2"/>
          <p:cNvSpPr txBox="1"/>
          <p:nvPr>
            <p:ph type="title"/>
          </p:nvPr>
        </p:nvSpPr>
        <p:spPr>
          <a:xfrm>
            <a:off x="447675" y="391425"/>
            <a:ext cx="86139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IPL Data Analysis</a:t>
            </a:r>
            <a:endParaRPr sz="4250"/>
          </a:p>
        </p:txBody>
      </p:sp>
      <p:grpSp>
        <p:nvGrpSpPr>
          <p:cNvPr id="84" name="Google Shape;84;p2"/>
          <p:cNvGrpSpPr/>
          <p:nvPr/>
        </p:nvGrpSpPr>
        <p:grpSpPr>
          <a:xfrm>
            <a:off x="466725" y="6410325"/>
            <a:ext cx="3705225" cy="295275"/>
            <a:chOff x="466725" y="6410325"/>
            <a:chExt cx="3705225" cy="295275"/>
          </a:xfrm>
        </p:grpSpPr>
        <p:pic>
          <p:nvPicPr>
            <p:cNvPr id="85" name="Google Shape;85;p2"/>
            <p:cNvPicPr preferRelativeResize="0"/>
            <p:nvPr/>
          </p:nvPicPr>
          <p:blipFill rotWithShape="1">
            <a:blip r:embed="rId1"/>
            <a:srcRect/>
            <a:stretch>
              <a:fillRect/>
            </a:stretch>
          </p:blipFill>
          <p:spPr>
            <a:xfrm>
              <a:off x="676275" y="6467475"/>
              <a:ext cx="2143125" cy="200025"/>
            </a:xfrm>
            <a:prstGeom prst="rect">
              <a:avLst/>
            </a:prstGeom>
            <a:noFill/>
            <a:ln>
              <a:noFill/>
            </a:ln>
          </p:spPr>
        </p:pic>
        <p:pic>
          <p:nvPicPr>
            <p:cNvPr id="86" name="Google Shape;86;p2"/>
            <p:cNvPicPr preferRelativeResize="0"/>
            <p:nvPr/>
          </p:nvPicPr>
          <p:blipFill rotWithShape="1">
            <a:blip r:embed="rId2"/>
            <a:srcRect/>
            <a:stretch>
              <a:fillRect/>
            </a:stretch>
          </p:blipFill>
          <p:spPr>
            <a:xfrm>
              <a:off x="466725" y="6410325"/>
              <a:ext cx="3705225" cy="295275"/>
            </a:xfrm>
            <a:prstGeom prst="rect">
              <a:avLst/>
            </a:prstGeom>
            <a:noFill/>
            <a:ln>
              <a:noFill/>
            </a:ln>
          </p:spPr>
        </p:pic>
      </p:grpSp>
      <p:sp>
        <p:nvSpPr>
          <p:cNvPr id="87" name="Google Shape;87;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88" name="Google Shape;88;p2"/>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89" name="Google Shape;89;p2"/>
          <p:cNvSpPr txBox="1"/>
          <p:nvPr/>
        </p:nvSpPr>
        <p:spPr>
          <a:xfrm>
            <a:off x="370350" y="1495113"/>
            <a:ext cx="11451300" cy="6076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panose="020B0604020202020204"/>
              <a:buNone/>
            </a:pPr>
            <a:r>
              <a:rPr lang="en-US" sz="2300">
                <a:latin typeface="Calibri" panose="020F0502020204030204"/>
                <a:ea typeface="Calibri" panose="020F0502020204030204"/>
                <a:cs typeface="Calibri" panose="020F0502020204030204"/>
                <a:sym typeface="Calibri" panose="020F0502020204030204"/>
              </a:rPr>
              <a:t>The Indian Premier League (IPL) is one of the most popular and exciting</a:t>
            </a:r>
            <a:endParaRPr sz="23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2300">
                <a:latin typeface="Calibri" panose="020F0502020204030204"/>
                <a:ea typeface="Calibri" panose="020F0502020204030204"/>
                <a:cs typeface="Calibri" panose="020F0502020204030204"/>
                <a:sym typeface="Calibri" panose="020F0502020204030204"/>
              </a:rPr>
              <a:t>cricket tournaments in the world. Analyzing IPL data using machine(deep)</a:t>
            </a:r>
            <a:endParaRPr sz="23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2300">
                <a:latin typeface="Calibri" panose="020F0502020204030204"/>
                <a:ea typeface="Calibri" panose="020F0502020204030204"/>
                <a:cs typeface="Calibri" panose="020F0502020204030204"/>
                <a:sym typeface="Calibri" panose="020F0502020204030204"/>
              </a:rPr>
              <a:t>learning can uncover valuable insights that can help teams, players, and</a:t>
            </a:r>
            <a:endParaRPr sz="23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2300">
                <a:latin typeface="Calibri" panose="020F0502020204030204"/>
                <a:ea typeface="Calibri" panose="020F0502020204030204"/>
                <a:cs typeface="Calibri" panose="020F0502020204030204"/>
                <a:sym typeface="Calibri" panose="020F0502020204030204"/>
              </a:rPr>
              <a:t>fans better understand the game and make more informed decisions.</a:t>
            </a:r>
            <a:endParaRPr sz="2300">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1200"/>
              </a:spcBef>
              <a:spcAft>
                <a:spcPts val="0"/>
              </a:spcAft>
              <a:buNone/>
            </a:pPr>
            <a:r>
              <a:rPr lang="en-US" sz="2300">
                <a:latin typeface="Calibri" panose="020F0502020204030204"/>
                <a:ea typeface="Calibri" panose="020F0502020204030204"/>
                <a:cs typeface="Calibri" panose="020F0502020204030204"/>
                <a:sym typeface="Calibri" panose="020F0502020204030204"/>
              </a:rPr>
              <a:t>Utilizing advanced analytics tools to derive actionable insights from raw data.</a:t>
            </a:r>
            <a:endParaRPr sz="2300">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1200"/>
              </a:spcBef>
              <a:spcAft>
                <a:spcPts val="0"/>
              </a:spcAft>
              <a:buNone/>
            </a:pPr>
            <a:r>
              <a:rPr lang="en-US" sz="2300">
                <a:latin typeface="Calibri" panose="020F0502020204030204"/>
                <a:ea typeface="Calibri" panose="020F0502020204030204"/>
                <a:cs typeface="Calibri" panose="020F0502020204030204"/>
                <a:sym typeface="Calibri" panose="020F0502020204030204"/>
              </a:rPr>
              <a:t>Reviewing team and player scoreboards to identify performance trends </a:t>
            </a:r>
            <a:endParaRPr sz="2300">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1200"/>
              </a:spcBef>
              <a:spcAft>
                <a:spcPts val="0"/>
              </a:spcAft>
              <a:buNone/>
            </a:pPr>
            <a:r>
              <a:rPr lang="en-US" sz="2300">
                <a:latin typeface="Calibri" panose="020F0502020204030204"/>
                <a:ea typeface="Calibri" panose="020F0502020204030204"/>
                <a:cs typeface="Calibri" panose="020F0502020204030204"/>
                <a:sym typeface="Calibri" panose="020F0502020204030204"/>
              </a:rPr>
              <a:t>and areas for improvement.</a:t>
            </a:r>
            <a:endParaRPr sz="2300">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1200"/>
              </a:spcBef>
              <a:spcAft>
                <a:spcPts val="0"/>
              </a:spcAft>
              <a:buNone/>
            </a:pPr>
            <a:endParaRPr sz="2300">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1200"/>
              </a:spcBef>
              <a:spcAft>
                <a:spcPts val="0"/>
              </a:spcAft>
              <a:buNone/>
            </a:pPr>
            <a:endParaRPr sz="23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1200"/>
              </a:spcBef>
              <a:spcAft>
                <a:spcPts val="0"/>
              </a:spcAft>
              <a:buClr>
                <a:schemeClr val="dk1"/>
              </a:buClr>
              <a:buSzPts val="1100"/>
              <a:buFont typeface="Arial" panose="020B0604020202020204"/>
              <a:buNone/>
            </a:pPr>
            <a:endParaRPr sz="23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90" name="Google Shape;90;p2"/>
          <p:cNvSpPr txBox="1"/>
          <p:nvPr/>
        </p:nvSpPr>
        <p:spPr>
          <a:xfrm>
            <a:off x="-938475" y="185625"/>
            <a:ext cx="7425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94" name="Shape 94"/>
        <p:cNvGrpSpPr/>
        <p:nvPr/>
      </p:nvGrpSpPr>
      <p:grpSpPr>
        <a:xfrm>
          <a:off x="0" y="0"/>
          <a:ext cx="0" cy="0"/>
          <a:chOff x="0" y="0"/>
          <a:chExt cx="0" cy="0"/>
        </a:xfrm>
      </p:grpSpPr>
      <p:sp>
        <p:nvSpPr>
          <p:cNvPr id="95" name="Google Shape;95;p3"/>
          <p:cNvSpPr/>
          <p:nvPr/>
        </p:nvSpPr>
        <p:spPr>
          <a:xfrm>
            <a:off x="19645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6" name="Google Shape;96;p3"/>
          <p:cNvGrpSpPr/>
          <p:nvPr/>
        </p:nvGrpSpPr>
        <p:grpSpPr>
          <a:xfrm>
            <a:off x="7448612" y="0"/>
            <a:ext cx="4743796" cy="6858466"/>
            <a:chOff x="7448612" y="0"/>
            <a:chExt cx="4743796" cy="6858466"/>
          </a:xfrm>
        </p:grpSpPr>
        <p:sp>
          <p:nvSpPr>
            <p:cNvPr id="97" name="Google Shape;97;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6" name="Google Shape;106;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08" name="Google Shape;108;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9" name="Google Shape;109;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10" name="Google Shape;110;p3"/>
          <p:cNvPicPr preferRelativeResize="0"/>
          <p:nvPr/>
        </p:nvPicPr>
        <p:blipFill rotWithShape="1">
          <a:blip r:embed="rId1"/>
          <a:srcRect/>
          <a:stretch>
            <a:fillRect/>
          </a:stretch>
        </p:blipFill>
        <p:spPr>
          <a:xfrm>
            <a:off x="10687050" y="6134100"/>
            <a:ext cx="247650" cy="247650"/>
          </a:xfrm>
          <a:prstGeom prst="rect">
            <a:avLst/>
          </a:prstGeom>
          <a:noFill/>
          <a:ln>
            <a:noFill/>
          </a:ln>
        </p:spPr>
      </p:pic>
      <p:grpSp>
        <p:nvGrpSpPr>
          <p:cNvPr id="111" name="Google Shape;111;p3"/>
          <p:cNvGrpSpPr/>
          <p:nvPr/>
        </p:nvGrpSpPr>
        <p:grpSpPr>
          <a:xfrm>
            <a:off x="47625" y="3819523"/>
            <a:ext cx="4124325" cy="3009898"/>
            <a:chOff x="47625" y="3819523"/>
            <a:chExt cx="4124325" cy="3009898"/>
          </a:xfrm>
        </p:grpSpPr>
        <p:pic>
          <p:nvPicPr>
            <p:cNvPr id="112" name="Google Shape;112;p3"/>
            <p:cNvPicPr preferRelativeResize="0"/>
            <p:nvPr/>
          </p:nvPicPr>
          <p:blipFill rotWithShape="1">
            <a:blip r:embed="rId2"/>
            <a:srcRect/>
            <a:stretch>
              <a:fillRect/>
            </a:stretch>
          </p:blipFill>
          <p:spPr>
            <a:xfrm>
              <a:off x="466725" y="6410325"/>
              <a:ext cx="3705225" cy="295275"/>
            </a:xfrm>
            <a:prstGeom prst="rect">
              <a:avLst/>
            </a:prstGeom>
            <a:noFill/>
            <a:ln>
              <a:noFill/>
            </a:ln>
          </p:spPr>
        </p:pic>
        <p:pic>
          <p:nvPicPr>
            <p:cNvPr id="113" name="Google Shape;113;p3"/>
            <p:cNvPicPr preferRelativeResize="0"/>
            <p:nvPr/>
          </p:nvPicPr>
          <p:blipFill rotWithShape="1">
            <a:blip r:embed="rId3"/>
            <a:srcRect/>
            <a:stretch>
              <a:fillRect/>
            </a:stretch>
          </p:blipFill>
          <p:spPr>
            <a:xfrm>
              <a:off x="47625" y="3819523"/>
              <a:ext cx="1733550" cy="3009898"/>
            </a:xfrm>
            <a:prstGeom prst="rect">
              <a:avLst/>
            </a:prstGeom>
            <a:noFill/>
            <a:ln>
              <a:noFill/>
            </a:ln>
          </p:spPr>
        </p:pic>
      </p:grpSp>
      <p:sp>
        <p:nvSpPr>
          <p:cNvPr id="114" name="Google Shape;114;p3"/>
          <p:cNvSpPr txBox="1"/>
          <p:nvPr>
            <p:ph type="title"/>
          </p:nvPr>
        </p:nvSpPr>
        <p:spPr>
          <a:xfrm>
            <a:off x="752463" y="298638"/>
            <a:ext cx="2357100" cy="6600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200"/>
              <a:t>AGENDA</a:t>
            </a:r>
            <a:endParaRPr sz="4200"/>
          </a:p>
        </p:txBody>
      </p:sp>
      <p:sp>
        <p:nvSpPr>
          <p:cNvPr id="115" name="Google Shape;115;p3"/>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116" name="Google Shape;116;p3"/>
          <p:cNvSpPr txBox="1"/>
          <p:nvPr/>
        </p:nvSpPr>
        <p:spPr>
          <a:xfrm>
            <a:off x="1696625" y="1643050"/>
            <a:ext cx="10287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117" name="Google Shape;117;p3"/>
          <p:cNvSpPr txBox="1"/>
          <p:nvPr/>
        </p:nvSpPr>
        <p:spPr>
          <a:xfrm>
            <a:off x="1920300" y="1643050"/>
            <a:ext cx="8351400" cy="3193800"/>
          </a:xfrm>
          <a:prstGeom prst="rect">
            <a:avLst/>
          </a:prstGeom>
          <a:noFill/>
          <a:ln>
            <a:noFill/>
          </a:ln>
        </p:spPr>
        <p:txBody>
          <a:bodyPr spcFirstLastPara="1" wrap="square" lIns="91425" tIns="91425" rIns="91425" bIns="91425" anchor="t" anchorCtr="0">
            <a:spAutoFit/>
          </a:bodyPr>
          <a:lstStyle/>
          <a:p>
            <a:pPr marL="457200" lvl="0" indent="-374650" algn="l" rtl="0">
              <a:lnSpc>
                <a:spcPct val="150000"/>
              </a:lnSpc>
              <a:spcBef>
                <a:spcPts val="0"/>
              </a:spcBef>
              <a:spcAft>
                <a:spcPts val="0"/>
              </a:spcAft>
              <a:buSzPts val="2300"/>
              <a:buFont typeface="Trebuchet MS" panose="020B0603020202020204"/>
              <a:buChar char="➢"/>
            </a:pPr>
            <a:r>
              <a:rPr lang="en-US" sz="2300">
                <a:latin typeface="Trebuchet MS" panose="020B0603020202020204"/>
                <a:ea typeface="Trebuchet MS" panose="020B0603020202020204"/>
                <a:cs typeface="Trebuchet MS" panose="020B0603020202020204"/>
                <a:sym typeface="Trebuchet MS" panose="020B0603020202020204"/>
              </a:rPr>
              <a:t>PROBLEM STATEMENT</a:t>
            </a:r>
            <a:endParaRPr sz="2300">
              <a:latin typeface="Trebuchet MS" panose="020B0603020202020204"/>
              <a:ea typeface="Trebuchet MS" panose="020B0603020202020204"/>
              <a:cs typeface="Trebuchet MS" panose="020B0603020202020204"/>
              <a:sym typeface="Trebuchet MS" panose="020B0603020202020204"/>
            </a:endParaRPr>
          </a:p>
          <a:p>
            <a:pPr marL="457200" lvl="0" indent="-374650" algn="l" rtl="0">
              <a:lnSpc>
                <a:spcPct val="150000"/>
              </a:lnSpc>
              <a:spcBef>
                <a:spcPts val="0"/>
              </a:spcBef>
              <a:spcAft>
                <a:spcPts val="0"/>
              </a:spcAft>
              <a:buSzPts val="2300"/>
              <a:buFont typeface="Trebuchet MS" panose="020B0603020202020204"/>
              <a:buChar char="➢"/>
            </a:pPr>
            <a:r>
              <a:rPr lang="en-US" sz="2300">
                <a:latin typeface="Trebuchet MS" panose="020B0603020202020204"/>
                <a:ea typeface="Trebuchet MS" panose="020B0603020202020204"/>
                <a:cs typeface="Trebuchet MS" panose="020B0603020202020204"/>
                <a:sym typeface="Trebuchet MS" panose="020B0603020202020204"/>
              </a:rPr>
              <a:t>PROJECT OVERVIEW</a:t>
            </a:r>
            <a:endParaRPr sz="2300">
              <a:latin typeface="Trebuchet MS" panose="020B0603020202020204"/>
              <a:ea typeface="Trebuchet MS" panose="020B0603020202020204"/>
              <a:cs typeface="Trebuchet MS" panose="020B0603020202020204"/>
              <a:sym typeface="Trebuchet MS" panose="020B0603020202020204"/>
            </a:endParaRPr>
          </a:p>
          <a:p>
            <a:pPr marL="457200" lvl="0" indent="-374650" algn="l" rtl="0">
              <a:lnSpc>
                <a:spcPct val="150000"/>
              </a:lnSpc>
              <a:spcBef>
                <a:spcPts val="0"/>
              </a:spcBef>
              <a:spcAft>
                <a:spcPts val="0"/>
              </a:spcAft>
              <a:buSzPts val="2300"/>
              <a:buFont typeface="Trebuchet MS" panose="020B0603020202020204"/>
              <a:buChar char="➢"/>
            </a:pPr>
            <a:r>
              <a:rPr lang="en-US" sz="2300">
                <a:latin typeface="Trebuchet MS" panose="020B0603020202020204"/>
                <a:ea typeface="Trebuchet MS" panose="020B0603020202020204"/>
                <a:cs typeface="Trebuchet MS" panose="020B0603020202020204"/>
                <a:sym typeface="Trebuchet MS" panose="020B0603020202020204"/>
              </a:rPr>
              <a:t>BENEFITING END USERS</a:t>
            </a:r>
            <a:endParaRPr sz="2300">
              <a:latin typeface="Trebuchet MS" panose="020B0603020202020204"/>
              <a:ea typeface="Trebuchet MS" panose="020B0603020202020204"/>
              <a:cs typeface="Trebuchet MS" panose="020B0603020202020204"/>
              <a:sym typeface="Trebuchet MS" panose="020B0603020202020204"/>
            </a:endParaRPr>
          </a:p>
          <a:p>
            <a:pPr marL="457200" lvl="0" indent="-374650" algn="l" rtl="0">
              <a:lnSpc>
                <a:spcPct val="150000"/>
              </a:lnSpc>
              <a:spcBef>
                <a:spcPts val="0"/>
              </a:spcBef>
              <a:spcAft>
                <a:spcPts val="0"/>
              </a:spcAft>
              <a:buSzPts val="2300"/>
              <a:buFont typeface="Trebuchet MS" panose="020B0603020202020204"/>
              <a:buChar char="➢"/>
            </a:pPr>
            <a:r>
              <a:rPr lang="en-US" sz="2300">
                <a:latin typeface="Trebuchet MS" panose="020B0603020202020204"/>
                <a:ea typeface="Trebuchet MS" panose="020B0603020202020204"/>
                <a:cs typeface="Trebuchet MS" panose="020B0603020202020204"/>
                <a:sym typeface="Trebuchet MS" panose="020B0603020202020204"/>
              </a:rPr>
              <a:t>SOLUTION AND ITS VALUE PROPOSITION</a:t>
            </a:r>
            <a:endParaRPr sz="2300">
              <a:latin typeface="Trebuchet MS" panose="020B0603020202020204"/>
              <a:ea typeface="Trebuchet MS" panose="020B0603020202020204"/>
              <a:cs typeface="Trebuchet MS" panose="020B0603020202020204"/>
              <a:sym typeface="Trebuchet MS" panose="020B0603020202020204"/>
            </a:endParaRPr>
          </a:p>
          <a:p>
            <a:pPr marL="457200" lvl="0" indent="-374650" algn="l" rtl="0">
              <a:lnSpc>
                <a:spcPct val="150000"/>
              </a:lnSpc>
              <a:spcBef>
                <a:spcPts val="0"/>
              </a:spcBef>
              <a:spcAft>
                <a:spcPts val="0"/>
              </a:spcAft>
              <a:buSzPts val="2300"/>
              <a:buFont typeface="Trebuchet MS" panose="020B0603020202020204"/>
              <a:buChar char="➢"/>
            </a:pPr>
            <a:r>
              <a:rPr lang="en-US" sz="2300">
                <a:latin typeface="Trebuchet MS" panose="020B0603020202020204"/>
                <a:ea typeface="Trebuchet MS" panose="020B0603020202020204"/>
                <a:cs typeface="Trebuchet MS" panose="020B0603020202020204"/>
                <a:sym typeface="Trebuchet MS" panose="020B0603020202020204"/>
              </a:rPr>
              <a:t>INNOVATIVE APPROACH</a:t>
            </a:r>
            <a:endParaRPr sz="2300">
              <a:latin typeface="Trebuchet MS" panose="020B0603020202020204"/>
              <a:ea typeface="Trebuchet MS" panose="020B0603020202020204"/>
              <a:cs typeface="Trebuchet MS" panose="020B0603020202020204"/>
              <a:sym typeface="Trebuchet MS" panose="020B0603020202020204"/>
            </a:endParaRPr>
          </a:p>
          <a:p>
            <a:pPr marL="457200" lvl="0" indent="-374650" algn="l" rtl="0">
              <a:lnSpc>
                <a:spcPct val="150000"/>
              </a:lnSpc>
              <a:spcBef>
                <a:spcPts val="0"/>
              </a:spcBef>
              <a:spcAft>
                <a:spcPts val="0"/>
              </a:spcAft>
              <a:buSzPts val="2300"/>
              <a:buFont typeface="Trebuchet MS" panose="020B0603020202020204"/>
              <a:buChar char="➢"/>
            </a:pPr>
            <a:r>
              <a:rPr lang="en-US" sz="2300">
                <a:latin typeface="Trebuchet MS" panose="020B0603020202020204"/>
                <a:ea typeface="Trebuchet MS" panose="020B0603020202020204"/>
                <a:cs typeface="Trebuchet MS" panose="020B0603020202020204"/>
                <a:sym typeface="Trebuchet MS" panose="020B0603020202020204"/>
              </a:rPr>
              <a:t>WORKFLOW MODEL</a:t>
            </a:r>
            <a:endParaRPr sz="230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grpSp>
        <p:nvGrpSpPr>
          <p:cNvPr id="122" name="Google Shape;122;p4"/>
          <p:cNvGrpSpPr/>
          <p:nvPr/>
        </p:nvGrpSpPr>
        <p:grpSpPr>
          <a:xfrm>
            <a:off x="8484425" y="2861225"/>
            <a:ext cx="2762250" cy="3257550"/>
            <a:chOff x="7991475" y="2933700"/>
            <a:chExt cx="2762250"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5" name="Google Shape;125;p4"/>
            <p:cNvPicPr preferRelativeResize="0"/>
            <p:nvPr/>
          </p:nvPicPr>
          <p:blipFill rotWithShape="1">
            <a:blip r:embed="rId1"/>
            <a:srcRect/>
            <a:stretch>
              <a:fillRect/>
            </a:stretch>
          </p:blipFill>
          <p:spPr>
            <a:xfrm>
              <a:off x="7991475" y="2933700"/>
              <a:ext cx="2762250" cy="3257550"/>
            </a:xfrm>
            <a:prstGeom prst="rect">
              <a:avLst/>
            </a:prstGeom>
            <a:noFill/>
            <a:ln>
              <a:noFill/>
            </a:ln>
          </p:spPr>
        </p:pic>
      </p:grpSp>
      <p:sp>
        <p:nvSpPr>
          <p:cNvPr id="126" name="Google Shape;126;p4"/>
          <p:cNvSpPr/>
          <p:nvPr/>
        </p:nvSpPr>
        <p:spPr>
          <a:xfrm>
            <a:off x="9320375" y="7240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7" name="Google Shape;127;p4"/>
          <p:cNvSpPr txBox="1"/>
          <p:nvPr>
            <p:ph type="title"/>
          </p:nvPr>
        </p:nvSpPr>
        <p:spPr>
          <a:xfrm>
            <a:off x="405972" y="275480"/>
            <a:ext cx="56370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a:t>PROBLEM	 STATEMENT</a:t>
            </a:r>
            <a:endParaRPr sz="3750"/>
          </a:p>
        </p:txBody>
      </p:sp>
      <p:pic>
        <p:nvPicPr>
          <p:cNvPr id="128" name="Google Shape;128;p4"/>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29" name="Google Shape;129;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30" name="Google Shape;130;p4"/>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131" name="Google Shape;131;p4"/>
          <p:cNvSpPr txBox="1"/>
          <p:nvPr/>
        </p:nvSpPr>
        <p:spPr>
          <a:xfrm>
            <a:off x="507450" y="1104738"/>
            <a:ext cx="8351400" cy="4648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a:latin typeface="Calibri" panose="020F0502020204030204"/>
                <a:ea typeface="Calibri" panose="020F0502020204030204"/>
                <a:cs typeface="Calibri" panose="020F0502020204030204"/>
                <a:sym typeface="Calibri" panose="020F0502020204030204"/>
              </a:rPr>
              <a:t>Tata Indian Premier League (IPL), the objective is to perform a comprehensive analysis to gain insights into player performance, team strategies, match outcomes, and trends over different seasons. The analysis should involve exploring factors such as batting averages, bowling economy rates, player impact scores, team win-loss ratios, performance in different match formats (e.g., T20, One-Day), home vs. away performance, player vs. player comparisons, and any other relevant metrics. The analysis should aim to identify patterns, key players, successful strategies, and areas for improvement, ultimately providing valuable insights for team management, broadcasters, and fans."</a:t>
            </a:r>
            <a:endParaRPr sz="20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9" name="Google Shape;139;p5"/>
            <p:cNvPicPr preferRelativeResize="0"/>
            <p:nvPr/>
          </p:nvPicPr>
          <p:blipFill rotWithShape="1">
            <a:blip r:embed="rId1"/>
            <a:srcRect/>
            <a:stretch>
              <a:fillRect/>
            </a:stretch>
          </p:blipFill>
          <p:spPr>
            <a:xfrm>
              <a:off x="8658225" y="2647950"/>
              <a:ext cx="3533775" cy="3810000"/>
            </a:xfrm>
            <a:prstGeom prst="rect">
              <a:avLst/>
            </a:prstGeom>
            <a:noFill/>
            <a:ln>
              <a:noFill/>
            </a:ln>
          </p:spPr>
        </p:pic>
      </p:grpSp>
      <p:sp>
        <p:nvSpPr>
          <p:cNvPr id="140" name="Google Shape;140;p5"/>
          <p:cNvSpPr/>
          <p:nvPr/>
        </p:nvSpPr>
        <p:spPr>
          <a:xfrm>
            <a:off x="9552375" y="1231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 name="Google Shape;141;p5"/>
          <p:cNvSpPr txBox="1"/>
          <p:nvPr>
            <p:ph type="title"/>
          </p:nvPr>
        </p:nvSpPr>
        <p:spPr>
          <a:xfrm>
            <a:off x="466025" y="220077"/>
            <a:ext cx="52635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a:t>PROJECT OVERVIEW</a:t>
            </a:r>
            <a:endParaRPr sz="3750"/>
          </a:p>
        </p:txBody>
      </p:sp>
      <p:pic>
        <p:nvPicPr>
          <p:cNvPr id="142" name="Google Shape;142;p5"/>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43" name="Google Shape;143;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44" name="Google Shape;144;p5"/>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145" name="Google Shape;145;p5"/>
          <p:cNvSpPr txBox="1"/>
          <p:nvPr/>
        </p:nvSpPr>
        <p:spPr>
          <a:xfrm>
            <a:off x="306825" y="1231475"/>
            <a:ext cx="9245700" cy="544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panose="020F0502020204030204"/>
                <a:ea typeface="Calibri" panose="020F0502020204030204"/>
                <a:cs typeface="Calibri" panose="020F0502020204030204"/>
                <a:sym typeface="Calibri" panose="020F0502020204030204"/>
              </a:rPr>
              <a:t>1.Gather Data:</a:t>
            </a:r>
            <a:r>
              <a:rPr lang="en-US" sz="1800">
                <a:latin typeface="Calibri" panose="020F0502020204030204"/>
                <a:ea typeface="Calibri" panose="020F0502020204030204"/>
                <a:cs typeface="Calibri" panose="020F0502020204030204"/>
                <a:sym typeface="Calibri" panose="020F0502020204030204"/>
              </a:rPr>
              <a:t>Collect historical IPL match data,player statistics, and other relevant</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information from official sources and databases.</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800" b="1">
                <a:latin typeface="Calibri" panose="020F0502020204030204"/>
                <a:ea typeface="Calibri" panose="020F0502020204030204"/>
                <a:cs typeface="Calibri" panose="020F0502020204030204"/>
                <a:sym typeface="Calibri" panose="020F0502020204030204"/>
              </a:rPr>
              <a:t>2.Clean and Transform:</a:t>
            </a:r>
            <a:r>
              <a:rPr lang="en-US" sz="1800">
                <a:latin typeface="Calibri" panose="020F0502020204030204"/>
                <a:ea typeface="Calibri" panose="020F0502020204030204"/>
                <a:cs typeface="Calibri" panose="020F0502020204030204"/>
                <a:sym typeface="Calibri" panose="020F0502020204030204"/>
              </a:rPr>
              <a:t>Clean the data, handle missing values,and transform it into a format suitable for analysis.</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800" b="1">
                <a:latin typeface="Calibri" panose="020F0502020204030204"/>
                <a:ea typeface="Calibri" panose="020F0502020204030204"/>
                <a:cs typeface="Calibri" panose="020F0502020204030204"/>
                <a:sym typeface="Calibri" panose="020F0502020204030204"/>
              </a:rPr>
              <a:t>3.Enrich and Feature Engineer:</a:t>
            </a:r>
            <a:r>
              <a:rPr lang="en-US" sz="1800">
                <a:latin typeface="Calibri" panose="020F0502020204030204"/>
                <a:ea typeface="Calibri" panose="020F0502020204030204"/>
                <a:cs typeface="Calibri" panose="020F0502020204030204"/>
                <a:sym typeface="Calibri" panose="020F0502020204030204"/>
              </a:rPr>
              <a:t>Enrich the data with additional features and engineer new ones that could provide valuable insights.</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800" b="1">
                <a:latin typeface="Calibri" panose="020F0502020204030204"/>
                <a:ea typeface="Calibri" panose="020F0502020204030204"/>
                <a:cs typeface="Calibri" panose="020F0502020204030204"/>
                <a:sym typeface="Calibri" panose="020F0502020204030204"/>
              </a:rPr>
              <a:t>4.Engineered Features:</a:t>
            </a:r>
            <a:r>
              <a:rPr lang="en-US" sz="1800">
                <a:latin typeface="Calibri" panose="020F0502020204030204"/>
                <a:ea typeface="Calibri" panose="020F0502020204030204"/>
                <a:cs typeface="Calibri" panose="020F0502020204030204"/>
                <a:sym typeface="Calibri" panose="020F0502020204030204"/>
              </a:rPr>
              <a:t>Create new features from the existing data, such as batting strike rate,bowling economy rate, and team's recent form.</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800" b="1">
                <a:latin typeface="Calibri" panose="020F0502020204030204"/>
                <a:ea typeface="Calibri" panose="020F0502020204030204"/>
                <a:cs typeface="Calibri" panose="020F0502020204030204"/>
                <a:sym typeface="Calibri" panose="020F0502020204030204"/>
              </a:rPr>
              <a:t>5.Feature Selection:</a:t>
            </a:r>
            <a:r>
              <a:rPr lang="en-US" sz="1800">
                <a:latin typeface="Calibri" panose="020F0502020204030204"/>
                <a:ea typeface="Calibri" panose="020F0502020204030204"/>
                <a:cs typeface="Calibri" panose="020F0502020204030204"/>
                <a:sym typeface="Calibri" panose="020F0502020204030204"/>
              </a:rPr>
              <a:t>Identify the most important features that influence match outcomes and player performance using techniques like correlation analysis and recursive feature elimination.</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800" b="1">
                <a:latin typeface="Calibri" panose="020F0502020204030204"/>
                <a:ea typeface="Calibri" panose="020F0502020204030204"/>
                <a:cs typeface="Calibri" panose="020F0502020204030204"/>
                <a:sym typeface="Calibri" panose="020F0502020204030204"/>
              </a:rPr>
              <a:t>6.</a:t>
            </a:r>
            <a:r>
              <a:rPr lang="en-US" sz="1800" b="1">
                <a:latin typeface="Calibri" panose="020F0502020204030204"/>
                <a:ea typeface="Calibri" panose="020F0502020204030204"/>
                <a:cs typeface="Calibri" panose="020F0502020204030204"/>
                <a:sym typeface="Calibri" panose="020F0502020204030204"/>
              </a:rPr>
              <a:t>Model Inputs:</a:t>
            </a:r>
            <a:r>
              <a:rPr lang="en-US" sz="1800">
                <a:latin typeface="Calibri" panose="020F0502020204030204"/>
                <a:ea typeface="Calibri" panose="020F0502020204030204"/>
                <a:cs typeface="Calibri" panose="020F0502020204030204"/>
                <a:sym typeface="Calibri" panose="020F0502020204030204"/>
              </a:rPr>
              <a:t>Ensure the selected features are meaningful and provide the most relevant information for the machine learning models.</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1" name="Google Shape;151;p6"/>
          <p:cNvSpPr/>
          <p:nvPr/>
        </p:nvSpPr>
        <p:spPr>
          <a:xfrm>
            <a:off x="9286875"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2" name="Google Shape;152;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3" name="Google Shape;153;p6"/>
          <p:cNvSpPr txBox="1"/>
          <p:nvPr>
            <p:ph type="title"/>
          </p:nvPr>
        </p:nvSpPr>
        <p:spPr>
          <a:xfrm>
            <a:off x="423977" y="253843"/>
            <a:ext cx="5014500" cy="493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100"/>
              <a:t>WHO ARE THE END USERS?</a:t>
            </a:r>
            <a:endParaRPr sz="3100"/>
          </a:p>
        </p:txBody>
      </p:sp>
      <p:pic>
        <p:nvPicPr>
          <p:cNvPr id="154" name="Google Shape;154;p6"/>
          <p:cNvPicPr preferRelativeResize="0"/>
          <p:nvPr/>
        </p:nvPicPr>
        <p:blipFill rotWithShape="1">
          <a:blip r:embed="rId1"/>
          <a:srcRect/>
          <a:stretch>
            <a:fillRect/>
          </a:stretch>
        </p:blipFill>
        <p:spPr>
          <a:xfrm>
            <a:off x="723900" y="6172200"/>
            <a:ext cx="2181225" cy="485775"/>
          </a:xfrm>
          <a:prstGeom prst="rect">
            <a:avLst/>
          </a:prstGeom>
          <a:noFill/>
          <a:ln>
            <a:noFill/>
          </a:ln>
        </p:spPr>
      </p:pic>
      <p:sp>
        <p:nvSpPr>
          <p:cNvPr id="155" name="Google Shape;155;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56" name="Google Shape;156;p6"/>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157" name="Google Shape;157;p6"/>
          <p:cNvSpPr txBox="1"/>
          <p:nvPr/>
        </p:nvSpPr>
        <p:spPr>
          <a:xfrm>
            <a:off x="553875" y="1236350"/>
            <a:ext cx="8351400" cy="4155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panose="020B0604020202020204"/>
              <a:buNone/>
            </a:pPr>
            <a:r>
              <a:rPr lang="en-US" sz="2000" b="1">
                <a:latin typeface="Calibri" panose="020F0502020204030204"/>
                <a:ea typeface="Calibri" panose="020F0502020204030204"/>
                <a:cs typeface="Calibri" panose="020F0502020204030204"/>
                <a:sym typeface="Calibri" panose="020F0502020204030204"/>
              </a:rPr>
              <a:t>1.Teams: </a:t>
            </a:r>
            <a:r>
              <a:rPr lang="en-US" sz="2000">
                <a:latin typeface="Calibri" panose="020F0502020204030204"/>
                <a:ea typeface="Calibri" panose="020F0502020204030204"/>
                <a:cs typeface="Calibri" panose="020F0502020204030204"/>
                <a:sym typeface="Calibri" panose="020F0502020204030204"/>
              </a:rPr>
              <a:t>Teams can use the insights to optimize their strategies, player selection, and in-game decision-making.</a:t>
            </a:r>
            <a:endParaRPr sz="20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endParaRPr sz="20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2000" b="1">
                <a:latin typeface="Calibri" panose="020F0502020204030204"/>
                <a:ea typeface="Calibri" panose="020F0502020204030204"/>
                <a:cs typeface="Calibri" panose="020F0502020204030204"/>
                <a:sym typeface="Calibri" panose="020F0502020204030204"/>
              </a:rPr>
              <a:t>2.Players:</a:t>
            </a:r>
            <a:r>
              <a:rPr lang="en-US" sz="2000">
                <a:latin typeface="Calibri" panose="020F0502020204030204"/>
                <a:ea typeface="Calibri" panose="020F0502020204030204"/>
                <a:cs typeface="Calibri" panose="020F0502020204030204"/>
                <a:sym typeface="Calibri" panose="020F0502020204030204"/>
              </a:rPr>
              <a:t> Players can leverage the data to improve their performance, identify areas for development,and enhance their skills.</a:t>
            </a:r>
            <a:endParaRPr sz="20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endParaRPr sz="20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2000" b="1">
                <a:latin typeface="Calibri" panose="020F0502020204030204"/>
                <a:ea typeface="Calibri" panose="020F0502020204030204"/>
                <a:cs typeface="Calibri" panose="020F0502020204030204"/>
                <a:sym typeface="Calibri" panose="020F0502020204030204"/>
              </a:rPr>
              <a:t>3.Fans: </a:t>
            </a:r>
            <a:r>
              <a:rPr lang="en-US" sz="2000">
                <a:latin typeface="Calibri" panose="020F0502020204030204"/>
                <a:ea typeface="Calibri" panose="020F0502020204030204"/>
                <a:cs typeface="Calibri" panose="020F0502020204030204"/>
                <a:sym typeface="Calibri" panose="020F0502020204030204"/>
              </a:rPr>
              <a:t>Fans can gain a deeper understanding of the game,make more </a:t>
            </a:r>
            <a:r>
              <a:rPr lang="en-US" sz="2000">
                <a:latin typeface="Calibri" panose="020F0502020204030204"/>
                <a:ea typeface="Calibri" panose="020F0502020204030204"/>
                <a:cs typeface="Calibri" panose="020F0502020204030204"/>
                <a:sym typeface="Calibri" panose="020F0502020204030204"/>
              </a:rPr>
              <a:t>informed predictions</a:t>
            </a:r>
            <a:r>
              <a:rPr lang="en-US" sz="2000">
                <a:latin typeface="Calibri" panose="020F0502020204030204"/>
                <a:ea typeface="Calibri" panose="020F0502020204030204"/>
                <a:cs typeface="Calibri" panose="020F0502020204030204"/>
                <a:sym typeface="Calibri" panose="020F0502020204030204"/>
              </a:rPr>
              <a:t>, and enhance their enjoyment of the IPL.</a:t>
            </a:r>
            <a:endParaRPr sz="20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pic>
        <p:nvPicPr>
          <p:cNvPr id="162" name="Google Shape;162;p7"/>
          <p:cNvPicPr preferRelativeResize="0"/>
          <p:nvPr/>
        </p:nvPicPr>
        <p:blipFill rotWithShape="1">
          <a:blip r:embed="rId1"/>
          <a:srcRect/>
          <a:stretch>
            <a:fillRect/>
          </a:stretch>
        </p:blipFill>
        <p:spPr>
          <a:xfrm>
            <a:off x="-64675" y="3609988"/>
            <a:ext cx="2695574" cy="3248025"/>
          </a:xfrm>
          <a:prstGeom prst="rect">
            <a:avLst/>
          </a:prstGeom>
          <a:noFill/>
          <a:ln>
            <a:noFill/>
          </a:ln>
        </p:spPr>
      </p:pic>
      <p:sp>
        <p:nvSpPr>
          <p:cNvPr id="163" name="Google Shape;163;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4" name="Google Shape;164;p7"/>
          <p:cNvSpPr/>
          <p:nvPr/>
        </p:nvSpPr>
        <p:spPr>
          <a:xfrm>
            <a:off x="9286875" y="7115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5" name="Google Shape;165;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6" name="Google Shape;166;p7"/>
          <p:cNvSpPr txBox="1"/>
          <p:nvPr>
            <p:ph type="title"/>
          </p:nvPr>
        </p:nvSpPr>
        <p:spPr>
          <a:xfrm>
            <a:off x="195690" y="205435"/>
            <a:ext cx="9763200" cy="506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a:t>SOLUTION AND ITS VALUE PROPOSITION</a:t>
            </a:r>
            <a:endParaRPr sz="3200"/>
          </a:p>
        </p:txBody>
      </p:sp>
      <p:pic>
        <p:nvPicPr>
          <p:cNvPr id="167" name="Google Shape;167;p7"/>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68" name="Google Shape;168;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69" name="Google Shape;169;p7"/>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170" name="Google Shape;170;p7"/>
          <p:cNvSpPr txBox="1"/>
          <p:nvPr/>
        </p:nvSpPr>
        <p:spPr>
          <a:xfrm>
            <a:off x="394375" y="1035375"/>
            <a:ext cx="90039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panose="020F0502020204030204"/>
                <a:ea typeface="Calibri" panose="020F0502020204030204"/>
                <a:cs typeface="Calibri" panose="020F0502020204030204"/>
                <a:sym typeface="Calibri" panose="020F0502020204030204"/>
              </a:rPr>
              <a:t>1.Team Performance Trends</a:t>
            </a:r>
            <a:endParaRPr sz="1800" b="1">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Visualize team performance over time, including win-loss records, run rates, and other</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key metrics.</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800" b="1">
                <a:latin typeface="Calibri" panose="020F0502020204030204"/>
                <a:ea typeface="Calibri" panose="020F0502020204030204"/>
                <a:cs typeface="Calibri" panose="020F0502020204030204"/>
                <a:sym typeface="Calibri" panose="020F0502020204030204"/>
              </a:rPr>
              <a:t>2.Player Performance Analysis</a:t>
            </a:r>
            <a:endParaRPr sz="1800" b="1">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b="1">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Develop interactive charts and graphs to compare player statistics and highlight standout performers.</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171" name="Google Shape;171;p7"/>
          <p:cNvSpPr txBox="1"/>
          <p:nvPr/>
        </p:nvSpPr>
        <p:spPr>
          <a:xfrm>
            <a:off x="2819400" y="4123525"/>
            <a:ext cx="86088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panose="020F0502020204030204"/>
                <a:ea typeface="Calibri" panose="020F0502020204030204"/>
                <a:cs typeface="Calibri" panose="020F0502020204030204"/>
                <a:sym typeface="Calibri" panose="020F0502020204030204"/>
              </a:rPr>
              <a:t>3.Match Outcome Predictions</a:t>
            </a:r>
            <a:endParaRPr sz="1800" b="1">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b="1">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Visualize the predictions of the machine learning models and how they align</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 with actual match results.</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77" name="Google Shape;177;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8" name="Google Shape;178;p8"/>
          <p:cNvSpPr/>
          <p:nvPr/>
        </p:nvSpPr>
        <p:spPr>
          <a:xfrm>
            <a:off x="9424988"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9" name="Google Shape;179;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0" name="Google Shape;180;p8"/>
          <p:cNvPicPr preferRelativeResize="0"/>
          <p:nvPr/>
        </p:nvPicPr>
        <p:blipFill rotWithShape="1">
          <a:blip r:embed="rId1"/>
          <a:srcRect/>
          <a:stretch>
            <a:fillRect/>
          </a:stretch>
        </p:blipFill>
        <p:spPr>
          <a:xfrm>
            <a:off x="66675" y="3381373"/>
            <a:ext cx="2466975" cy="3419475"/>
          </a:xfrm>
          <a:prstGeom prst="rect">
            <a:avLst/>
          </a:prstGeom>
          <a:noFill/>
          <a:ln>
            <a:noFill/>
          </a:ln>
        </p:spPr>
      </p:pic>
      <p:sp>
        <p:nvSpPr>
          <p:cNvPr id="181" name="Google Shape;181;p8"/>
          <p:cNvSpPr txBox="1"/>
          <p:nvPr>
            <p:ph type="title"/>
          </p:nvPr>
        </p:nvSpPr>
        <p:spPr>
          <a:xfrm>
            <a:off x="232325" y="176488"/>
            <a:ext cx="7543200" cy="532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350"/>
              <a:t>INNOVATIVE APPROACH</a:t>
            </a:r>
            <a:endParaRPr sz="3350"/>
          </a:p>
        </p:txBody>
      </p:sp>
      <p:sp>
        <p:nvSpPr>
          <p:cNvPr id="182" name="Google Shape;182;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83" name="Google Shape;183;p8"/>
          <p:cNvSpPr txBox="1"/>
          <p:nvPr/>
        </p:nvSpPr>
        <p:spPr>
          <a:xfrm>
            <a:off x="307375" y="912500"/>
            <a:ext cx="92937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panose="020F0502020204030204"/>
                <a:ea typeface="Calibri" panose="020F0502020204030204"/>
                <a:cs typeface="Calibri" panose="020F0502020204030204"/>
                <a:sym typeface="Calibri" panose="020F0502020204030204"/>
              </a:rPr>
              <a:t>1.Predictive Models</a:t>
            </a:r>
            <a:endParaRPr sz="1800" b="1" u="sng">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Develop advanced machine learning models to accurately predict match outcomes and player performance.</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800" b="1" u="sng">
                <a:latin typeface="Calibri" panose="020F0502020204030204"/>
                <a:ea typeface="Calibri" panose="020F0502020204030204"/>
                <a:cs typeface="Calibri" panose="020F0502020204030204"/>
                <a:sym typeface="Calibri" panose="020F0502020204030204"/>
              </a:rPr>
              <a:t>2.Personalized Insights</a:t>
            </a:r>
            <a:endParaRPr sz="1800" b="1" u="sng">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Provide customized insights and recommendations based on the user's preferences</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and interests.</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184" name="Google Shape;184;p8"/>
          <p:cNvSpPr txBox="1"/>
          <p:nvPr/>
        </p:nvSpPr>
        <p:spPr>
          <a:xfrm>
            <a:off x="2888200" y="3787050"/>
            <a:ext cx="83196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panose="020F0502020204030204"/>
                <a:ea typeface="Calibri" panose="020F0502020204030204"/>
                <a:cs typeface="Calibri" panose="020F0502020204030204"/>
                <a:sym typeface="Calibri" panose="020F0502020204030204"/>
              </a:rPr>
              <a:t>3.</a:t>
            </a:r>
            <a:r>
              <a:rPr lang="en-US" sz="1800" b="1" u="sng">
                <a:solidFill>
                  <a:schemeClr val="dk1"/>
                </a:solidFill>
                <a:latin typeface="Calibri" panose="020F0502020204030204"/>
                <a:ea typeface="Calibri" panose="020F0502020204030204"/>
                <a:cs typeface="Calibri" panose="020F0502020204030204"/>
                <a:sym typeface="Calibri" panose="020F0502020204030204"/>
              </a:rPr>
              <a:t>Interactive Visualizations</a:t>
            </a:r>
            <a:endParaRPr sz="1800" b="1" u="sng">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Create interactive dashboards and data visualizations to enable</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 dynamic exploration and discovery of IPL trends.</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90" name="Google Shape;190;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1" name="Google Shape;191;p9"/>
          <p:cNvSpPr/>
          <p:nvPr/>
        </p:nvSpPr>
        <p:spPr>
          <a:xfrm>
            <a:off x="9286875" y="725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2" name="Google Shape;192;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93" name="Google Shape;193;p9"/>
          <p:cNvPicPr preferRelativeResize="0"/>
          <p:nvPr/>
        </p:nvPicPr>
        <p:blipFill rotWithShape="1">
          <a:blip r:embed="rId1"/>
          <a:srcRect/>
          <a:stretch>
            <a:fillRect/>
          </a:stretch>
        </p:blipFill>
        <p:spPr>
          <a:xfrm>
            <a:off x="1666875" y="6467475"/>
            <a:ext cx="76200" cy="177800"/>
          </a:xfrm>
          <a:prstGeom prst="rect">
            <a:avLst/>
          </a:prstGeom>
          <a:noFill/>
          <a:ln>
            <a:noFill/>
          </a:ln>
        </p:spPr>
      </p:pic>
      <p:sp>
        <p:nvSpPr>
          <p:cNvPr id="194" name="Google Shape;194;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95" name="Google Shape;195;p9"/>
          <p:cNvSpPr txBox="1"/>
          <p:nvPr/>
        </p:nvSpPr>
        <p:spPr>
          <a:xfrm>
            <a:off x="739775" y="291150"/>
            <a:ext cx="6150000" cy="6138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900" b="1">
                <a:latin typeface="Trebuchet MS" panose="020B0603020202020204"/>
                <a:ea typeface="Trebuchet MS" panose="020B0603020202020204"/>
                <a:cs typeface="Trebuchet MS" panose="020B0603020202020204"/>
                <a:sym typeface="Trebuchet MS" panose="020B0603020202020204"/>
              </a:rPr>
              <a:t>WORKFLOW MODEL</a:t>
            </a:r>
            <a:endParaRPr sz="4400">
              <a:latin typeface="Trebuchet MS" panose="020B0603020202020204"/>
              <a:ea typeface="Trebuchet MS" panose="020B0603020202020204"/>
              <a:cs typeface="Trebuchet MS" panose="020B0603020202020204"/>
              <a:sym typeface="Trebuchet MS" panose="020B0603020202020204"/>
            </a:endParaRPr>
          </a:p>
        </p:txBody>
      </p:sp>
      <p:sp>
        <p:nvSpPr>
          <p:cNvPr id="196" name="Google Shape;196;p9"/>
          <p:cNvSpPr/>
          <p:nvPr/>
        </p:nvSpPr>
        <p:spPr>
          <a:xfrm>
            <a:off x="6263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197" name="Google Shape;197;p9"/>
          <p:cNvSpPr txBox="1"/>
          <p:nvPr/>
        </p:nvSpPr>
        <p:spPr>
          <a:xfrm>
            <a:off x="935475" y="1470350"/>
            <a:ext cx="8351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panose="020F0502020204030204"/>
                <a:ea typeface="Calibri" panose="020F0502020204030204"/>
                <a:cs typeface="Calibri" panose="020F0502020204030204"/>
                <a:sym typeface="Calibri" panose="020F0502020204030204"/>
              </a:rPr>
              <a:t>Data Collection</a:t>
            </a:r>
            <a:endParaRPr sz="1700">
              <a:latin typeface="Calibri" panose="020F0502020204030204"/>
              <a:ea typeface="Calibri" panose="020F0502020204030204"/>
              <a:cs typeface="Calibri" panose="020F0502020204030204"/>
              <a:sym typeface="Calibri" panose="020F0502020204030204"/>
            </a:endParaRPr>
          </a:p>
        </p:txBody>
      </p:sp>
      <p:sp>
        <p:nvSpPr>
          <p:cNvPr id="198" name="Google Shape;198;p9"/>
          <p:cNvSpPr/>
          <p:nvPr/>
        </p:nvSpPr>
        <p:spPr>
          <a:xfrm>
            <a:off x="29461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199" name="Google Shape;199;p9"/>
          <p:cNvSpPr txBox="1"/>
          <p:nvPr/>
        </p:nvSpPr>
        <p:spPr>
          <a:xfrm>
            <a:off x="3294175" y="1470350"/>
            <a:ext cx="835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panose="020F0502020204030204"/>
                <a:ea typeface="Calibri" panose="020F0502020204030204"/>
                <a:cs typeface="Calibri" panose="020F0502020204030204"/>
                <a:sym typeface="Calibri" panose="020F0502020204030204"/>
              </a:rPr>
              <a:t>Data PreProcessing</a:t>
            </a:r>
            <a:endParaRPr sz="1600">
              <a:latin typeface="Calibri" panose="020F0502020204030204"/>
              <a:ea typeface="Calibri" panose="020F0502020204030204"/>
              <a:cs typeface="Calibri" panose="020F0502020204030204"/>
              <a:sym typeface="Calibri" panose="020F0502020204030204"/>
            </a:endParaRPr>
          </a:p>
        </p:txBody>
      </p:sp>
      <p:sp>
        <p:nvSpPr>
          <p:cNvPr id="200" name="Google Shape;200;p9"/>
          <p:cNvSpPr/>
          <p:nvPr/>
        </p:nvSpPr>
        <p:spPr>
          <a:xfrm>
            <a:off x="514995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01" name="Google Shape;201;p9"/>
          <p:cNvSpPr/>
          <p:nvPr/>
        </p:nvSpPr>
        <p:spPr>
          <a:xfrm>
            <a:off x="739740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02" name="Google Shape;202;p9"/>
          <p:cNvSpPr txBox="1"/>
          <p:nvPr/>
        </p:nvSpPr>
        <p:spPr>
          <a:xfrm>
            <a:off x="5439975" y="1470350"/>
            <a:ext cx="6579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panose="020F0502020204030204"/>
                <a:ea typeface="Calibri" panose="020F0502020204030204"/>
                <a:cs typeface="Calibri" panose="020F0502020204030204"/>
                <a:sym typeface="Calibri" panose="020F0502020204030204"/>
              </a:rPr>
              <a:t>Feature Engineering</a:t>
            </a:r>
            <a:endParaRPr sz="1500">
              <a:latin typeface="Calibri" panose="020F0502020204030204"/>
              <a:ea typeface="Calibri" panose="020F0502020204030204"/>
              <a:cs typeface="Calibri" panose="020F0502020204030204"/>
              <a:sym typeface="Calibri" panose="020F0502020204030204"/>
            </a:endParaRPr>
          </a:p>
        </p:txBody>
      </p:sp>
      <p:sp>
        <p:nvSpPr>
          <p:cNvPr id="203" name="Google Shape;203;p9"/>
          <p:cNvSpPr txBox="1"/>
          <p:nvPr/>
        </p:nvSpPr>
        <p:spPr>
          <a:xfrm>
            <a:off x="7817850" y="1470350"/>
            <a:ext cx="4274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panose="020F0502020204030204"/>
                <a:ea typeface="Calibri" panose="020F0502020204030204"/>
                <a:cs typeface="Calibri" panose="020F0502020204030204"/>
                <a:sym typeface="Calibri" panose="020F0502020204030204"/>
              </a:rPr>
              <a:t>Model Training</a:t>
            </a:r>
            <a:endParaRPr sz="1700">
              <a:latin typeface="Calibri" panose="020F0502020204030204"/>
              <a:ea typeface="Calibri" panose="020F0502020204030204"/>
              <a:cs typeface="Calibri" panose="020F0502020204030204"/>
              <a:sym typeface="Calibri" panose="020F0502020204030204"/>
            </a:endParaRPr>
          </a:p>
        </p:txBody>
      </p:sp>
      <p:sp>
        <p:nvSpPr>
          <p:cNvPr id="204" name="Google Shape;204;p9"/>
          <p:cNvSpPr/>
          <p:nvPr/>
        </p:nvSpPr>
        <p:spPr>
          <a:xfrm>
            <a:off x="684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05" name="Google Shape;205;p9"/>
          <p:cNvSpPr/>
          <p:nvPr/>
        </p:nvSpPr>
        <p:spPr>
          <a:xfrm>
            <a:off x="29461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06" name="Google Shape;206;p9"/>
          <p:cNvSpPr/>
          <p:nvPr/>
        </p:nvSpPr>
        <p:spPr>
          <a:xfrm>
            <a:off x="52079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07" name="Google Shape;207;p9"/>
          <p:cNvSpPr/>
          <p:nvPr/>
        </p:nvSpPr>
        <p:spPr>
          <a:xfrm>
            <a:off x="7513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08" name="Google Shape;208;p9"/>
          <p:cNvSpPr txBox="1"/>
          <p:nvPr/>
        </p:nvSpPr>
        <p:spPr>
          <a:xfrm>
            <a:off x="739775" y="2599550"/>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Gather historical</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 IPL match data,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Player statistics,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and other relevant</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 information from</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official sources.</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209" name="Google Shape;209;p9"/>
          <p:cNvSpPr txBox="1"/>
          <p:nvPr/>
        </p:nvSpPr>
        <p:spPr>
          <a:xfrm>
            <a:off x="3033150" y="2465200"/>
            <a:ext cx="83514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Clean and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transform the data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into a format</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suitable for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analysis, handling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missing values</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and outliers.</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210" name="Google Shape;210;p9"/>
          <p:cNvSpPr txBox="1"/>
          <p:nvPr/>
        </p:nvSpPr>
        <p:spPr>
          <a:xfrm>
            <a:off x="5280425" y="2501988"/>
            <a:ext cx="66087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Create new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features from the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existing data to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enhance the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predictive power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 </a:t>
            </a:r>
            <a:r>
              <a:rPr lang="en-US" sz="1800">
                <a:latin typeface="Calibri" panose="020F0502020204030204"/>
                <a:ea typeface="Calibri" panose="020F0502020204030204"/>
                <a:cs typeface="Calibri" panose="020F0502020204030204"/>
                <a:sym typeface="Calibri" panose="020F0502020204030204"/>
              </a:rPr>
              <a:t>of</a:t>
            </a:r>
            <a:r>
              <a:rPr lang="en-US" sz="1800">
                <a:latin typeface="Calibri" panose="020F0502020204030204"/>
                <a:ea typeface="Calibri" panose="020F0502020204030204"/>
                <a:cs typeface="Calibri" panose="020F0502020204030204"/>
                <a:sym typeface="Calibri" panose="020F0502020204030204"/>
              </a:rPr>
              <a:t> the machine</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Clr>
                <a:schemeClr val="dk1"/>
              </a:buClr>
              <a:buSzPts val="1100"/>
              <a:buFont typeface="Arial" panose="020B0604020202020204"/>
              <a:buNone/>
            </a:pPr>
            <a:r>
              <a:rPr lang="en-US" sz="1800">
                <a:latin typeface="Calibri" panose="020F0502020204030204"/>
                <a:ea typeface="Calibri" panose="020F0502020204030204"/>
                <a:cs typeface="Calibri" panose="020F0502020204030204"/>
                <a:sym typeface="Calibri" panose="020F0502020204030204"/>
              </a:rPr>
              <a:t>learning models.</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211" name="Google Shape;211;p9"/>
          <p:cNvSpPr txBox="1"/>
          <p:nvPr/>
        </p:nvSpPr>
        <p:spPr>
          <a:xfrm>
            <a:off x="7600325" y="2549100"/>
            <a:ext cx="42888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T</a:t>
            </a:r>
            <a:r>
              <a:rPr lang="en-US" sz="1800">
                <a:latin typeface="Calibri" panose="020F0502020204030204"/>
                <a:ea typeface="Calibri" panose="020F0502020204030204"/>
                <a:cs typeface="Calibri" panose="020F0502020204030204"/>
                <a:sym typeface="Calibri" panose="020F0502020204030204"/>
              </a:rPr>
              <a:t>rain various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machine learning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models to predict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match outcomes </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and player</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performance.</a:t>
            </a:r>
            <a:endParaRPr sz="18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4585</Words>
  <Application>WPS Presentation</Application>
  <PresentationFormat/>
  <Paragraphs>205</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Arial</vt:lpstr>
      <vt:lpstr>Trebuchet MS</vt:lpstr>
      <vt:lpstr>Calibri</vt:lpstr>
      <vt:lpstr>Microsoft YaHei</vt:lpstr>
      <vt:lpstr>Arial Unicode MS</vt:lpstr>
      <vt:lpstr>Office Theme</vt:lpstr>
      <vt:lpstr>Team Members</vt:lpstr>
      <vt:lpstr>IPL Data Analysis</vt:lpstr>
      <vt:lpstr>AGENDA</vt:lpstr>
      <vt:lpstr>PROBLEM	 STATEMENT</vt:lpstr>
      <vt:lpstr>PROJECT OVERVIEW</vt:lpstr>
      <vt:lpstr>WHO ARE THE END USERS?</vt:lpstr>
      <vt:lpstr>SOLUTION AND ITS VALUE PROPOSITION</vt:lpstr>
      <vt:lpstr>INNOVATIVE APPROACH</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Provided By:R.B.SIVADHARSHINI Register Number:813821205304 Department:INFORMATION TECHNOLOGY College Name:Saranathan College of Engineering NM Id:rbsivadharshini3333@gmail.com(au244062)</dc:title>
  <dc:creator/>
  <cp:lastModifiedBy>rbsiv</cp:lastModifiedBy>
  <cp:revision>3</cp:revision>
  <dcterms:created xsi:type="dcterms:W3CDTF">2024-04-05T05:55:02Z</dcterms:created>
  <dcterms:modified xsi:type="dcterms:W3CDTF">2024-04-05T06:07:39Z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2024-04-01T05:30:00Z</vt:filetime>
  </property>
  <property fmtid="{D5CDD505-2E9C-101B-9397-08002B2CF9AE}" pid="4" name="ICV">
    <vt:lpwstr>818A815B6C104F13887BBB62A0E66713_13</vt:lpwstr>
  </property>
  <property fmtid="{D5CDD505-2E9C-101B-9397-08002B2CF9AE}" pid="5" name="KSOProductBuildVer">
    <vt:lpwstr>1033-12.2.0.13489</vt:lpwstr>
  </property>
</Properties>
</file>