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146847061" r:id="rId17"/>
    <p:sldId id="2146847062" r:id="rId18"/>
    <p:sldId id="2146847063" r:id="rId19"/>
    <p:sldId id="2146847064" r:id="rId20"/>
    <p:sldId id="2146847065" r:id="rId21"/>
    <p:sldId id="2146847066" r:id="rId22"/>
    <p:sldId id="268" r:id="rId23"/>
    <p:sldId id="2146847055" r:id="rId24"/>
    <p:sldId id="269"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dmunds.com/" TargetMode="External"/><Relationship Id="rId2" Type="http://schemas.openxmlformats.org/officeDocument/2006/relationships/hyperlink" Target="http://www.kbb.com/" TargetMode="External"/><Relationship Id="rId1" Type="http://schemas.openxmlformats.org/officeDocument/2006/relationships/slideLayout" Target="../slideLayouts/slideLayout2.xml"/><Relationship Id="rId6" Type="http://schemas.openxmlformats.org/officeDocument/2006/relationships/hyperlink" Target="http://www.automotiveforums.com/" TargetMode="External"/><Relationship Id="rId5" Type="http://schemas.openxmlformats.org/officeDocument/2006/relationships/hyperlink" Target="http://www.nhtsa.gov/" TargetMode="External"/><Relationship Id="rId4" Type="http://schemas.openxmlformats.org/officeDocument/2006/relationships/hyperlink" Target="http://www.consumerreports.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Car purchasing &amp;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a:cs typeface="Arial"/>
              </a:rPr>
              <a:t>Yamunai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Raja.T</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5).png"/>
          <p:cNvPicPr>
            <a:picLocks noGrp="1" noChangeAspect="1"/>
          </p:cNvPicPr>
          <p:nvPr>
            <p:ph idx="1"/>
          </p:nvPr>
        </p:nvPicPr>
        <p:blipFill>
          <a:blip r:embed="rId2"/>
          <a:stretch>
            <a:fillRect/>
          </a:stretch>
        </p:blipFill>
        <p:spPr>
          <a:xfrm>
            <a:off x="1083212" y="689526"/>
            <a:ext cx="10252339" cy="576412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6).png"/>
          <p:cNvPicPr>
            <a:picLocks noGrp="1" noChangeAspect="1"/>
          </p:cNvPicPr>
          <p:nvPr>
            <p:ph idx="1"/>
          </p:nvPr>
        </p:nvPicPr>
        <p:blipFill>
          <a:blip r:embed="rId2"/>
          <a:stretch>
            <a:fillRect/>
          </a:stretch>
        </p:blipFill>
        <p:spPr>
          <a:xfrm>
            <a:off x="1041009" y="647323"/>
            <a:ext cx="10252339" cy="576412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7).png"/>
          <p:cNvPicPr>
            <a:picLocks noGrp="1" noChangeAspect="1"/>
          </p:cNvPicPr>
          <p:nvPr>
            <p:ph idx="1"/>
          </p:nvPr>
        </p:nvPicPr>
        <p:blipFill>
          <a:blip r:embed="rId2"/>
          <a:stretch>
            <a:fillRect/>
          </a:stretch>
        </p:blipFill>
        <p:spPr>
          <a:xfrm>
            <a:off x="984738" y="647322"/>
            <a:ext cx="10252339" cy="576412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8).png"/>
          <p:cNvPicPr>
            <a:picLocks noGrp="1" noChangeAspect="1"/>
          </p:cNvPicPr>
          <p:nvPr>
            <p:ph idx="1"/>
          </p:nvPr>
        </p:nvPicPr>
        <p:blipFill>
          <a:blip r:embed="rId2"/>
          <a:stretch>
            <a:fillRect/>
          </a:stretch>
        </p:blipFill>
        <p:spPr>
          <a:xfrm>
            <a:off x="1055077" y="661390"/>
            <a:ext cx="10252339" cy="576412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9).png"/>
          <p:cNvPicPr>
            <a:picLocks noGrp="1" noChangeAspect="1"/>
          </p:cNvPicPr>
          <p:nvPr>
            <p:ph idx="1"/>
          </p:nvPr>
        </p:nvPicPr>
        <p:blipFill>
          <a:blip r:embed="rId2"/>
          <a:stretch>
            <a:fillRect/>
          </a:stretch>
        </p:blipFill>
        <p:spPr>
          <a:xfrm>
            <a:off x="1041009" y="717661"/>
            <a:ext cx="10252339" cy="576412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0).png"/>
          <p:cNvPicPr>
            <a:picLocks noGrp="1" noChangeAspect="1"/>
          </p:cNvPicPr>
          <p:nvPr>
            <p:ph idx="1"/>
          </p:nvPr>
        </p:nvPicPr>
        <p:blipFill>
          <a:blip r:embed="rId2"/>
          <a:stretch>
            <a:fillRect/>
          </a:stretch>
        </p:blipFill>
        <p:spPr>
          <a:xfrm>
            <a:off x="1041010" y="689526"/>
            <a:ext cx="10252339" cy="576412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41).png"/>
          <p:cNvPicPr>
            <a:picLocks noGrp="1" noChangeAspect="1"/>
          </p:cNvPicPr>
          <p:nvPr>
            <p:ph idx="1"/>
          </p:nvPr>
        </p:nvPicPr>
        <p:blipFill>
          <a:blip r:embed="rId2"/>
          <a:stretch>
            <a:fillRect/>
          </a:stretch>
        </p:blipFill>
        <p:spPr>
          <a:xfrm>
            <a:off x="1026941" y="633255"/>
            <a:ext cx="10252339" cy="576412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2).png"/>
          <p:cNvPicPr>
            <a:picLocks noGrp="1" noChangeAspect="1"/>
          </p:cNvPicPr>
          <p:nvPr>
            <p:ph idx="1"/>
          </p:nvPr>
        </p:nvPicPr>
        <p:blipFill>
          <a:blip r:embed="rId2"/>
          <a:stretch>
            <a:fillRect/>
          </a:stretch>
        </p:blipFill>
        <p:spPr>
          <a:xfrm>
            <a:off x="1069145" y="675458"/>
            <a:ext cx="10252339" cy="576412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3).png"/>
          <p:cNvPicPr>
            <a:picLocks noGrp="1" noChangeAspect="1"/>
          </p:cNvPicPr>
          <p:nvPr>
            <p:ph idx="1"/>
          </p:nvPr>
        </p:nvPicPr>
        <p:blipFill>
          <a:blip r:embed="rId2"/>
          <a:stretch>
            <a:fillRect/>
          </a:stretch>
        </p:blipFill>
        <p:spPr>
          <a:xfrm>
            <a:off x="1069145" y="703593"/>
            <a:ext cx="10252339" cy="576412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562708" y="1547446"/>
            <a:ext cx="11296357" cy="5027530"/>
          </a:xfrm>
          <a:prstGeom prst="rect">
            <a:avLst/>
          </a:prstGeom>
          <a:noFill/>
        </p:spPr>
        <p:txBody>
          <a:bodyPr wrap="square" rtlCol="0">
            <a:spAutoFit/>
          </a:bodyPr>
          <a:lstStyle/>
          <a:p>
            <a:pPr>
              <a:lnSpc>
                <a:spcPct val="150000"/>
              </a:lnSpc>
              <a:buFont typeface="Wingdings" pitchFamily="2" charset="2"/>
              <a:buChar char="q"/>
            </a:pPr>
            <a:r>
              <a:rPr lang="en-US" b="1" dirty="0" smtClean="0"/>
              <a:t>User-Centric Approach</a:t>
            </a:r>
            <a:r>
              <a:rPr lang="en-US" dirty="0" smtClean="0"/>
              <a:t>: The system should prioritize user experience by offering intuitive interfaces, advanced search and filtering options, and seamless communication between buyers and sellers.</a:t>
            </a:r>
          </a:p>
          <a:p>
            <a:pPr>
              <a:lnSpc>
                <a:spcPct val="150000"/>
              </a:lnSpc>
              <a:buFont typeface="Wingdings" pitchFamily="2" charset="2"/>
              <a:buChar char="q"/>
            </a:pPr>
            <a:r>
              <a:rPr lang="en-US" b="1" dirty="0" smtClean="0"/>
              <a:t>Functionality</a:t>
            </a:r>
            <a:r>
              <a:rPr lang="en-US" dirty="0" smtClean="0"/>
              <a:t>: Key functionalities include user registration/authentication, car search and listing, secure payment processing, seller interaction, transaction management, and post-sale support.</a:t>
            </a:r>
          </a:p>
          <a:p>
            <a:pPr>
              <a:lnSpc>
                <a:spcPct val="150000"/>
              </a:lnSpc>
              <a:buFont typeface="Wingdings" pitchFamily="2" charset="2"/>
              <a:buChar char="q"/>
            </a:pPr>
            <a:r>
              <a:rPr lang="en-US" b="1" dirty="0" smtClean="0"/>
              <a:t>Security</a:t>
            </a:r>
            <a:r>
              <a:rPr lang="en-US" dirty="0" smtClean="0"/>
              <a:t>: Implement robust security measures including user authentication, data encryption, secure payment gateways, and regular security audits to protect user information and transactions.</a:t>
            </a:r>
          </a:p>
          <a:p>
            <a:pPr>
              <a:lnSpc>
                <a:spcPct val="150000"/>
              </a:lnSpc>
              <a:buFont typeface="Wingdings" pitchFamily="2" charset="2"/>
              <a:buChar char="q"/>
            </a:pPr>
            <a:r>
              <a:rPr lang="en-US" b="1" dirty="0" smtClean="0"/>
              <a:t>Deployment Considerations</a:t>
            </a:r>
            <a:r>
              <a:rPr lang="en-US" dirty="0" smtClean="0"/>
              <a:t>: Choose a scalable and reliable infrastructure, leverage containerization and load balancing for performance optimization, ensure database management and security, and implement monitoring/logging for system health and performance.</a:t>
            </a:r>
          </a:p>
          <a:p>
            <a:pPr>
              <a:lnSpc>
                <a:spcPct val="150000"/>
              </a:lnSpc>
              <a:buFont typeface="Wingdings" pitchFamily="2" charset="2"/>
              <a:buChar char="q"/>
            </a:pPr>
            <a:r>
              <a:rPr lang="en-US" b="1" dirty="0" smtClean="0"/>
              <a:t>Continuous Improvement</a:t>
            </a:r>
            <a:r>
              <a:rPr lang="en-US" dirty="0" smtClean="0"/>
              <a:t>: Continuously gather user feedback, monitor system metrics, and iterate on features and functionalities to enhance the platform's usability, reliability, and overall value to users and stakeholders</a:t>
            </a:r>
          </a:p>
          <a:p>
            <a:pPr>
              <a:lnSpc>
                <a:spcPct val="150000"/>
              </a:lnSpc>
              <a:buFont typeface="Wingdings" pitchFamily="2" charset="2"/>
              <a:buChar char="q"/>
            </a:pPr>
            <a:endParaRPr lang="en-US" dirty="0"/>
          </a:p>
        </p:txBody>
      </p:sp>
    </p:spTree>
    <p:extLst>
      <p:ext uri="{BB962C8B-B14F-4D97-AF65-F5344CB8AC3E}">
        <p14:creationId xmlns="" xmlns:p14="http://schemas.microsoft.com/office/powerpoint/2010/main"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56329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703385" y="1012862"/>
            <a:ext cx="11000935" cy="6324808"/>
          </a:xfrm>
          <a:prstGeom prst="rect">
            <a:avLst/>
          </a:prstGeom>
          <a:noFill/>
        </p:spPr>
        <p:txBody>
          <a:bodyPr wrap="square" rtlCol="0">
            <a:spAutoFit/>
          </a:bodyPr>
          <a:lstStyle/>
          <a:p>
            <a:pPr>
              <a:lnSpc>
                <a:spcPct val="150000"/>
              </a:lnSpc>
              <a:buFont typeface="Wingdings" pitchFamily="2" charset="2"/>
              <a:buChar char="q"/>
            </a:pPr>
            <a:r>
              <a:rPr lang="en-US" b="1" dirty="0" smtClean="0"/>
              <a:t>Artificial Intelligence (AI) Integration</a:t>
            </a:r>
            <a:r>
              <a:rPr lang="en-US" dirty="0" smtClean="0"/>
              <a:t>: Implement AI-driven features such as personalized recommendations based on user preferences, automated </a:t>
            </a:r>
            <a:r>
              <a:rPr lang="en-US" dirty="0" err="1" smtClean="0"/>
              <a:t>chatbots</a:t>
            </a:r>
            <a:r>
              <a:rPr lang="en-US" dirty="0" smtClean="0"/>
              <a:t> for customer support, and predictive analytics for market trends and pricing strategies.</a:t>
            </a:r>
          </a:p>
          <a:p>
            <a:pPr>
              <a:lnSpc>
                <a:spcPct val="150000"/>
              </a:lnSpc>
              <a:buFont typeface="Wingdings" pitchFamily="2" charset="2"/>
              <a:buChar char="q"/>
            </a:pPr>
            <a:r>
              <a:rPr lang="en-US" b="1" dirty="0" smtClean="0"/>
              <a:t>Augmented Reality (AR) and Virtual Reality (VR)</a:t>
            </a:r>
            <a:r>
              <a:rPr lang="en-US" dirty="0" smtClean="0"/>
              <a:t>: Integrate AR/VR technologies to offer immersive experiences for users, such as virtual car showrooms, interactive 3D models for car exploration, and AR-guided inspections during test drives.</a:t>
            </a:r>
          </a:p>
          <a:p>
            <a:pPr>
              <a:lnSpc>
                <a:spcPct val="150000"/>
              </a:lnSpc>
              <a:buFont typeface="Wingdings" pitchFamily="2" charset="2"/>
              <a:buChar char="q"/>
            </a:pPr>
            <a:r>
              <a:rPr lang="en-US" b="1" dirty="0" smtClean="0"/>
              <a:t>Electric and Autonomous Vehicles</a:t>
            </a:r>
            <a:r>
              <a:rPr lang="en-US" dirty="0" smtClean="0"/>
              <a:t>: Adapt the platform to accommodate the growing market for electric vehicles (EVs) and autonomous vehicles (AVs), including specialized search filters, charging station integration, and AV-specific features for navigation and safety.</a:t>
            </a:r>
          </a:p>
          <a:p>
            <a:pPr>
              <a:lnSpc>
                <a:spcPct val="150000"/>
              </a:lnSpc>
              <a:buFont typeface="Wingdings" pitchFamily="2" charset="2"/>
              <a:buChar char="q"/>
            </a:pPr>
            <a:r>
              <a:rPr lang="en-US" b="1" dirty="0" smtClean="0"/>
              <a:t>Sustainability and Green Initiatives</a:t>
            </a:r>
            <a:r>
              <a:rPr lang="en-US" dirty="0" smtClean="0"/>
              <a:t>: Incorporate sustainability-focused features such as carbon footprint calculators, eco-friendly vehicle ratings, and incentives for buyers/sellers of environmentally friendly cars.</a:t>
            </a:r>
          </a:p>
          <a:p>
            <a:pPr>
              <a:lnSpc>
                <a:spcPct val="150000"/>
              </a:lnSpc>
              <a:buFont typeface="Wingdings" pitchFamily="2" charset="2"/>
              <a:buChar char="q"/>
            </a:pPr>
            <a:r>
              <a:rPr lang="en-US" b="1" dirty="0" smtClean="0"/>
              <a:t>Data Analytics and Machine Learning</a:t>
            </a:r>
            <a:r>
              <a:rPr lang="en-US" dirty="0" smtClean="0"/>
              <a:t>: Leverage data analytics and machine learning algorithms to gain insights into user behavior, market trends, pricing dynamics, inventory management, and demand forecasting, enabling data-driven decision-making and business optimization.</a:t>
            </a:r>
          </a:p>
          <a:p>
            <a:pPr>
              <a:lnSpc>
                <a:spcPct val="150000"/>
              </a:lnSpc>
              <a:buFont typeface="Wingdings" pitchFamily="2" charset="2"/>
              <a:buChar char="q"/>
            </a:pPr>
            <a:endParaRPr lang="en-US" dirty="0"/>
          </a:p>
        </p:txBody>
      </p:sp>
    </p:spTree>
    <p:extLst>
      <p:ext uri="{BB962C8B-B14F-4D97-AF65-F5344CB8AC3E}">
        <p14:creationId xmlns=""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75544"/>
            <a:ext cx="11029616" cy="530296"/>
          </a:xfrm>
        </p:spPr>
        <p:txBody>
          <a:bodyPr>
            <a:noAutofit/>
          </a:bodyPr>
          <a:lstStyle/>
          <a:p>
            <a:r>
              <a:rPr lang="en-US" sz="3200" b="1" dirty="0">
                <a:solidFill>
                  <a:schemeClr val="accent1"/>
                </a:solidFill>
                <a:latin typeface="Arial"/>
                <a:ea typeface="+mj-lt"/>
                <a:cs typeface="Arial"/>
              </a:rPr>
              <a:t>References</a:t>
            </a:r>
            <a:endParaRPr lang="en-US" sz="3200" dirty="0"/>
          </a:p>
        </p:txBody>
      </p:sp>
      <p:sp>
        <p:nvSpPr>
          <p:cNvPr id="4" name="TextBox 3"/>
          <p:cNvSpPr txBox="1"/>
          <p:nvPr/>
        </p:nvSpPr>
        <p:spPr>
          <a:xfrm>
            <a:off x="815926" y="1139473"/>
            <a:ext cx="10747717" cy="5355312"/>
          </a:xfrm>
          <a:prstGeom prst="rect">
            <a:avLst/>
          </a:prstGeom>
          <a:noFill/>
        </p:spPr>
        <p:txBody>
          <a:bodyPr wrap="square" rtlCol="0">
            <a:spAutoFit/>
          </a:bodyPr>
          <a:lstStyle/>
          <a:p>
            <a:pPr>
              <a:buFont typeface="Wingdings" pitchFamily="2" charset="2"/>
              <a:buChar char="q"/>
            </a:pPr>
            <a:r>
              <a:rPr lang="en-US" b="1" dirty="0" smtClean="0"/>
              <a:t>Books</a:t>
            </a:r>
            <a:r>
              <a:rPr lang="en-US" dirty="0" smtClean="0"/>
              <a:t>:</a:t>
            </a:r>
          </a:p>
          <a:p>
            <a:pPr lvl="1">
              <a:buFont typeface="Wingdings" pitchFamily="2" charset="2"/>
              <a:buChar char="ü"/>
            </a:pPr>
            <a:r>
              <a:rPr lang="en-US" dirty="0" smtClean="0"/>
              <a:t>"Car Buying Revealed: How to Buy a Car and Not Get Taken for a Ride" by Brian Munroe</a:t>
            </a:r>
          </a:p>
          <a:p>
            <a:pPr lvl="1">
              <a:buFont typeface="Wingdings" pitchFamily="2" charset="2"/>
              <a:buChar char="ü"/>
            </a:pPr>
            <a:r>
              <a:rPr lang="en-US" dirty="0" smtClean="0"/>
              <a:t>"The Complete Idiot's Guide to Buying or Leasing a Car" by Jack R. </a:t>
            </a:r>
            <a:r>
              <a:rPr lang="en-US" dirty="0" err="1" smtClean="0"/>
              <a:t>Nerad</a:t>
            </a:r>
            <a:r>
              <a:rPr lang="en-US" dirty="0" smtClean="0"/>
              <a:t> and Phil </a:t>
            </a:r>
            <a:r>
              <a:rPr lang="en-US" dirty="0" err="1" smtClean="0"/>
              <a:t>Edmonston</a:t>
            </a:r>
            <a:endParaRPr lang="en-US" dirty="0" smtClean="0"/>
          </a:p>
          <a:p>
            <a:pPr lvl="1">
              <a:buFont typeface="Wingdings" pitchFamily="2" charset="2"/>
              <a:buChar char="ü"/>
            </a:pPr>
            <a:r>
              <a:rPr lang="en-US" dirty="0" smtClean="0"/>
              <a:t>"Car Buying Tips from an Insider" by Mark </a:t>
            </a:r>
            <a:r>
              <a:rPr lang="en-US" dirty="0" err="1" smtClean="0"/>
              <a:t>Eskeldson</a:t>
            </a:r>
            <a:endParaRPr lang="en-US" dirty="0" smtClean="0"/>
          </a:p>
          <a:p>
            <a:pPr>
              <a:buFont typeface="Wingdings" pitchFamily="2" charset="2"/>
              <a:buChar char="q"/>
            </a:pPr>
            <a:r>
              <a:rPr lang="en-US" b="1" dirty="0" smtClean="0"/>
              <a:t>Websites and Online Resources</a:t>
            </a:r>
            <a:r>
              <a:rPr lang="en-US" dirty="0" smtClean="0"/>
              <a:t>:</a:t>
            </a:r>
          </a:p>
          <a:p>
            <a:pPr lvl="1">
              <a:buFont typeface="Wingdings" pitchFamily="2" charset="2"/>
              <a:buChar char="ü"/>
            </a:pPr>
            <a:r>
              <a:rPr lang="en-US" dirty="0" smtClean="0"/>
              <a:t>Kelley Blue Book (</a:t>
            </a:r>
            <a:r>
              <a:rPr lang="en-US" dirty="0" smtClean="0">
                <a:hlinkClick r:id="rId2"/>
              </a:rPr>
              <a:t>www.kbb.com</a:t>
            </a:r>
            <a:r>
              <a:rPr lang="en-US" dirty="0" smtClean="0"/>
              <a:t>): Provides car pricing information, reviews, and guides for car buyers.</a:t>
            </a:r>
          </a:p>
          <a:p>
            <a:pPr lvl="1">
              <a:buFont typeface="Wingdings" pitchFamily="2" charset="2"/>
              <a:buChar char="ü"/>
            </a:pPr>
            <a:r>
              <a:rPr lang="en-US" dirty="0" smtClean="0"/>
              <a:t>Edmunds (</a:t>
            </a:r>
            <a:r>
              <a:rPr lang="en-US" dirty="0" smtClean="0">
                <a:hlinkClick r:id="rId3"/>
              </a:rPr>
              <a:t>www.edmunds.com</a:t>
            </a:r>
            <a:r>
              <a:rPr lang="en-US" dirty="0" smtClean="0"/>
              <a:t>): Offers car reviews, pricing, and research tools for new and used cars.</a:t>
            </a:r>
          </a:p>
          <a:p>
            <a:pPr lvl="1">
              <a:buFont typeface="Wingdings" pitchFamily="2" charset="2"/>
              <a:buChar char="ü"/>
            </a:pPr>
            <a:r>
              <a:rPr lang="en-US" dirty="0" smtClean="0"/>
              <a:t>Consumer Reports (</a:t>
            </a:r>
            <a:r>
              <a:rPr lang="en-US" dirty="0" smtClean="0">
                <a:hlinkClick r:id="rId4"/>
              </a:rPr>
              <a:t>www.consumerreports.org</a:t>
            </a:r>
            <a:r>
              <a:rPr lang="en-US" dirty="0" smtClean="0"/>
              <a:t>): Provides unbiased reviews, ratings, and buying advice for various consumer products, including cars.</a:t>
            </a:r>
          </a:p>
          <a:p>
            <a:pPr lvl="1">
              <a:buFont typeface="Wingdings" pitchFamily="2" charset="2"/>
              <a:buChar char="ü"/>
            </a:pPr>
            <a:r>
              <a:rPr lang="en-US" dirty="0" smtClean="0"/>
              <a:t>National Highway Traffic Safety Administration (</a:t>
            </a:r>
            <a:r>
              <a:rPr lang="en-US" dirty="0" smtClean="0">
                <a:hlinkClick r:id="rId5"/>
              </a:rPr>
              <a:t>www.nhtsa.gov</a:t>
            </a:r>
            <a:r>
              <a:rPr lang="en-US" dirty="0" smtClean="0"/>
              <a:t>): Offers safety ratings, recalls, and other important information for car buyers.</a:t>
            </a:r>
          </a:p>
          <a:p>
            <a:pPr>
              <a:buFont typeface="Wingdings" pitchFamily="2" charset="2"/>
              <a:buChar char="q"/>
            </a:pPr>
            <a:r>
              <a:rPr lang="en-US" b="1" dirty="0" smtClean="0"/>
              <a:t>Forums and Communities</a:t>
            </a:r>
            <a:r>
              <a:rPr lang="en-US" dirty="0" smtClean="0"/>
              <a:t>:</a:t>
            </a:r>
          </a:p>
          <a:p>
            <a:pPr lvl="1">
              <a:buFont typeface="Wingdings" pitchFamily="2" charset="2"/>
              <a:buChar char="ü"/>
            </a:pPr>
            <a:r>
              <a:rPr lang="en-US" dirty="0" err="1" smtClean="0"/>
              <a:t>Reddit's</a:t>
            </a:r>
            <a:r>
              <a:rPr lang="en-US" dirty="0" smtClean="0"/>
              <a:t> r/</a:t>
            </a:r>
            <a:r>
              <a:rPr lang="en-US" dirty="0" err="1" smtClean="0"/>
              <a:t>askcarsales</a:t>
            </a:r>
            <a:r>
              <a:rPr lang="en-US" dirty="0" smtClean="0"/>
              <a:t>: A </a:t>
            </a:r>
            <a:r>
              <a:rPr lang="en-US" dirty="0" err="1" smtClean="0"/>
              <a:t>subreddit</a:t>
            </a:r>
            <a:r>
              <a:rPr lang="en-US" dirty="0" smtClean="0"/>
              <a:t> where you can ask questions and get advice from car sales professionals.</a:t>
            </a:r>
          </a:p>
          <a:p>
            <a:pPr lvl="1">
              <a:buFont typeface="Wingdings" pitchFamily="2" charset="2"/>
              <a:buChar char="ü"/>
            </a:pPr>
            <a:r>
              <a:rPr lang="en-US" dirty="0" smtClean="0"/>
              <a:t>Automotive Forums (</a:t>
            </a:r>
            <a:r>
              <a:rPr lang="en-US" dirty="0" smtClean="0">
                <a:hlinkClick r:id="rId6"/>
              </a:rPr>
              <a:t>www.automotiveforums.com</a:t>
            </a:r>
            <a:r>
              <a:rPr lang="en-US" dirty="0" smtClean="0"/>
              <a:t>): An online community for discussing car buying, maintenance, and repairs.</a:t>
            </a:r>
          </a:p>
          <a:p>
            <a:pPr lvl="1">
              <a:buFont typeface="Wingdings" pitchFamily="2" charset="2"/>
              <a:buChar char="ü"/>
            </a:pPr>
            <a:r>
              <a:rPr lang="en-US" dirty="0" smtClean="0"/>
              <a:t>Car Talk Community (community.cartalk.com): A forum for car enthusiasts to share advice and experiences related to car purchasing and ownership.</a:t>
            </a:r>
          </a:p>
          <a:p>
            <a:pPr>
              <a:buFont typeface="Wingdings" pitchFamily="2" charset="2"/>
              <a:buChar char="ü"/>
            </a:pP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576775" y="1420837"/>
            <a:ext cx="11155680" cy="4247317"/>
          </a:xfrm>
          <a:prstGeom prst="rect">
            <a:avLst/>
          </a:prstGeom>
          <a:noFill/>
        </p:spPr>
        <p:txBody>
          <a:bodyPr wrap="square" rtlCol="0">
            <a:spAutoFit/>
          </a:bodyPr>
          <a:lstStyle/>
          <a:p>
            <a:pPr algn="just">
              <a:lnSpc>
                <a:spcPct val="150000"/>
              </a:lnSpc>
            </a:pPr>
            <a:r>
              <a:rPr lang="en-US" dirty="0" smtClean="0"/>
              <a:t>                                                                               </a:t>
            </a:r>
            <a:r>
              <a:rPr lang="en-US" sz="2000" dirty="0" smtClean="0"/>
              <a:t>Develop an online platform that facilitates the buying and selling of used cars. The platform should allow users to search for cars based on various criteria such as make, model, year, price range, and mileage. Users should be able to view detailed information about each car listing, including photos, specifications, and seller contact information. The platform should also include features for sellers to create listings, set prices, upload photos, and communicate with potential buyers. Additionally, implement a secure payment system to facilitate transactions between buyers and sellers, ensuring transparency and trust throughout the process. The goal is to create a user-friendly and efficient platform that simplifies the car buying and selling experience for both parties.</a:t>
            </a:r>
            <a:endParaRPr lang="en-US" sz="20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459545" y="1225689"/>
            <a:ext cx="11732455" cy="5632311"/>
          </a:xfrm>
          <a:prstGeom prst="rect">
            <a:avLst/>
          </a:prstGeom>
          <a:noFill/>
        </p:spPr>
        <p:txBody>
          <a:bodyPr wrap="square" rtlCol="0">
            <a:spAutoFit/>
          </a:bodyPr>
          <a:lstStyle/>
          <a:p>
            <a:pPr>
              <a:buFont typeface="Wingdings" pitchFamily="2" charset="2"/>
              <a:buChar char="q"/>
            </a:pPr>
            <a:r>
              <a:rPr lang="en-US" b="1" dirty="0" smtClean="0"/>
              <a:t>User Registration and Authentication</a:t>
            </a:r>
            <a:r>
              <a:rPr lang="en-US" dirty="0" smtClean="0"/>
              <a:t>: Allow users to create accounts and authenticate securely.</a:t>
            </a:r>
          </a:p>
          <a:p>
            <a:pPr>
              <a:buFont typeface="Wingdings" pitchFamily="2" charset="2"/>
              <a:buChar char="q"/>
            </a:pPr>
            <a:r>
              <a:rPr lang="en-US" b="1" dirty="0" smtClean="0"/>
              <a:t>Search and Filter Functionality</a:t>
            </a:r>
            <a:r>
              <a:rPr lang="en-US" dirty="0" smtClean="0"/>
              <a:t>: Implement a robust search engine that enables users to search for cars based on make, model, year, price range, mileage, and other relevant criteria.</a:t>
            </a:r>
          </a:p>
          <a:p>
            <a:pPr>
              <a:buFont typeface="Wingdings" pitchFamily="2" charset="2"/>
              <a:buChar char="q"/>
            </a:pPr>
            <a:r>
              <a:rPr lang="en-US" b="1" dirty="0" smtClean="0"/>
              <a:t>Car Listings</a:t>
            </a:r>
            <a:r>
              <a:rPr lang="en-US" dirty="0" smtClean="0"/>
              <a:t>: Provide a platform for sellers to create detailed listings for their cars. Include fields for specifications such as make, model, year, mileage, condition, price, photos, and any additional features.</a:t>
            </a:r>
          </a:p>
          <a:p>
            <a:pPr>
              <a:buFont typeface="Wingdings" pitchFamily="2" charset="2"/>
              <a:buChar char="q"/>
            </a:pPr>
            <a:r>
              <a:rPr lang="en-US" b="1" dirty="0" smtClean="0"/>
              <a:t>Seller Verification</a:t>
            </a:r>
            <a:r>
              <a:rPr lang="en-US" dirty="0" smtClean="0"/>
              <a:t>: Implement a verification process for sellers to ensure credibility and trustworthiness. This can include verifying identity, contact information, and ownership documentation.</a:t>
            </a:r>
          </a:p>
          <a:p>
            <a:pPr>
              <a:buFont typeface="Wingdings" pitchFamily="2" charset="2"/>
              <a:buChar char="q"/>
            </a:pPr>
            <a:r>
              <a:rPr lang="en-US" b="1" dirty="0" smtClean="0"/>
              <a:t>Buyer-Seller Communication</a:t>
            </a:r>
            <a:r>
              <a:rPr lang="en-US" dirty="0" smtClean="0"/>
              <a:t>: Enable communication channels such as messaging or chat to facilitate discussions between buyers and sellers regarding car details, negotiations, and scheduling viewings or test drives.</a:t>
            </a:r>
          </a:p>
          <a:p>
            <a:pPr>
              <a:buFont typeface="Wingdings" pitchFamily="2" charset="2"/>
              <a:buChar char="q"/>
            </a:pPr>
            <a:r>
              <a:rPr lang="en-US" b="1" dirty="0" smtClean="0"/>
              <a:t>Secure Payment Gateway</a:t>
            </a:r>
            <a:r>
              <a:rPr lang="en-US" dirty="0" smtClean="0"/>
              <a:t>: Integrate a secure payment gateway to enable online transactions. Provide options for various payment methods such as credit/debit cards, bank transfers, or escrow services.</a:t>
            </a:r>
          </a:p>
          <a:p>
            <a:pPr>
              <a:buFont typeface="Wingdings" pitchFamily="2" charset="2"/>
              <a:buChar char="q"/>
            </a:pPr>
            <a:r>
              <a:rPr lang="en-US" b="1" dirty="0" smtClean="0"/>
              <a:t>Rating and Review System</a:t>
            </a:r>
            <a:r>
              <a:rPr lang="en-US" dirty="0" smtClean="0"/>
              <a:t>: Allow buyers and sellers to rate and review each other based on their experiences. This helps build trust and transparency within the community.</a:t>
            </a:r>
          </a:p>
          <a:p>
            <a:pPr>
              <a:buFont typeface="Wingdings" pitchFamily="2" charset="2"/>
              <a:buChar char="q"/>
            </a:pPr>
            <a:r>
              <a:rPr lang="en-US" b="1" dirty="0" smtClean="0"/>
              <a:t>Mobile-Friendly Interface</a:t>
            </a:r>
            <a:r>
              <a:rPr lang="en-US" dirty="0" smtClean="0"/>
              <a:t>: Develop a responsive and mobile-friendly interface to ensure accessibility and ease of use across devices such as </a:t>
            </a:r>
            <a:r>
              <a:rPr lang="en-US" dirty="0" err="1" smtClean="0"/>
              <a:t>smartphones</a:t>
            </a:r>
            <a:r>
              <a:rPr lang="en-US" dirty="0" smtClean="0"/>
              <a:t> and tablets.</a:t>
            </a:r>
          </a:p>
          <a:p>
            <a:pPr>
              <a:buFont typeface="Wingdings" pitchFamily="2" charset="2"/>
              <a:buChar char="q"/>
            </a:pPr>
            <a:r>
              <a:rPr lang="en-US" b="1" dirty="0" smtClean="0"/>
              <a:t>Documentation and Legal Compliance</a:t>
            </a:r>
            <a:r>
              <a:rPr lang="en-US" dirty="0" smtClean="0"/>
              <a:t>: Ensure that the platform complies with relevant regulations and includes features for documenting transactions, generating invoices, and handling legal aspects such as sales contracts and warranties.</a:t>
            </a:r>
          </a:p>
          <a:p>
            <a:pPr>
              <a:buFont typeface="Wingdings" pitchFamily="2" charset="2"/>
              <a:buChar char="q"/>
            </a:pPr>
            <a:r>
              <a:rPr lang="en-US" b="1" dirty="0" smtClean="0"/>
              <a:t>Customer Support</a:t>
            </a:r>
            <a:r>
              <a:rPr lang="en-US" dirty="0" smtClean="0"/>
              <a:t>: Offer dedicated customer support to assist users with any inquiries, issues, or disputes that may arise during the buying or selling process.</a:t>
            </a:r>
            <a:endParaRPr lang="en-US"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p:cNvSpPr txBox="1"/>
          <p:nvPr/>
        </p:nvSpPr>
        <p:spPr>
          <a:xfrm>
            <a:off x="590843" y="1252025"/>
            <a:ext cx="11127544" cy="5355312"/>
          </a:xfrm>
          <a:prstGeom prst="rect">
            <a:avLst/>
          </a:prstGeom>
          <a:noFill/>
        </p:spPr>
        <p:txBody>
          <a:bodyPr wrap="square" rtlCol="0">
            <a:spAutoFit/>
          </a:bodyPr>
          <a:lstStyle/>
          <a:p>
            <a:pPr>
              <a:buFont typeface="Wingdings" pitchFamily="2" charset="2"/>
              <a:buChar char="q"/>
            </a:pPr>
            <a:r>
              <a:rPr lang="en-US" b="1" dirty="0" smtClean="0"/>
              <a:t>Requirement Gathering</a:t>
            </a:r>
            <a:r>
              <a:rPr lang="en-US" dirty="0" smtClean="0"/>
              <a:t>: Begin by gathering detailed requirements from stakeholders including buyers, sellers, and administrators. Identify key features, user roles, security requirements, and integration needs.</a:t>
            </a:r>
          </a:p>
          <a:p>
            <a:pPr>
              <a:buFont typeface="Wingdings" pitchFamily="2" charset="2"/>
              <a:buChar char="q"/>
            </a:pPr>
            <a:endParaRPr lang="en-US" b="1" dirty="0" smtClean="0"/>
          </a:p>
          <a:p>
            <a:pPr>
              <a:buFont typeface="Wingdings" pitchFamily="2" charset="2"/>
              <a:buChar char="q"/>
            </a:pPr>
            <a:r>
              <a:rPr lang="en-US" b="1" dirty="0" smtClean="0"/>
              <a:t>Design and Architecture</a:t>
            </a:r>
            <a:r>
              <a:rPr lang="en-US" dirty="0" smtClean="0"/>
              <a:t>:</a:t>
            </a:r>
          </a:p>
          <a:p>
            <a:pPr lvl="1">
              <a:buFont typeface="Wingdings" pitchFamily="2" charset="2"/>
              <a:buChar char="Ø"/>
            </a:pPr>
            <a:r>
              <a:rPr lang="en-US" b="1" dirty="0" smtClean="0"/>
              <a:t>Database Design</a:t>
            </a:r>
            <a:r>
              <a:rPr lang="en-US" dirty="0" smtClean="0"/>
              <a:t>: Design a database schema to store information about cars, users, transactions, ratings/reviews, and other relevant data.</a:t>
            </a:r>
          </a:p>
          <a:p>
            <a:pPr lvl="1">
              <a:buFont typeface="Wingdings" pitchFamily="2" charset="2"/>
              <a:buChar char="Ø"/>
            </a:pPr>
            <a:r>
              <a:rPr lang="en-US" b="1" dirty="0" smtClean="0"/>
              <a:t>System Architecture</a:t>
            </a:r>
            <a:r>
              <a:rPr lang="en-US" dirty="0" smtClean="0"/>
              <a:t>: Choose a scalable and secure system architecture (e.g., </a:t>
            </a:r>
            <a:r>
              <a:rPr lang="en-US" dirty="0" err="1" smtClean="0"/>
              <a:t>microservices</a:t>
            </a:r>
            <a:r>
              <a:rPr lang="en-US" dirty="0" smtClean="0"/>
              <a:t>, monolithic) based on the project's requirements and expected traffic.</a:t>
            </a:r>
          </a:p>
          <a:p>
            <a:pPr>
              <a:buFont typeface="Wingdings" pitchFamily="2" charset="2"/>
              <a:buChar char="q"/>
            </a:pPr>
            <a:endParaRPr lang="en-US" b="1" dirty="0" smtClean="0"/>
          </a:p>
          <a:p>
            <a:pPr>
              <a:buFont typeface="Wingdings" pitchFamily="2" charset="2"/>
              <a:buChar char="q"/>
            </a:pPr>
            <a:r>
              <a:rPr lang="en-US" b="1" dirty="0" smtClean="0"/>
              <a:t>Database Implementation</a:t>
            </a:r>
            <a:r>
              <a:rPr lang="en-US" dirty="0" smtClean="0"/>
              <a:t>:</a:t>
            </a:r>
          </a:p>
          <a:p>
            <a:pPr lvl="1">
              <a:buFont typeface="Wingdings" pitchFamily="2" charset="2"/>
              <a:buChar char="Ø"/>
            </a:pPr>
            <a:r>
              <a:rPr lang="en-US" b="1" dirty="0" smtClean="0"/>
              <a:t>Database Management System (DBMS)</a:t>
            </a:r>
            <a:r>
              <a:rPr lang="en-US" dirty="0" smtClean="0"/>
              <a:t>: Choose a DBMS (e.g., </a:t>
            </a:r>
            <a:r>
              <a:rPr lang="en-US" dirty="0" err="1" smtClean="0"/>
              <a:t>MySQL</a:t>
            </a:r>
            <a:r>
              <a:rPr lang="en-US" dirty="0" smtClean="0"/>
              <a:t>, </a:t>
            </a:r>
            <a:r>
              <a:rPr lang="en-US" dirty="0" err="1" smtClean="0"/>
              <a:t>PostgreSQL</a:t>
            </a:r>
            <a:r>
              <a:rPr lang="en-US" dirty="0" smtClean="0"/>
              <a:t>, </a:t>
            </a:r>
            <a:r>
              <a:rPr lang="en-US" dirty="0" err="1" smtClean="0"/>
              <a:t>MongoDB</a:t>
            </a:r>
            <a:r>
              <a:rPr lang="en-US" dirty="0" smtClean="0"/>
              <a:t>) based on data storage and retrieval requirements.</a:t>
            </a:r>
          </a:p>
          <a:p>
            <a:pPr lvl="1">
              <a:buFont typeface="Wingdings" pitchFamily="2" charset="2"/>
              <a:buChar char="Ø"/>
            </a:pPr>
            <a:r>
              <a:rPr lang="en-US" b="1" dirty="0" smtClean="0"/>
              <a:t>Data Modeling</a:t>
            </a:r>
            <a:r>
              <a:rPr lang="en-US" dirty="0" smtClean="0"/>
              <a:t>: Implement the database schema designed earlier and ensure proper indexing, normalization, and data integrity.</a:t>
            </a:r>
          </a:p>
          <a:p>
            <a:pPr>
              <a:buFont typeface="Wingdings" pitchFamily="2" charset="2"/>
              <a:buChar char="q"/>
            </a:pPr>
            <a:endParaRPr lang="en-US" b="1" dirty="0" smtClean="0"/>
          </a:p>
          <a:p>
            <a:pPr>
              <a:buFont typeface="Wingdings" pitchFamily="2" charset="2"/>
              <a:buChar char="q"/>
            </a:pPr>
            <a:r>
              <a:rPr lang="en-US" b="1" dirty="0" smtClean="0"/>
              <a:t>Testing</a:t>
            </a:r>
            <a:r>
              <a:rPr lang="en-US" dirty="0" smtClean="0"/>
              <a:t>:</a:t>
            </a:r>
          </a:p>
          <a:p>
            <a:pPr lvl="1">
              <a:buFont typeface="Wingdings" pitchFamily="2" charset="2"/>
              <a:buChar char="Ø"/>
            </a:pPr>
            <a:r>
              <a:rPr lang="en-US" b="1" dirty="0" smtClean="0"/>
              <a:t>Unit Testing</a:t>
            </a:r>
            <a:r>
              <a:rPr lang="en-US" dirty="0" smtClean="0"/>
              <a:t>: Write and execute unit tests to ensure individual components (frontend, backend, APIs) work as expected.</a:t>
            </a:r>
          </a:p>
          <a:p>
            <a:pPr lvl="1">
              <a:buFont typeface="Wingdings" pitchFamily="2" charset="2"/>
              <a:buChar char="Ø"/>
            </a:pPr>
            <a:r>
              <a:rPr lang="en-US" b="1" dirty="0" smtClean="0"/>
              <a:t>Integration Testing</a:t>
            </a:r>
            <a:r>
              <a:rPr lang="en-US" dirty="0" smtClean="0"/>
              <a:t>: Conduct integration tests to validate interactions between different system modules.</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47408"/>
            <a:ext cx="11029616" cy="530296"/>
          </a:xfrm>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4" name="TextBox 3"/>
          <p:cNvSpPr txBox="1"/>
          <p:nvPr/>
        </p:nvSpPr>
        <p:spPr>
          <a:xfrm>
            <a:off x="661182" y="998806"/>
            <a:ext cx="11000935" cy="6217087"/>
          </a:xfrm>
          <a:prstGeom prst="rect">
            <a:avLst/>
          </a:prstGeom>
          <a:noFill/>
        </p:spPr>
        <p:txBody>
          <a:bodyPr wrap="square" rtlCol="0">
            <a:spAutoFit/>
          </a:bodyPr>
          <a:lstStyle/>
          <a:p>
            <a:pPr algn="ctr"/>
            <a:r>
              <a:rPr lang="en-US" sz="2000" b="1" dirty="0" smtClean="0"/>
              <a:t>Car Purchasing Algorithm:</a:t>
            </a:r>
          </a:p>
          <a:p>
            <a:pPr marL="342900" indent="-342900">
              <a:buFont typeface="+mj-lt"/>
              <a:buAutoNum type="arabicPeriod"/>
            </a:pPr>
            <a:r>
              <a:rPr lang="en-US" b="1" dirty="0" smtClean="0"/>
              <a:t>User Registration and Authentication</a:t>
            </a:r>
            <a:r>
              <a:rPr lang="en-US" dirty="0" smtClean="0"/>
              <a:t>:</a:t>
            </a:r>
          </a:p>
          <a:p>
            <a:pPr marL="800100" lvl="1" indent="-342900">
              <a:buFont typeface="+mj-lt"/>
              <a:buAutoNum type="arabicPeriod"/>
            </a:pPr>
            <a:r>
              <a:rPr lang="en-US" dirty="0" smtClean="0"/>
              <a:t>Users register on the platform and authenticate their accounts.</a:t>
            </a:r>
          </a:p>
          <a:p>
            <a:pPr marL="800100" lvl="1" indent="-342900">
              <a:buFont typeface="+mj-lt"/>
              <a:buAutoNum type="arabicPeriod"/>
            </a:pPr>
            <a:r>
              <a:rPr lang="en-US" dirty="0" smtClean="0"/>
              <a:t>Authentication can be achieved using email verification, phone number verification, or social media login.</a:t>
            </a:r>
          </a:p>
          <a:p>
            <a:pPr marL="342900" indent="-342900">
              <a:buFont typeface="+mj-lt"/>
              <a:buAutoNum type="arabicPeriod"/>
            </a:pPr>
            <a:r>
              <a:rPr lang="en-US" b="1" dirty="0" smtClean="0"/>
              <a:t>Search and Filter Cars</a:t>
            </a:r>
            <a:r>
              <a:rPr lang="en-US" dirty="0" smtClean="0"/>
              <a:t>:</a:t>
            </a:r>
          </a:p>
          <a:p>
            <a:pPr marL="800100" lvl="1" indent="-342900">
              <a:buFont typeface="+mj-lt"/>
              <a:buAutoNum type="arabicPeriod"/>
            </a:pPr>
            <a:r>
              <a:rPr lang="en-US" dirty="0" smtClean="0"/>
              <a:t>Users search for cars based on criteria such as make, model, year, price range, mileage, location, and more.</a:t>
            </a:r>
          </a:p>
          <a:p>
            <a:pPr marL="800100" lvl="1" indent="-342900">
              <a:buFont typeface="+mj-lt"/>
              <a:buAutoNum type="arabicPeriod"/>
            </a:pPr>
            <a:r>
              <a:rPr lang="en-US" dirty="0" smtClean="0"/>
              <a:t>Implement a filtering mechanism to refine search results according to user preferences.</a:t>
            </a:r>
          </a:p>
          <a:p>
            <a:pPr marL="342900" indent="-342900">
              <a:buFont typeface="+mj-lt"/>
              <a:buAutoNum type="arabicPeriod"/>
            </a:pPr>
            <a:r>
              <a:rPr lang="en-US" b="1" dirty="0" smtClean="0"/>
              <a:t>View Car Listings</a:t>
            </a:r>
            <a:r>
              <a:rPr lang="en-US" dirty="0" smtClean="0"/>
              <a:t>:</a:t>
            </a:r>
          </a:p>
          <a:p>
            <a:pPr marL="800100" lvl="1" indent="-342900">
              <a:buFont typeface="+mj-lt"/>
              <a:buAutoNum type="arabicPeriod"/>
            </a:pPr>
            <a:r>
              <a:rPr lang="en-US" dirty="0" smtClean="0"/>
              <a:t>Display detailed listings of cars that match the user's search criteria.</a:t>
            </a:r>
          </a:p>
          <a:p>
            <a:pPr marL="800100" lvl="1" indent="-342900">
              <a:buFont typeface="+mj-lt"/>
              <a:buAutoNum type="arabicPeriod"/>
            </a:pPr>
            <a:r>
              <a:rPr lang="en-US" dirty="0" smtClean="0"/>
              <a:t>Include information like car specifications, photos, seller contact details, price, and additional features.</a:t>
            </a:r>
          </a:p>
          <a:p>
            <a:pPr marL="342900" indent="-342900">
              <a:buFont typeface="+mj-lt"/>
              <a:buAutoNum type="arabicPeriod"/>
            </a:pPr>
            <a:r>
              <a:rPr lang="en-US" b="1" dirty="0" smtClean="0"/>
              <a:t>Seller Interaction</a:t>
            </a:r>
            <a:r>
              <a:rPr lang="en-US" dirty="0" smtClean="0"/>
              <a:t>:</a:t>
            </a:r>
          </a:p>
          <a:p>
            <a:pPr marL="800100" lvl="1" indent="-342900">
              <a:buFont typeface="+mj-lt"/>
              <a:buAutoNum type="arabicPeriod"/>
            </a:pPr>
            <a:r>
              <a:rPr lang="en-US" dirty="0" smtClean="0"/>
              <a:t>Allow users to interact with sellers through messaging or chat functionalities.</a:t>
            </a:r>
          </a:p>
          <a:p>
            <a:pPr marL="800100" lvl="1" indent="-342900">
              <a:buFont typeface="+mj-lt"/>
              <a:buAutoNum type="arabicPeriod"/>
            </a:pPr>
            <a:r>
              <a:rPr lang="en-US" dirty="0" smtClean="0"/>
              <a:t>Facilitate negotiations, scheduling test drives, and asking questions about the car.</a:t>
            </a:r>
          </a:p>
          <a:p>
            <a:pPr marL="342900" indent="-342900">
              <a:buFont typeface="+mj-lt"/>
              <a:buAutoNum type="arabicPeriod"/>
            </a:pPr>
            <a:r>
              <a:rPr lang="en-US" b="1" dirty="0" smtClean="0"/>
              <a:t>Secure Payment Processing</a:t>
            </a:r>
            <a:r>
              <a:rPr lang="en-US" dirty="0" smtClean="0"/>
              <a:t>:</a:t>
            </a:r>
          </a:p>
          <a:p>
            <a:pPr marL="800100" lvl="1" indent="-342900">
              <a:buFont typeface="+mj-lt"/>
              <a:buAutoNum type="arabicPeriod"/>
            </a:pPr>
            <a:r>
              <a:rPr lang="en-US" dirty="0" smtClean="0"/>
              <a:t>Integrate a secure payment gateway for users to make payments for purchasing cars.</a:t>
            </a:r>
          </a:p>
          <a:p>
            <a:pPr marL="800100" lvl="1" indent="-342900">
              <a:buFont typeface="+mj-lt"/>
              <a:buAutoNum type="arabicPeriod"/>
            </a:pPr>
            <a:r>
              <a:rPr lang="en-US" dirty="0" smtClean="0"/>
              <a:t>Ensure encryption and compliance with payment industry standards for secure transactions.</a:t>
            </a:r>
          </a:p>
          <a:p>
            <a:pPr marL="342900" indent="-342900">
              <a:buFont typeface="+mj-lt"/>
              <a:buAutoNum type="arabicPeriod"/>
            </a:pPr>
            <a:r>
              <a:rPr lang="en-US" b="1" dirty="0" smtClean="0"/>
              <a:t>Transaction Management</a:t>
            </a:r>
            <a:r>
              <a:rPr lang="en-US" dirty="0" smtClean="0"/>
              <a:t>:</a:t>
            </a:r>
          </a:p>
          <a:p>
            <a:pPr marL="800100" lvl="1" indent="-342900">
              <a:buFont typeface="+mj-lt"/>
              <a:buAutoNum type="arabicPeriod"/>
            </a:pPr>
            <a:r>
              <a:rPr lang="en-US" dirty="0" smtClean="0"/>
              <a:t>Manage the transaction process, including generating invoices, handling refunds, and updating transaction status.</a:t>
            </a:r>
          </a:p>
          <a:p>
            <a:pPr marL="800100" lvl="1" indent="-342900">
              <a:buFont typeface="+mj-lt"/>
              <a:buAutoNum type="arabicPeriod"/>
            </a:pPr>
            <a:r>
              <a:rPr lang="en-US" dirty="0" smtClean="0"/>
              <a:t>Implement features for buyers to leave reviews and ratings for sellers based on their experiences.</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92660"/>
            <a:ext cx="11029616" cy="530296"/>
          </a:xfrm>
        </p:spPr>
        <p:txBody>
          <a:bodyPr>
            <a:normAutofit/>
          </a:bodyPr>
          <a:lstStyle/>
          <a:p>
            <a:pPr algn="ctr"/>
            <a:r>
              <a:rPr lang="en-US" sz="2000" b="1" dirty="0" smtClean="0"/>
              <a:t>Deployments</a:t>
            </a:r>
            <a:endParaRPr lang="en-US" sz="2000" dirty="0"/>
          </a:p>
        </p:txBody>
      </p:sp>
      <p:sp>
        <p:nvSpPr>
          <p:cNvPr id="4" name="TextBox 3"/>
          <p:cNvSpPr txBox="1"/>
          <p:nvPr/>
        </p:nvSpPr>
        <p:spPr>
          <a:xfrm>
            <a:off x="548641" y="1041011"/>
            <a:ext cx="11240086" cy="5355312"/>
          </a:xfrm>
          <a:prstGeom prst="rect">
            <a:avLst/>
          </a:prstGeom>
          <a:noFill/>
        </p:spPr>
        <p:txBody>
          <a:bodyPr wrap="square" rtlCol="0">
            <a:spAutoFit/>
          </a:bodyPr>
          <a:lstStyle/>
          <a:p>
            <a:pPr marL="342900" indent="-342900">
              <a:buFont typeface="+mj-lt"/>
              <a:buAutoNum type="arabicPeriod"/>
            </a:pPr>
            <a:r>
              <a:rPr lang="en-US" b="1" dirty="0" smtClean="0"/>
              <a:t>Infrastructure</a:t>
            </a:r>
            <a:r>
              <a:rPr lang="en-US" dirty="0" smtClean="0"/>
              <a:t>:</a:t>
            </a:r>
          </a:p>
          <a:p>
            <a:pPr marL="800100" lvl="1" indent="-342900">
              <a:buFont typeface="+mj-lt"/>
              <a:buAutoNum type="arabicPeriod"/>
            </a:pPr>
            <a:r>
              <a:rPr lang="en-US" dirty="0" smtClean="0"/>
              <a:t>Choose a scalable and reliable infrastructure for deployment, such as cloud hosting services like AWS, Azure, or Google Cloud.</a:t>
            </a:r>
          </a:p>
          <a:p>
            <a:pPr marL="800100" lvl="1" indent="-342900">
              <a:buFont typeface="+mj-lt"/>
              <a:buAutoNum type="arabicPeriod"/>
            </a:pPr>
            <a:r>
              <a:rPr lang="en-US" dirty="0" smtClean="0"/>
              <a:t>Consider factors like server capacity, bandwidth, database performance, and geographic distribution to optimize system performance.</a:t>
            </a:r>
          </a:p>
          <a:p>
            <a:pPr marL="342900" indent="-342900">
              <a:buFont typeface="+mj-lt"/>
              <a:buAutoNum type="arabicPeriod"/>
            </a:pPr>
            <a:r>
              <a:rPr lang="en-US" b="1" dirty="0" smtClean="0"/>
              <a:t>Containerization</a:t>
            </a:r>
            <a:r>
              <a:rPr lang="en-US" dirty="0" smtClean="0"/>
              <a:t>:</a:t>
            </a:r>
          </a:p>
          <a:p>
            <a:pPr marL="800100" lvl="1" indent="-342900">
              <a:buFont typeface="+mj-lt"/>
              <a:buAutoNum type="arabicPeriod"/>
            </a:pPr>
            <a:r>
              <a:rPr lang="en-US" dirty="0" smtClean="0"/>
              <a:t>Use containerization technologies like </a:t>
            </a:r>
            <a:r>
              <a:rPr lang="en-US" dirty="0" err="1" smtClean="0"/>
              <a:t>Docker</a:t>
            </a:r>
            <a:r>
              <a:rPr lang="en-US" dirty="0" smtClean="0"/>
              <a:t> to package the application and its dependencies into containers for easier deployment and management.</a:t>
            </a:r>
          </a:p>
          <a:p>
            <a:pPr marL="342900" indent="-342900">
              <a:buFont typeface="+mj-lt"/>
              <a:buAutoNum type="arabicPeriod"/>
            </a:pPr>
            <a:r>
              <a:rPr lang="en-US" b="1" dirty="0" smtClean="0"/>
              <a:t>Load Balancing</a:t>
            </a:r>
            <a:r>
              <a:rPr lang="en-US" dirty="0" smtClean="0"/>
              <a:t>:</a:t>
            </a:r>
          </a:p>
          <a:p>
            <a:pPr marL="800100" lvl="1" indent="-342900">
              <a:buFont typeface="+mj-lt"/>
              <a:buAutoNum type="arabicPeriod"/>
            </a:pPr>
            <a:r>
              <a:rPr lang="en-US" dirty="0" smtClean="0"/>
              <a:t>Implement load balancing mechanisms to distribute incoming traffic evenly across multiple servers or instances, ensuring high availability and performance during peak usage periods.</a:t>
            </a:r>
          </a:p>
          <a:p>
            <a:pPr marL="342900" indent="-342900">
              <a:buFont typeface="+mj-lt"/>
              <a:buAutoNum type="arabicPeriod"/>
            </a:pPr>
            <a:r>
              <a:rPr lang="en-US" b="1" dirty="0" smtClean="0"/>
              <a:t>Database Management</a:t>
            </a:r>
            <a:r>
              <a:rPr lang="en-US" dirty="0" smtClean="0"/>
              <a:t>:</a:t>
            </a:r>
          </a:p>
          <a:p>
            <a:pPr marL="800100" lvl="1" indent="-342900">
              <a:buFont typeface="+mj-lt"/>
              <a:buAutoNum type="arabicPeriod"/>
            </a:pPr>
            <a:r>
              <a:rPr lang="en-US" dirty="0" smtClean="0"/>
              <a:t>Use a robust database management system (DBMS) such as </a:t>
            </a:r>
            <a:r>
              <a:rPr lang="en-US" dirty="0" err="1" smtClean="0"/>
              <a:t>MySQL</a:t>
            </a:r>
            <a:r>
              <a:rPr lang="en-US" dirty="0" smtClean="0"/>
              <a:t>, </a:t>
            </a:r>
            <a:r>
              <a:rPr lang="en-US" dirty="0" err="1" smtClean="0"/>
              <a:t>PostgreSQL</a:t>
            </a:r>
            <a:r>
              <a:rPr lang="en-US" dirty="0" smtClean="0"/>
              <a:t>, or </a:t>
            </a:r>
            <a:r>
              <a:rPr lang="en-US" dirty="0" err="1" smtClean="0"/>
              <a:t>MongoDB</a:t>
            </a:r>
            <a:r>
              <a:rPr lang="en-US" dirty="0" smtClean="0"/>
              <a:t> to store and manage data efficiently.</a:t>
            </a:r>
          </a:p>
          <a:p>
            <a:pPr marL="800100" lvl="1" indent="-342900">
              <a:buFont typeface="+mj-lt"/>
              <a:buAutoNum type="arabicPeriod"/>
            </a:pPr>
            <a:r>
              <a:rPr lang="en-US" dirty="0" smtClean="0"/>
              <a:t>Configure database backups, replication, and failover mechanisms to ensure data integrity and availability.</a:t>
            </a:r>
          </a:p>
          <a:p>
            <a:pPr marL="342900" indent="-342900">
              <a:buFont typeface="+mj-lt"/>
              <a:buAutoNum type="arabicPeriod"/>
            </a:pPr>
            <a:r>
              <a:rPr lang="en-US" b="1" dirty="0" smtClean="0"/>
              <a:t>Security Measures</a:t>
            </a:r>
            <a:r>
              <a:rPr lang="en-US" dirty="0" smtClean="0"/>
              <a:t>:</a:t>
            </a:r>
          </a:p>
          <a:p>
            <a:pPr marL="800100" lvl="1" indent="-342900">
              <a:buFont typeface="+mj-lt"/>
              <a:buAutoNum type="arabicPeriod"/>
            </a:pPr>
            <a:r>
              <a:rPr lang="en-US" dirty="0" smtClean="0"/>
              <a:t>Implement stringent security measures to protect user data, transactions, and sensitive information.</a:t>
            </a:r>
          </a:p>
          <a:p>
            <a:pPr marL="800100" lvl="1" indent="-342900">
              <a:buFont typeface="+mj-lt"/>
              <a:buAutoNum type="arabicPeriod"/>
            </a:pPr>
            <a:r>
              <a:rPr lang="en-US" dirty="0" smtClean="0"/>
              <a:t>Use HTTPS for secure communication, implement firewalls, intrusion detection systems, and regularly update security patches.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3).png"/>
          <p:cNvPicPr>
            <a:picLocks noGrp="1" noChangeAspect="1"/>
          </p:cNvPicPr>
          <p:nvPr>
            <p:ph idx="1"/>
          </p:nvPr>
        </p:nvPicPr>
        <p:blipFill>
          <a:blip r:embed="rId2"/>
          <a:stretch>
            <a:fillRect/>
          </a:stretch>
        </p:blipFill>
        <p:spPr>
          <a:xfrm>
            <a:off x="1730326" y="1184057"/>
            <a:ext cx="9312812" cy="5235900"/>
          </a:xfr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4).png"/>
          <p:cNvPicPr>
            <a:picLocks noGrp="1" noChangeAspect="1"/>
          </p:cNvPicPr>
          <p:nvPr>
            <p:ph idx="1"/>
          </p:nvPr>
        </p:nvPicPr>
        <p:blipFill>
          <a:blip r:embed="rId2"/>
          <a:stretch>
            <a:fillRect/>
          </a:stretch>
        </p:blipFill>
        <p:spPr>
          <a:xfrm>
            <a:off x="1055077" y="661390"/>
            <a:ext cx="10252339" cy="5764126"/>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1564</Words>
  <Application>Microsoft Office PowerPoint</Application>
  <PresentationFormat>Custom</PresentationFormat>
  <Paragraphs>105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DividendVTI</vt:lpstr>
      <vt:lpstr>Car purchasing &amp; prediction</vt:lpstr>
      <vt:lpstr>OUTLINE</vt:lpstr>
      <vt:lpstr>Problem Statement</vt:lpstr>
      <vt:lpstr>Proposed Solution</vt:lpstr>
      <vt:lpstr>System  Approach</vt:lpstr>
      <vt:lpstr>Algorithm &amp; Deployment</vt:lpstr>
      <vt:lpstr>Deployments</vt:lpstr>
      <vt:lpstr>Result</vt:lpstr>
      <vt:lpstr>Slide 9</vt:lpstr>
      <vt:lpstr>Slide 10</vt:lpstr>
      <vt:lpstr>Slide 11</vt:lpstr>
      <vt:lpstr>Slide 12</vt:lpstr>
      <vt:lpstr>Slide 13</vt:lpstr>
      <vt:lpstr>Slide 14</vt:lpstr>
      <vt:lpstr>Slide 15</vt:lpstr>
      <vt:lpstr>Slide 16</vt:lpstr>
      <vt:lpstr>Slide 17</vt:lpstr>
      <vt:lpstr>Slide 18</vt:lpstr>
      <vt:lpstr>Conclusion</vt:lpstr>
      <vt:lpstr>Slide 20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29</cp:revision>
  <dcterms:created xsi:type="dcterms:W3CDTF">2021-05-26T16:50:10Z</dcterms:created>
  <dcterms:modified xsi:type="dcterms:W3CDTF">2024-04-14T13:52:02Z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