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82" r:id="rId4"/>
    <p:sldId id="259" r:id="rId5"/>
    <p:sldId id="273"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74" r:id="rId26"/>
    <p:sldId id="281"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897ADB5-3CAD-48E4-B14E-BEB643D017B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99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19613-41F2-4F29-BD28-A25E2F46FB94}"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49682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6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59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1413361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29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66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429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25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164130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19613-41F2-4F29-BD28-A25E2F46FB94}"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97ADB5-3CAD-48E4-B14E-BEB643D017B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13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19613-41F2-4F29-BD28-A25E2F46FB94}"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334355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19613-41F2-4F29-BD28-A25E2F46FB94}"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97ADB5-3CAD-48E4-B14E-BEB643D017B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03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19613-41F2-4F29-BD28-A25E2F46FB94}"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97ADB5-3CAD-48E4-B14E-BEB643D017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33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19613-41F2-4F29-BD28-A25E2F46FB94}"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124688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19613-41F2-4F29-BD28-A25E2F46FB94}"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ADB5-3CAD-48E4-B14E-BEB643D017B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367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19613-41F2-4F29-BD28-A25E2F46FB94}"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97ADB5-3CAD-48E4-B14E-BEB643D017BE}" type="slidenum">
              <a:rPr lang="en-IN" smtClean="0"/>
              <a:t>‹#›</a:t>
            </a:fld>
            <a:endParaRPr lang="en-IN"/>
          </a:p>
        </p:txBody>
      </p:sp>
    </p:spTree>
    <p:extLst>
      <p:ext uri="{BB962C8B-B14F-4D97-AF65-F5344CB8AC3E}">
        <p14:creationId xmlns:p14="http://schemas.microsoft.com/office/powerpoint/2010/main" val="405079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419613-41F2-4F29-BD28-A25E2F46FB94}" type="datetimeFigureOut">
              <a:rPr lang="en-IN" smtClean="0"/>
              <a:t>04-07-2024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97ADB5-3CAD-48E4-B14E-BEB643D017BE}" type="slidenum">
              <a:rPr lang="en-IN" smtClean="0"/>
              <a:t>‹#›</a:t>
            </a:fld>
            <a:endParaRPr lang="en-IN"/>
          </a:p>
        </p:txBody>
      </p:sp>
    </p:spTree>
    <p:extLst>
      <p:ext uri="{BB962C8B-B14F-4D97-AF65-F5344CB8AC3E}">
        <p14:creationId xmlns:p14="http://schemas.microsoft.com/office/powerpoint/2010/main" val="333601002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spring-boot-tutorial" TargetMode="External"/><Relationship Id="rId2" Type="http://schemas.openxmlformats.org/officeDocument/2006/relationships/hyperlink" Target="https://edubot.blackboard.com/ultra/course" TargetMode="External"/><Relationship Id="rId1" Type="http://schemas.openxmlformats.org/officeDocument/2006/relationships/slideLayout" Target="../slideLayouts/slideLayout2.xml"/><Relationship Id="rId4" Type="http://schemas.openxmlformats.org/officeDocument/2006/relationships/hyperlink" Target="https://legacy.reactjs.org/docs/getting-starte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418B-827E-5908-22CE-8FA4203C2FF1}"/>
              </a:ext>
            </a:extLst>
          </p:cNvPr>
          <p:cNvSpPr>
            <a:spLocks noGrp="1"/>
          </p:cNvSpPr>
          <p:nvPr>
            <p:ph type="ctrTitle"/>
          </p:nvPr>
        </p:nvSpPr>
        <p:spPr/>
        <p:txBody>
          <a:bodyPr>
            <a:normAutofit fontScale="90000"/>
          </a:bodyPr>
          <a:lstStyle/>
          <a:p>
            <a:r>
              <a:rPr lang="en-US" dirty="0"/>
              <a:t>Employee Management System</a:t>
            </a:r>
            <a:endParaRPr lang="en-IN" dirty="0"/>
          </a:p>
        </p:txBody>
      </p:sp>
      <p:sp>
        <p:nvSpPr>
          <p:cNvPr id="3" name="Subtitle 2">
            <a:extLst>
              <a:ext uri="{FF2B5EF4-FFF2-40B4-BE49-F238E27FC236}">
                <a16:creationId xmlns:a16="http://schemas.microsoft.com/office/drawing/2014/main" id="{EE1C0E43-3EF0-8B86-032F-FB2D80726E2C}"/>
              </a:ext>
            </a:extLst>
          </p:cNvPr>
          <p:cNvSpPr>
            <a:spLocks noGrp="1"/>
          </p:cNvSpPr>
          <p:nvPr>
            <p:ph type="subTitle" idx="1"/>
          </p:nvPr>
        </p:nvSpPr>
        <p:spPr/>
        <p:txBody>
          <a:bodyPr>
            <a:normAutofit lnSpcReduction="10000"/>
          </a:bodyPr>
          <a:lstStyle/>
          <a:p>
            <a:r>
              <a:rPr lang="en-US" dirty="0"/>
              <a:t>Using spring boot and react</a:t>
            </a:r>
          </a:p>
          <a:p>
            <a:r>
              <a:rPr lang="en-US" dirty="0"/>
              <a:t>                                                      </a:t>
            </a:r>
          </a:p>
          <a:p>
            <a:r>
              <a:rPr lang="en-US" dirty="0"/>
              <a:t>                                                  Chitti Yamunasri</a:t>
            </a:r>
            <a:endParaRPr lang="en-IN" dirty="0"/>
          </a:p>
        </p:txBody>
      </p:sp>
    </p:spTree>
    <p:extLst>
      <p:ext uri="{BB962C8B-B14F-4D97-AF65-F5344CB8AC3E}">
        <p14:creationId xmlns:p14="http://schemas.microsoft.com/office/powerpoint/2010/main" val="237910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4FB-5D38-7DF0-EB2B-67A55A63AE91}"/>
              </a:ext>
            </a:extLst>
          </p:cNvPr>
          <p:cNvSpPr>
            <a:spLocks noGrp="1"/>
          </p:cNvSpPr>
          <p:nvPr>
            <p:ph type="title"/>
          </p:nvPr>
        </p:nvSpPr>
        <p:spPr/>
        <p:txBody>
          <a:bodyPr>
            <a:normAutofit/>
          </a:bodyPr>
          <a:lstStyle/>
          <a:p>
            <a:r>
              <a:rPr lang="en-US" sz="3500" b="1" i="0" dirty="0">
                <a:solidFill>
                  <a:srgbClr val="161616"/>
                </a:solidFill>
                <a:effectLst/>
                <a:highlight>
                  <a:srgbClr val="FFFFFF"/>
                </a:highlight>
                <a:latin typeface="Poppins" panose="00000500000000000000" pitchFamily="2" charset="0"/>
              </a:rPr>
              <a:t>Components in Employee Management System</a:t>
            </a:r>
            <a:endParaRPr lang="en-IN" sz="3500" dirty="0"/>
          </a:p>
        </p:txBody>
      </p:sp>
      <p:pic>
        <p:nvPicPr>
          <p:cNvPr id="1026" name="Picture 2">
            <a:extLst>
              <a:ext uri="{FF2B5EF4-FFF2-40B4-BE49-F238E27FC236}">
                <a16:creationId xmlns:a16="http://schemas.microsoft.com/office/drawing/2014/main" id="{CC5726EE-D2CB-8D44-AE19-7F402231CD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330" y="2161827"/>
            <a:ext cx="644180" cy="6441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FB02D6-9F38-3319-79DC-652FBB4E2B8A}"/>
              </a:ext>
            </a:extLst>
          </p:cNvPr>
          <p:cNvSpPr txBox="1"/>
          <p:nvPr/>
        </p:nvSpPr>
        <p:spPr>
          <a:xfrm>
            <a:off x="2176670" y="2196548"/>
            <a:ext cx="6969814" cy="646331"/>
          </a:xfrm>
          <a:prstGeom prst="rect">
            <a:avLst/>
          </a:prstGeom>
          <a:noFill/>
        </p:spPr>
        <p:txBody>
          <a:bodyPr wrap="square">
            <a:spAutoFit/>
          </a:bodyPr>
          <a:lstStyle/>
          <a:p>
            <a:r>
              <a:rPr lang="en-IN" b="1" i="0" dirty="0">
                <a:solidFill>
                  <a:srgbClr val="000000"/>
                </a:solidFill>
                <a:effectLst/>
                <a:highlight>
                  <a:srgbClr val="FFFFFF"/>
                </a:highlight>
                <a:latin typeface="Poppins" panose="00000500000000000000" pitchFamily="2" charset="0"/>
              </a:rPr>
              <a:t>User Authentication and Authorization</a:t>
            </a:r>
            <a:r>
              <a:rPr lang="en-IN" b="0" i="0" dirty="0">
                <a:solidFill>
                  <a:srgbClr val="000000"/>
                </a:solidFill>
                <a:effectLst/>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Secure access control to ensure data privacy and system security.</a:t>
            </a:r>
            <a:endParaRPr lang="en-IN" dirty="0"/>
          </a:p>
        </p:txBody>
      </p:sp>
      <p:pic>
        <p:nvPicPr>
          <p:cNvPr id="1028" name="Picture 4">
            <a:extLst>
              <a:ext uri="{FF2B5EF4-FFF2-40B4-BE49-F238E27FC236}">
                <a16:creationId xmlns:a16="http://schemas.microsoft.com/office/drawing/2014/main" id="{609A4880-FD7A-EE85-2C0A-651396213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46" y="3277146"/>
            <a:ext cx="774848" cy="7748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EB6279-B558-917E-D45B-555C8B258C86}"/>
              </a:ext>
            </a:extLst>
          </p:cNvPr>
          <p:cNvSpPr txBox="1"/>
          <p:nvPr/>
        </p:nvSpPr>
        <p:spPr>
          <a:xfrm>
            <a:off x="2295939" y="3348738"/>
            <a:ext cx="6850545" cy="646331"/>
          </a:xfrm>
          <a:prstGeom prst="rect">
            <a:avLst/>
          </a:prstGeom>
          <a:noFill/>
        </p:spPr>
        <p:txBody>
          <a:bodyPr wrap="square">
            <a:spAutoFit/>
          </a:bodyPr>
          <a:lstStyle/>
          <a:p>
            <a:r>
              <a:rPr lang="en-IN" b="1" i="0" dirty="0">
                <a:solidFill>
                  <a:srgbClr val="000000"/>
                </a:solidFill>
                <a:effectLst/>
                <a:highlight>
                  <a:srgbClr val="FFFFFF"/>
                </a:highlight>
                <a:latin typeface="Poppins" panose="00000500000000000000" pitchFamily="2" charset="0"/>
              </a:rPr>
              <a:t>Project Dashboard: </a:t>
            </a:r>
            <a:r>
              <a:rPr lang="en-US" b="0" i="0" dirty="0">
                <a:solidFill>
                  <a:srgbClr val="000000"/>
                </a:solidFill>
                <a:effectLst/>
                <a:highlight>
                  <a:srgbClr val="FFFFFF"/>
                </a:highlight>
                <a:latin typeface="Poppins" panose="00000500000000000000" pitchFamily="2" charset="0"/>
              </a:rPr>
              <a:t>Visual representation of project progress and milestones for effective tracking.</a:t>
            </a:r>
            <a:endParaRPr lang="en-IN" b="1" dirty="0"/>
          </a:p>
        </p:txBody>
      </p:sp>
      <p:pic>
        <p:nvPicPr>
          <p:cNvPr id="1030" name="Picture 6">
            <a:extLst>
              <a:ext uri="{FF2B5EF4-FFF2-40B4-BE49-F238E27FC236}">
                <a16:creationId xmlns:a16="http://schemas.microsoft.com/office/drawing/2014/main" id="{F26639BF-5ABB-F052-65A4-4C6B08763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366" y="4338705"/>
            <a:ext cx="750602" cy="75060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B8BF275-1119-6BA7-65E6-7633533A2394}"/>
              </a:ext>
            </a:extLst>
          </p:cNvPr>
          <p:cNvSpPr txBox="1"/>
          <p:nvPr/>
        </p:nvSpPr>
        <p:spPr>
          <a:xfrm>
            <a:off x="2176670" y="4493784"/>
            <a:ext cx="6969814"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Employee Dashboard: </a:t>
            </a:r>
            <a:r>
              <a:rPr lang="en-US" b="0" i="0" dirty="0">
                <a:solidFill>
                  <a:srgbClr val="000000"/>
                </a:solidFill>
                <a:effectLst/>
                <a:highlight>
                  <a:srgbClr val="FFFFFF"/>
                </a:highlight>
                <a:latin typeface="Poppins" panose="00000500000000000000" pitchFamily="2" charset="0"/>
              </a:rPr>
              <a:t>Personalized interface for employees to manage tasks, performance, and goals.</a:t>
            </a:r>
            <a:endParaRPr lang="en-IN" dirty="0"/>
          </a:p>
        </p:txBody>
      </p:sp>
      <p:pic>
        <p:nvPicPr>
          <p:cNvPr id="1032" name="Picture 8">
            <a:extLst>
              <a:ext uri="{FF2B5EF4-FFF2-40B4-BE49-F238E27FC236}">
                <a16:creationId xmlns:a16="http://schemas.microsoft.com/office/drawing/2014/main" id="{E02FA598-C0C1-CF88-5E17-2E8AA49153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221" y="5376018"/>
            <a:ext cx="750602" cy="7506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244A8CE-33A5-4A35-4230-B7A87587C321}"/>
              </a:ext>
            </a:extLst>
          </p:cNvPr>
          <p:cNvSpPr txBox="1"/>
          <p:nvPr/>
        </p:nvSpPr>
        <p:spPr>
          <a:xfrm>
            <a:off x="2295939" y="5500568"/>
            <a:ext cx="9253330"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Performance Tracking: </a:t>
            </a:r>
            <a:r>
              <a:rPr lang="en-US" b="0" i="0" dirty="0">
                <a:solidFill>
                  <a:srgbClr val="000000"/>
                </a:solidFill>
                <a:effectLst/>
                <a:highlight>
                  <a:srgbClr val="FFFFFF"/>
                </a:highlight>
                <a:latin typeface="Poppins" panose="00000500000000000000" pitchFamily="2" charset="0"/>
              </a:rPr>
              <a:t>Monitor and evaluate employee performance to drive continuous improvement.</a:t>
            </a:r>
            <a:endParaRPr lang="en-IN" dirty="0"/>
          </a:p>
        </p:txBody>
      </p:sp>
    </p:spTree>
    <p:extLst>
      <p:ext uri="{BB962C8B-B14F-4D97-AF65-F5344CB8AC3E}">
        <p14:creationId xmlns:p14="http://schemas.microsoft.com/office/powerpoint/2010/main" val="378893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87B0-2C3C-C0DF-A2EB-B1CA25594395}"/>
              </a:ext>
            </a:extLst>
          </p:cNvPr>
          <p:cNvSpPr>
            <a:spLocks noGrp="1"/>
          </p:cNvSpPr>
          <p:nvPr>
            <p:ph type="title"/>
          </p:nvPr>
        </p:nvSpPr>
        <p:spPr/>
        <p:txBody>
          <a:bodyPr/>
          <a:lstStyle/>
          <a:p>
            <a:r>
              <a:rPr lang="en-US" b="1" i="0" dirty="0">
                <a:solidFill>
                  <a:srgbClr val="181C24"/>
                </a:solidFill>
                <a:effectLst/>
                <a:highlight>
                  <a:srgbClr val="FFFFFF"/>
                </a:highlight>
                <a:latin typeface="Amaranth"/>
              </a:rPr>
              <a:t>Flow of the Project</a:t>
            </a:r>
            <a:endParaRPr lang="en-IN" dirty="0"/>
          </a:p>
        </p:txBody>
      </p:sp>
      <p:sp>
        <p:nvSpPr>
          <p:cNvPr id="3" name="Content Placeholder 2">
            <a:extLst>
              <a:ext uri="{FF2B5EF4-FFF2-40B4-BE49-F238E27FC236}">
                <a16:creationId xmlns:a16="http://schemas.microsoft.com/office/drawing/2014/main" id="{C1B0046F-8B56-4AE9-9D38-1A9FDDD664FF}"/>
              </a:ext>
            </a:extLst>
          </p:cNvPr>
          <p:cNvSpPr>
            <a:spLocks noGrp="1"/>
          </p:cNvSpPr>
          <p:nvPr>
            <p:ph idx="1"/>
          </p:nvPr>
        </p:nvSpPr>
        <p:spPr>
          <a:xfrm>
            <a:off x="3389242" y="1421297"/>
            <a:ext cx="7513983" cy="1212574"/>
          </a:xfrm>
        </p:spPr>
        <p:txBody>
          <a:bodyPr/>
          <a:lstStyle/>
          <a:p>
            <a:pPr marL="0" indent="0" algn="l">
              <a:buNone/>
            </a:pPr>
            <a:r>
              <a:rPr lang="en-US" b="0" i="0" dirty="0">
                <a:solidFill>
                  <a:srgbClr val="6E7177"/>
                </a:solidFill>
                <a:effectLst/>
                <a:highlight>
                  <a:srgbClr val="FFFFFF"/>
                </a:highlight>
                <a:latin typeface="Amaranth"/>
              </a:rPr>
              <a:t> </a:t>
            </a:r>
          </a:p>
        </p:txBody>
      </p:sp>
      <p:pic>
        <p:nvPicPr>
          <p:cNvPr id="3074" name="Picture 2">
            <a:extLst>
              <a:ext uri="{FF2B5EF4-FFF2-40B4-BE49-F238E27FC236}">
                <a16:creationId xmlns:a16="http://schemas.microsoft.com/office/drawing/2014/main" id="{75DE46F3-7DC1-6E51-0BC3-5A6BFEB4E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7" y="2353502"/>
            <a:ext cx="1095370" cy="61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DFA25F-EDAF-BCF7-42FC-7E7A02D4E177}"/>
              </a:ext>
            </a:extLst>
          </p:cNvPr>
          <p:cNvSpPr txBox="1"/>
          <p:nvPr/>
        </p:nvSpPr>
        <p:spPr>
          <a:xfrm>
            <a:off x="2216426" y="2484783"/>
            <a:ext cx="9137374"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Problem Definition</a:t>
            </a:r>
            <a:r>
              <a:rPr lang="en-IN" b="0" i="0" dirty="0">
                <a:solidFill>
                  <a:srgbClr val="000000"/>
                </a:solidFill>
                <a:effectLst/>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Identifying the issues and gathering relevant information to guide the project.</a:t>
            </a:r>
            <a:endParaRPr lang="en-IN" dirty="0"/>
          </a:p>
        </p:txBody>
      </p:sp>
      <p:pic>
        <p:nvPicPr>
          <p:cNvPr id="3076" name="Picture 4">
            <a:extLst>
              <a:ext uri="{FF2B5EF4-FFF2-40B4-BE49-F238E27FC236}">
                <a16:creationId xmlns:a16="http://schemas.microsoft.com/office/drawing/2014/main" id="{C05C85E8-CE3F-FE1B-8CC4-6495F26B5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73" y="3429000"/>
            <a:ext cx="994118" cy="6627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666F59-59DC-E678-3CEF-42DB714ADF91}"/>
              </a:ext>
            </a:extLst>
          </p:cNvPr>
          <p:cNvSpPr txBox="1"/>
          <p:nvPr/>
        </p:nvSpPr>
        <p:spPr>
          <a:xfrm>
            <a:off x="2216426" y="3461506"/>
            <a:ext cx="8825947"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System Architecture Design: </a:t>
            </a:r>
            <a:r>
              <a:rPr lang="en-US" b="0" i="0" dirty="0">
                <a:solidFill>
                  <a:srgbClr val="000000"/>
                </a:solidFill>
                <a:effectLst/>
                <a:highlight>
                  <a:srgbClr val="FFFFFF"/>
                </a:highlight>
                <a:latin typeface="Poppins" panose="00000500000000000000" pitchFamily="2" charset="0"/>
              </a:rPr>
              <a:t>Planning and structuring the system layout for optimal performance and scalability.</a:t>
            </a:r>
            <a:endParaRPr lang="en-IN" dirty="0"/>
          </a:p>
        </p:txBody>
      </p:sp>
      <p:pic>
        <p:nvPicPr>
          <p:cNvPr id="3078" name="Picture 6">
            <a:extLst>
              <a:ext uri="{FF2B5EF4-FFF2-40B4-BE49-F238E27FC236}">
                <a16:creationId xmlns:a16="http://schemas.microsoft.com/office/drawing/2014/main" id="{FA55A4B9-6E1D-38A8-7C09-DE2A97269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46" y="4551018"/>
            <a:ext cx="1058070" cy="5952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5646CF-E483-CBA3-DB90-3D20CCDE6E83}"/>
              </a:ext>
            </a:extLst>
          </p:cNvPr>
          <p:cNvSpPr txBox="1"/>
          <p:nvPr/>
        </p:nvSpPr>
        <p:spPr>
          <a:xfrm>
            <a:off x="2216426" y="4641574"/>
            <a:ext cx="9014790"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Deployment and Maintenance</a:t>
            </a:r>
            <a:r>
              <a:rPr lang="en-IN" b="0" i="0" dirty="0">
                <a:solidFill>
                  <a:srgbClr val="000000"/>
                </a:solidFill>
                <a:effectLst/>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Implementing the system and ensuring ongoing support and updates for seamless operation.</a:t>
            </a:r>
            <a:endParaRPr lang="en-IN" dirty="0"/>
          </a:p>
        </p:txBody>
      </p:sp>
      <p:pic>
        <p:nvPicPr>
          <p:cNvPr id="3080" name="Picture 8">
            <a:extLst>
              <a:ext uri="{FF2B5EF4-FFF2-40B4-BE49-F238E27FC236}">
                <a16:creationId xmlns:a16="http://schemas.microsoft.com/office/drawing/2014/main" id="{865276D8-54ED-D270-7AA9-2C1806CBB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44" y="5477301"/>
            <a:ext cx="1058072" cy="5952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276ADAD-5154-78EE-0A1C-F0105D5C2884}"/>
              </a:ext>
            </a:extLst>
          </p:cNvPr>
          <p:cNvSpPr txBox="1"/>
          <p:nvPr/>
        </p:nvSpPr>
        <p:spPr>
          <a:xfrm>
            <a:off x="2126974" y="5526158"/>
            <a:ext cx="9226826"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Security Implementation:  </a:t>
            </a:r>
            <a:r>
              <a:rPr lang="en-US" b="0" i="0" dirty="0">
                <a:solidFill>
                  <a:srgbClr val="000000"/>
                </a:solidFill>
                <a:effectLst/>
                <a:highlight>
                  <a:srgbClr val="FFFFFF"/>
                </a:highlight>
                <a:latin typeface="Poppins" panose="00000500000000000000" pitchFamily="2" charset="0"/>
              </a:rPr>
              <a:t>Incorporating robust security measures to safeguard data and prevent unauthorized access.</a:t>
            </a:r>
            <a:endParaRPr lang="en-IN" b="1" dirty="0"/>
          </a:p>
        </p:txBody>
      </p:sp>
    </p:spTree>
    <p:extLst>
      <p:ext uri="{BB962C8B-B14F-4D97-AF65-F5344CB8AC3E}">
        <p14:creationId xmlns:p14="http://schemas.microsoft.com/office/powerpoint/2010/main" val="306893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ACA5-5B83-1F4E-167C-D63889899E0B}"/>
              </a:ext>
            </a:extLst>
          </p:cNvPr>
          <p:cNvSpPr>
            <a:spLocks noGrp="1"/>
          </p:cNvSpPr>
          <p:nvPr>
            <p:ph type="title"/>
          </p:nvPr>
        </p:nvSpPr>
        <p:spPr/>
        <p:txBody>
          <a:bodyPr>
            <a:normAutofit/>
          </a:bodyPr>
          <a:lstStyle/>
          <a:p>
            <a:r>
              <a:rPr lang="en-IN" sz="3500" b="1" i="0" dirty="0">
                <a:solidFill>
                  <a:srgbClr val="161616"/>
                </a:solidFill>
                <a:effectLst/>
                <a:highlight>
                  <a:srgbClr val="FFFFFF"/>
                </a:highlight>
                <a:latin typeface="Poppins" panose="00000500000000000000" pitchFamily="2" charset="0"/>
              </a:rPr>
              <a:t>Features and Functionality:</a:t>
            </a:r>
            <a:endParaRPr lang="en-IN" sz="3500" dirty="0"/>
          </a:p>
        </p:txBody>
      </p:sp>
      <p:sp>
        <p:nvSpPr>
          <p:cNvPr id="3" name="Content Placeholder 2">
            <a:extLst>
              <a:ext uri="{FF2B5EF4-FFF2-40B4-BE49-F238E27FC236}">
                <a16:creationId xmlns:a16="http://schemas.microsoft.com/office/drawing/2014/main" id="{05117191-5762-6A0E-DAE7-109243523DF5}"/>
              </a:ext>
            </a:extLst>
          </p:cNvPr>
          <p:cNvSpPr>
            <a:spLocks noGrp="1"/>
          </p:cNvSpPr>
          <p:nvPr>
            <p:ph idx="1"/>
          </p:nvPr>
        </p:nvSpPr>
        <p:spPr/>
        <p:txBody>
          <a:bodyPr>
            <a:normAutofit lnSpcReduction="10000"/>
          </a:bodyPr>
          <a:lstStyle/>
          <a:p>
            <a:r>
              <a:rPr lang="en-IN" sz="2500" b="1" i="0" dirty="0">
                <a:solidFill>
                  <a:srgbClr val="000000"/>
                </a:solidFill>
                <a:effectLst/>
                <a:highlight>
                  <a:srgbClr val="FFFFFF"/>
                </a:highlight>
                <a:latin typeface="Poppins" panose="00000500000000000000" pitchFamily="2" charset="0"/>
              </a:rPr>
              <a:t>Manager Capabilities: </a:t>
            </a:r>
            <a:r>
              <a:rPr lang="en-US" sz="2500" b="0" i="0" dirty="0">
                <a:solidFill>
                  <a:srgbClr val="000000"/>
                </a:solidFill>
                <a:effectLst/>
                <a:highlight>
                  <a:srgbClr val="FFFFFF"/>
                </a:highlight>
                <a:latin typeface="Poppins" panose="00000500000000000000" pitchFamily="2" charset="0"/>
              </a:rPr>
              <a:t>Enables Project Management, Team Assignment, and Data Access for seamless oversight and coordination.</a:t>
            </a:r>
          </a:p>
          <a:p>
            <a:endParaRPr lang="en-US" sz="2500" dirty="0">
              <a:solidFill>
                <a:srgbClr val="000000"/>
              </a:solidFill>
              <a:highlight>
                <a:srgbClr val="FFFFFF"/>
              </a:highlight>
              <a:latin typeface="Poppins" panose="00000500000000000000" pitchFamily="2" charset="0"/>
            </a:endParaRPr>
          </a:p>
          <a:p>
            <a:pPr marL="0" indent="0">
              <a:buNone/>
            </a:pPr>
            <a:endParaRPr lang="en-US" sz="2500" b="0" i="0" dirty="0">
              <a:solidFill>
                <a:srgbClr val="000000"/>
              </a:solidFill>
              <a:effectLst/>
              <a:highlight>
                <a:srgbClr val="FFFFFF"/>
              </a:highlight>
              <a:latin typeface="Poppins" panose="00000500000000000000" pitchFamily="2" charset="0"/>
            </a:endParaRPr>
          </a:p>
          <a:p>
            <a:r>
              <a:rPr lang="en-IN" sz="2500" b="1" i="0" dirty="0">
                <a:solidFill>
                  <a:srgbClr val="000000"/>
                </a:solidFill>
                <a:effectLst/>
                <a:highlight>
                  <a:srgbClr val="FFFFFF"/>
                </a:highlight>
                <a:latin typeface="Poppins" panose="00000500000000000000" pitchFamily="2" charset="0"/>
              </a:rPr>
              <a:t>Employee Capabilities</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Facilitates Self-Registration, Project Participation, and Attendance Tracking to empower employees and streamline operations.</a:t>
            </a:r>
            <a:endParaRPr lang="en-IN" sz="2500" dirty="0"/>
          </a:p>
        </p:txBody>
      </p:sp>
    </p:spTree>
    <p:extLst>
      <p:ext uri="{BB962C8B-B14F-4D97-AF65-F5344CB8AC3E}">
        <p14:creationId xmlns:p14="http://schemas.microsoft.com/office/powerpoint/2010/main" val="6213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C64D-A745-332F-4014-74C3BEDE3DBE}"/>
              </a:ext>
            </a:extLst>
          </p:cNvPr>
          <p:cNvSpPr>
            <a:spLocks noGrp="1"/>
          </p:cNvSpPr>
          <p:nvPr>
            <p:ph type="title"/>
          </p:nvPr>
        </p:nvSpPr>
        <p:spPr/>
        <p:txBody>
          <a:bodyPr/>
          <a:lstStyle/>
          <a:p>
            <a:r>
              <a:rPr lang="en-IN" b="1" i="0" dirty="0">
                <a:solidFill>
                  <a:srgbClr val="181C24"/>
                </a:solidFill>
                <a:effectLst/>
                <a:highlight>
                  <a:srgbClr val="FFFFFF"/>
                </a:highlight>
                <a:latin typeface="Amaranth"/>
              </a:rPr>
              <a:t>Implementation</a:t>
            </a:r>
            <a:endParaRPr lang="en-IN" dirty="0"/>
          </a:p>
        </p:txBody>
      </p:sp>
      <p:sp>
        <p:nvSpPr>
          <p:cNvPr id="3" name="Content Placeholder 2">
            <a:extLst>
              <a:ext uri="{FF2B5EF4-FFF2-40B4-BE49-F238E27FC236}">
                <a16:creationId xmlns:a16="http://schemas.microsoft.com/office/drawing/2014/main" id="{130AA15E-00C4-C6A3-04B5-2754E42B2F93}"/>
              </a:ext>
            </a:extLst>
          </p:cNvPr>
          <p:cNvSpPr>
            <a:spLocks noGrp="1"/>
          </p:cNvSpPr>
          <p:nvPr>
            <p:ph idx="1"/>
          </p:nvPr>
        </p:nvSpPr>
        <p:spPr/>
        <p:txBody>
          <a:bodyPr>
            <a:normAutofit/>
          </a:bodyPr>
          <a:lstStyle/>
          <a:p>
            <a:r>
              <a:rPr lang="en-IN" sz="2500" b="1" i="0" dirty="0">
                <a:solidFill>
                  <a:srgbClr val="000000"/>
                </a:solidFill>
                <a:effectLst/>
                <a:highlight>
                  <a:srgbClr val="FFFFFF"/>
                </a:highlight>
                <a:latin typeface="Poppins" panose="00000500000000000000" pitchFamily="2" charset="0"/>
              </a:rPr>
              <a:t>Frontend Running at Port 3000:</a:t>
            </a:r>
            <a:r>
              <a:rPr lang="en-US" sz="2500" b="0" i="0" dirty="0">
                <a:solidFill>
                  <a:srgbClr val="000000"/>
                </a:solidFill>
                <a:effectLst/>
                <a:highlight>
                  <a:srgbClr val="FFFFFF"/>
                </a:highlight>
                <a:latin typeface="Poppins" panose="00000500000000000000" pitchFamily="2" charset="0"/>
              </a:rPr>
              <a:t>The system user interface is accessible via a web browser at port 3000 for seamless interaction.</a:t>
            </a:r>
          </a:p>
          <a:p>
            <a:pPr marL="0" indent="0">
              <a:buNone/>
            </a:pPr>
            <a:endParaRPr lang="en-US" sz="2500" b="0" i="0" dirty="0">
              <a:solidFill>
                <a:srgbClr val="000000"/>
              </a:solidFill>
              <a:effectLst/>
              <a:highlight>
                <a:srgbClr val="FFFFFF"/>
              </a:highlight>
              <a:latin typeface="Poppins" panose="00000500000000000000" pitchFamily="2" charset="0"/>
            </a:endParaRPr>
          </a:p>
          <a:p>
            <a:r>
              <a:rPr lang="en-US" sz="2500" b="1" i="0" dirty="0">
                <a:solidFill>
                  <a:srgbClr val="000000"/>
                </a:solidFill>
                <a:effectLst/>
                <a:highlight>
                  <a:srgbClr val="FFFFFF"/>
                </a:highlight>
                <a:latin typeface="Poppins" panose="00000500000000000000" pitchFamily="2" charset="0"/>
              </a:rPr>
              <a:t>Backend Running at Port 8000</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The server-side logic and database operations run at Port 8000, handling data processing and management.</a:t>
            </a:r>
            <a:endParaRPr lang="en-IN" sz="2500" dirty="0"/>
          </a:p>
        </p:txBody>
      </p:sp>
    </p:spTree>
    <p:extLst>
      <p:ext uri="{BB962C8B-B14F-4D97-AF65-F5344CB8AC3E}">
        <p14:creationId xmlns:p14="http://schemas.microsoft.com/office/powerpoint/2010/main" val="217851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7343-6FE6-5D95-5CB3-537F97AB1210}"/>
              </a:ext>
            </a:extLst>
          </p:cNvPr>
          <p:cNvSpPr>
            <a:spLocks noGrp="1"/>
          </p:cNvSpPr>
          <p:nvPr>
            <p:ph type="title"/>
          </p:nvPr>
        </p:nvSpPr>
        <p:spPr/>
        <p:txBody>
          <a:bodyPr>
            <a:normAutofit/>
          </a:bodyPr>
          <a:lstStyle/>
          <a:p>
            <a:r>
              <a:rPr lang="en-IN" sz="3500" b="1" i="0" dirty="0">
                <a:solidFill>
                  <a:srgbClr val="161616"/>
                </a:solidFill>
                <a:effectLst/>
                <a:highlight>
                  <a:srgbClr val="FFFFFF"/>
                </a:highlight>
                <a:latin typeface="Poppins" panose="00000500000000000000" pitchFamily="2" charset="0"/>
              </a:rPr>
              <a:t>Frontend Implementation</a:t>
            </a:r>
            <a:endParaRPr lang="en-IN" sz="3500" dirty="0"/>
          </a:p>
        </p:txBody>
      </p:sp>
      <p:pic>
        <p:nvPicPr>
          <p:cNvPr id="4098" name="Picture 2">
            <a:extLst>
              <a:ext uri="{FF2B5EF4-FFF2-40B4-BE49-F238E27FC236}">
                <a16:creationId xmlns:a16="http://schemas.microsoft.com/office/drawing/2014/main" id="{89F8D402-5DE6-DCE9-AEE0-1A2631F28C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334" y="1818597"/>
            <a:ext cx="988737" cy="988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C0ADCD-A9BB-F891-5586-8B371180C820}"/>
              </a:ext>
            </a:extLst>
          </p:cNvPr>
          <p:cNvSpPr txBox="1"/>
          <p:nvPr/>
        </p:nvSpPr>
        <p:spPr>
          <a:xfrm>
            <a:off x="1888435" y="1938130"/>
            <a:ext cx="8388626" cy="646331"/>
          </a:xfrm>
          <a:prstGeom prst="rect">
            <a:avLst/>
          </a:prstGeom>
          <a:noFill/>
        </p:spPr>
        <p:txBody>
          <a:bodyPr wrap="square" rtlCol="0">
            <a:spAutoFit/>
          </a:bodyPr>
          <a:lstStyle/>
          <a:p>
            <a:r>
              <a:rPr lang="en-IN" b="1" i="0" dirty="0">
                <a:solidFill>
                  <a:srgbClr val="000000"/>
                </a:solidFill>
                <a:effectLst/>
                <a:highlight>
                  <a:srgbClr val="FFFFFF"/>
                </a:highlight>
                <a:latin typeface="Poppins" panose="00000500000000000000" pitchFamily="2" charset="0"/>
              </a:rPr>
              <a:t>Create React App: </a:t>
            </a:r>
            <a:r>
              <a:rPr lang="en-US" b="0" i="0" dirty="0">
                <a:solidFill>
                  <a:srgbClr val="000000"/>
                </a:solidFill>
                <a:effectLst/>
                <a:highlight>
                  <a:srgbClr val="FFFFFF"/>
                </a:highlight>
                <a:latin typeface="Poppins" panose="00000500000000000000" pitchFamily="2" charset="0"/>
              </a:rPr>
              <a:t>Initiate the project by setting up a React application to build the frontend interface.</a:t>
            </a:r>
            <a:endParaRPr lang="en-IN" dirty="0"/>
          </a:p>
        </p:txBody>
      </p:sp>
      <p:pic>
        <p:nvPicPr>
          <p:cNvPr id="4100" name="Picture 4">
            <a:extLst>
              <a:ext uri="{FF2B5EF4-FFF2-40B4-BE49-F238E27FC236}">
                <a16:creationId xmlns:a16="http://schemas.microsoft.com/office/drawing/2014/main" id="{83932A37-74F8-FF92-076A-6808BC8F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32" y="3243899"/>
            <a:ext cx="837339" cy="837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84438A-77E1-CCAD-4C7D-A2440D803CF8}"/>
              </a:ext>
            </a:extLst>
          </p:cNvPr>
          <p:cNvSpPr txBox="1"/>
          <p:nvPr/>
        </p:nvSpPr>
        <p:spPr>
          <a:xfrm>
            <a:off x="1888435" y="3328670"/>
            <a:ext cx="8319052" cy="646331"/>
          </a:xfrm>
          <a:prstGeom prst="rect">
            <a:avLst/>
          </a:prstGeom>
          <a:noFill/>
        </p:spPr>
        <p:txBody>
          <a:bodyPr wrap="square" rtlCol="0">
            <a:spAutoFit/>
          </a:bodyPr>
          <a:lstStyle/>
          <a:p>
            <a:r>
              <a:rPr lang="en-IN" b="1" i="0" dirty="0" err="1">
                <a:solidFill>
                  <a:srgbClr val="000000"/>
                </a:solidFill>
                <a:effectLst/>
                <a:highlight>
                  <a:srgbClr val="FFFFFF"/>
                </a:highlight>
                <a:latin typeface="Poppins" panose="00000500000000000000" pitchFamily="2" charset="0"/>
              </a:rPr>
              <a:t>EmployeeForm</a:t>
            </a:r>
            <a:r>
              <a:rPr lang="en-IN" b="1" i="0" dirty="0">
                <a:solidFill>
                  <a:srgbClr val="000000"/>
                </a:solidFill>
                <a:effectLst/>
                <a:highlight>
                  <a:srgbClr val="FFFFFF"/>
                </a:highlight>
                <a:latin typeface="Poppins" panose="00000500000000000000" pitchFamily="2" charset="0"/>
              </a:rPr>
              <a:t> Component: </a:t>
            </a:r>
            <a:r>
              <a:rPr lang="en-US" b="0" i="0" dirty="0">
                <a:solidFill>
                  <a:srgbClr val="000000"/>
                </a:solidFill>
                <a:effectLst/>
                <a:highlight>
                  <a:srgbClr val="FFFFFF"/>
                </a:highlight>
                <a:latin typeface="Poppins" panose="00000500000000000000" pitchFamily="2" charset="0"/>
              </a:rPr>
              <a:t>Develop a component to manage employee details and interactions within the system.</a:t>
            </a:r>
            <a:endParaRPr lang="en-IN" dirty="0"/>
          </a:p>
        </p:txBody>
      </p:sp>
      <p:pic>
        <p:nvPicPr>
          <p:cNvPr id="4102" name="Picture 6">
            <a:extLst>
              <a:ext uri="{FF2B5EF4-FFF2-40B4-BE49-F238E27FC236}">
                <a16:creationId xmlns:a16="http://schemas.microsoft.com/office/drawing/2014/main" id="{666A2031-930F-3002-19BF-F78494A51D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27" y="4696733"/>
            <a:ext cx="988737" cy="9887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F602387-EB24-562F-38D9-1311DDC14740}"/>
              </a:ext>
            </a:extLst>
          </p:cNvPr>
          <p:cNvSpPr txBox="1"/>
          <p:nvPr/>
        </p:nvSpPr>
        <p:spPr>
          <a:xfrm>
            <a:off x="1888436" y="5039139"/>
            <a:ext cx="9024730" cy="646331"/>
          </a:xfrm>
          <a:prstGeom prst="rect">
            <a:avLst/>
          </a:prstGeom>
          <a:noFill/>
        </p:spPr>
        <p:txBody>
          <a:bodyPr wrap="square" rtlCol="0">
            <a:spAutoFit/>
          </a:bodyPr>
          <a:lstStyle/>
          <a:p>
            <a:r>
              <a:rPr lang="en-IN" b="1" i="0" dirty="0" err="1">
                <a:solidFill>
                  <a:srgbClr val="000000"/>
                </a:solidFill>
                <a:effectLst/>
                <a:highlight>
                  <a:srgbClr val="FFFFFF"/>
                </a:highlight>
                <a:latin typeface="Poppins" panose="00000500000000000000" pitchFamily="2" charset="0"/>
              </a:rPr>
              <a:t>EmployeeList</a:t>
            </a:r>
            <a:r>
              <a:rPr lang="en-IN" b="1" i="0" dirty="0">
                <a:solidFill>
                  <a:srgbClr val="000000"/>
                </a:solidFill>
                <a:effectLst/>
                <a:highlight>
                  <a:srgbClr val="FFFFFF"/>
                </a:highlight>
                <a:latin typeface="Poppins" panose="00000500000000000000" pitchFamily="2" charset="0"/>
              </a:rPr>
              <a:t> Component: </a:t>
            </a:r>
            <a:r>
              <a:rPr lang="en-US" b="0" i="0" dirty="0">
                <a:solidFill>
                  <a:srgbClr val="000000"/>
                </a:solidFill>
                <a:effectLst/>
                <a:highlight>
                  <a:srgbClr val="FFFFFF"/>
                </a:highlight>
                <a:latin typeface="Poppins" panose="00000500000000000000" pitchFamily="2" charset="0"/>
              </a:rPr>
              <a:t>Design a component to display and manage the list of employees in the system.</a:t>
            </a:r>
            <a:endParaRPr lang="en-IN" dirty="0"/>
          </a:p>
        </p:txBody>
      </p:sp>
    </p:spTree>
    <p:extLst>
      <p:ext uri="{BB962C8B-B14F-4D97-AF65-F5344CB8AC3E}">
        <p14:creationId xmlns:p14="http://schemas.microsoft.com/office/powerpoint/2010/main" val="187591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D2B0-2ECC-BC60-785E-47464130709E}"/>
              </a:ext>
            </a:extLst>
          </p:cNvPr>
          <p:cNvSpPr>
            <a:spLocks noGrp="1"/>
          </p:cNvSpPr>
          <p:nvPr>
            <p:ph type="title"/>
          </p:nvPr>
        </p:nvSpPr>
        <p:spPr>
          <a:xfrm>
            <a:off x="1295402" y="982133"/>
            <a:ext cx="9399102" cy="618068"/>
          </a:xfrm>
        </p:spPr>
        <p:txBody>
          <a:bodyPr>
            <a:normAutofit fontScale="90000"/>
          </a:bodyPr>
          <a:lstStyle/>
          <a:p>
            <a:r>
              <a:rPr lang="en-IN" sz="3500" b="1" i="0" dirty="0">
                <a:solidFill>
                  <a:srgbClr val="161616"/>
                </a:solidFill>
                <a:effectLst/>
                <a:highlight>
                  <a:srgbClr val="FFFFFF"/>
                </a:highlight>
                <a:latin typeface="Poppins" panose="00000500000000000000" pitchFamily="2" charset="0"/>
              </a:rPr>
              <a:t>Frontend Implementation</a:t>
            </a:r>
            <a:endParaRPr lang="en-IN" sz="3500" dirty="0"/>
          </a:p>
        </p:txBody>
      </p:sp>
      <p:sp>
        <p:nvSpPr>
          <p:cNvPr id="3" name="Content Placeholder 2">
            <a:extLst>
              <a:ext uri="{FF2B5EF4-FFF2-40B4-BE49-F238E27FC236}">
                <a16:creationId xmlns:a16="http://schemas.microsoft.com/office/drawing/2014/main" id="{478EE868-87CA-4D08-969F-F6903044FD98}"/>
              </a:ext>
            </a:extLst>
          </p:cNvPr>
          <p:cNvSpPr>
            <a:spLocks noGrp="1"/>
          </p:cNvSpPr>
          <p:nvPr>
            <p:ph idx="1"/>
          </p:nvPr>
        </p:nvSpPr>
        <p:spPr>
          <a:xfrm>
            <a:off x="1808922" y="1690688"/>
            <a:ext cx="9544878" cy="4486275"/>
          </a:xfrm>
        </p:spPr>
        <p:txBody>
          <a:bodyPr>
            <a:normAutofit lnSpcReduction="10000"/>
          </a:bodyPr>
          <a:lstStyle/>
          <a:p>
            <a:pPr marL="0" indent="0">
              <a:buNone/>
            </a:pPr>
            <a:r>
              <a:rPr lang="en-IN" sz="2500" b="1" i="0" dirty="0" err="1">
                <a:solidFill>
                  <a:srgbClr val="000000"/>
                </a:solidFill>
                <a:effectLst/>
                <a:highlight>
                  <a:srgbClr val="FFFFFF"/>
                </a:highlight>
                <a:latin typeface="Poppins" panose="00000500000000000000" pitchFamily="2" charset="0"/>
              </a:rPr>
              <a:t>TaskForm</a:t>
            </a:r>
            <a:r>
              <a:rPr lang="en-IN" sz="2500" b="1" i="0" dirty="0">
                <a:solidFill>
                  <a:srgbClr val="000000"/>
                </a:solidFill>
                <a:effectLst/>
                <a:highlight>
                  <a:srgbClr val="FFFFFF"/>
                </a:highlight>
                <a:latin typeface="Poppins" panose="00000500000000000000" pitchFamily="2" charset="0"/>
              </a:rPr>
              <a:t> Component: </a:t>
            </a:r>
            <a:r>
              <a:rPr lang="en-US" sz="2500" b="0" i="0" dirty="0">
                <a:solidFill>
                  <a:srgbClr val="000000"/>
                </a:solidFill>
                <a:effectLst/>
                <a:highlight>
                  <a:srgbClr val="FFFFFF"/>
                </a:highlight>
                <a:latin typeface="Poppins" panose="00000500000000000000" pitchFamily="2" charset="0"/>
              </a:rPr>
              <a:t>Create a component to handle task-related inputs and actions for employees.</a:t>
            </a:r>
          </a:p>
          <a:p>
            <a:pPr marL="0" indent="0">
              <a:buNone/>
            </a:pPr>
            <a:endParaRPr lang="en-US" sz="2500" dirty="0">
              <a:solidFill>
                <a:srgbClr val="000000"/>
              </a:solidFill>
              <a:highlight>
                <a:srgbClr val="FFFFFF"/>
              </a:highlight>
              <a:latin typeface="Poppins" panose="00000500000000000000" pitchFamily="2" charset="0"/>
            </a:endParaRPr>
          </a:p>
          <a:p>
            <a:pPr marL="0" indent="0">
              <a:buNone/>
            </a:pPr>
            <a:endParaRPr lang="en-US" sz="2500" dirty="0">
              <a:solidFill>
                <a:srgbClr val="000000"/>
              </a:solidFill>
              <a:highlight>
                <a:srgbClr val="FFFFFF"/>
              </a:highlight>
              <a:latin typeface="Poppins" panose="00000500000000000000" pitchFamily="2" charset="0"/>
            </a:endParaRPr>
          </a:p>
          <a:p>
            <a:pPr marL="0" indent="0">
              <a:buNone/>
            </a:pPr>
            <a:r>
              <a:rPr lang="en-IN" sz="2500" b="1" i="0" dirty="0" err="1">
                <a:solidFill>
                  <a:srgbClr val="000000"/>
                </a:solidFill>
                <a:effectLst/>
                <a:highlight>
                  <a:srgbClr val="FFFFFF"/>
                </a:highlight>
                <a:latin typeface="Poppins" panose="00000500000000000000" pitchFamily="2" charset="0"/>
              </a:rPr>
              <a:t>TaskList</a:t>
            </a:r>
            <a:r>
              <a:rPr lang="en-IN" sz="2500" b="1" i="0" dirty="0">
                <a:solidFill>
                  <a:srgbClr val="000000"/>
                </a:solidFill>
                <a:effectLst/>
                <a:highlight>
                  <a:srgbClr val="FFFFFF"/>
                </a:highlight>
                <a:latin typeface="Poppins" panose="00000500000000000000" pitchFamily="2" charset="0"/>
              </a:rPr>
              <a:t> Component</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Build a component to exhibit and manage the list of tasks assigned to employees.</a:t>
            </a:r>
          </a:p>
          <a:p>
            <a:pPr marL="0" indent="0">
              <a:buNone/>
            </a:pPr>
            <a:endParaRPr lang="en-US" sz="2500" dirty="0">
              <a:solidFill>
                <a:srgbClr val="000000"/>
              </a:solidFill>
              <a:highlight>
                <a:srgbClr val="FFFFFF"/>
              </a:highlight>
              <a:latin typeface="Poppins" panose="00000500000000000000" pitchFamily="2" charset="0"/>
            </a:endParaRPr>
          </a:p>
          <a:p>
            <a:pPr marL="0" indent="0">
              <a:buNone/>
            </a:pPr>
            <a:endParaRPr lang="en-US" sz="2500" dirty="0">
              <a:solidFill>
                <a:srgbClr val="000000"/>
              </a:solidFill>
              <a:highlight>
                <a:srgbClr val="FFFFFF"/>
              </a:highlight>
              <a:latin typeface="Poppins" panose="00000500000000000000" pitchFamily="2" charset="0"/>
            </a:endParaRPr>
          </a:p>
          <a:p>
            <a:pPr marL="0" indent="0">
              <a:buNone/>
            </a:pPr>
            <a:r>
              <a:rPr lang="en-IN" sz="2500" b="1" i="0" dirty="0">
                <a:solidFill>
                  <a:srgbClr val="000000"/>
                </a:solidFill>
                <a:effectLst/>
                <a:highlight>
                  <a:srgbClr val="FFFFFF"/>
                </a:highlight>
                <a:latin typeface="Poppins" panose="00000500000000000000" pitchFamily="2" charset="0"/>
              </a:rPr>
              <a:t>Login Component</a:t>
            </a:r>
            <a:r>
              <a:rPr lang="en-US" sz="2500" b="1" i="0" dirty="0">
                <a:solidFill>
                  <a:srgbClr val="000000"/>
                </a:solidFill>
                <a:effectLst/>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Implement a component to facilitate secure user authentication and login functionality.</a:t>
            </a:r>
            <a:endParaRPr lang="en-IN" sz="2500" dirty="0"/>
          </a:p>
        </p:txBody>
      </p:sp>
      <p:pic>
        <p:nvPicPr>
          <p:cNvPr id="5124" name="Picture 4">
            <a:extLst>
              <a:ext uri="{FF2B5EF4-FFF2-40B4-BE49-F238E27FC236}">
                <a16:creationId xmlns:a16="http://schemas.microsoft.com/office/drawing/2014/main" id="{4A0AC3A8-CEA9-3B32-2828-AAEABD2FD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35" y="1731894"/>
            <a:ext cx="713340" cy="71334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B068490-E3D0-2236-C084-515842E44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55" y="3244233"/>
            <a:ext cx="818320" cy="8183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E1F116F-71B5-E179-8DE6-B9A2466CF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253" y="5039279"/>
            <a:ext cx="742122" cy="74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7CD3-41EF-CBDC-8727-41C84C587320}"/>
              </a:ext>
            </a:extLst>
          </p:cNvPr>
          <p:cNvSpPr>
            <a:spLocks noGrp="1"/>
          </p:cNvSpPr>
          <p:nvPr>
            <p:ph type="title"/>
          </p:nvPr>
        </p:nvSpPr>
        <p:spPr>
          <a:xfrm>
            <a:off x="695740" y="365125"/>
            <a:ext cx="10475844" cy="2298561"/>
          </a:xfrm>
        </p:spPr>
        <p:txBody>
          <a:bodyPr>
            <a:normAutofit/>
          </a:bodyPr>
          <a:lstStyle/>
          <a:p>
            <a:r>
              <a:rPr lang="en-IN" sz="3500" b="1" i="0" dirty="0">
                <a:solidFill>
                  <a:srgbClr val="161616"/>
                </a:solidFill>
                <a:effectLst/>
                <a:highlight>
                  <a:srgbClr val="FFFFFF"/>
                </a:highlight>
                <a:latin typeface="Poppins" panose="00000500000000000000" pitchFamily="2" charset="0"/>
              </a:rPr>
              <a:t>Backend Implementation</a:t>
            </a:r>
            <a:endParaRPr lang="en-IN" sz="3500" dirty="0"/>
          </a:p>
        </p:txBody>
      </p:sp>
      <p:sp>
        <p:nvSpPr>
          <p:cNvPr id="3" name="Content Placeholder 2">
            <a:extLst>
              <a:ext uri="{FF2B5EF4-FFF2-40B4-BE49-F238E27FC236}">
                <a16:creationId xmlns:a16="http://schemas.microsoft.com/office/drawing/2014/main" id="{78C29DBE-20B5-51E6-3EB1-BCC399DDE7DE}"/>
              </a:ext>
            </a:extLst>
          </p:cNvPr>
          <p:cNvSpPr>
            <a:spLocks noGrp="1"/>
          </p:cNvSpPr>
          <p:nvPr>
            <p:ph idx="1"/>
          </p:nvPr>
        </p:nvSpPr>
        <p:spPr/>
        <p:txBody>
          <a:bodyPr/>
          <a:lstStyle/>
          <a:p>
            <a:r>
              <a:rPr lang="en-IN" b="1" i="0" dirty="0">
                <a:solidFill>
                  <a:srgbClr val="000000"/>
                </a:solidFill>
                <a:effectLst/>
                <a:highlight>
                  <a:srgbClr val="FFFFFF"/>
                </a:highlight>
                <a:latin typeface="Poppins" panose="00000500000000000000" pitchFamily="2" charset="0"/>
              </a:rPr>
              <a:t>Create a maven project: </a:t>
            </a:r>
            <a:r>
              <a:rPr lang="en-US" b="0" i="0" dirty="0">
                <a:solidFill>
                  <a:srgbClr val="000000"/>
                </a:solidFill>
                <a:effectLst/>
                <a:highlight>
                  <a:srgbClr val="FFFFFF"/>
                </a:highlight>
                <a:latin typeface="Poppins" panose="00000500000000000000" pitchFamily="2" charset="0"/>
              </a:rPr>
              <a:t>Initiate a new Maven project to manage dependencies and build processes efficiently.</a:t>
            </a:r>
          </a:p>
          <a:p>
            <a:pPr marL="0" indent="0">
              <a:buNone/>
            </a:pPr>
            <a:endParaRPr lang="en-US" b="0" i="0" dirty="0">
              <a:solidFill>
                <a:srgbClr val="000000"/>
              </a:solidFill>
              <a:effectLst/>
              <a:highlight>
                <a:srgbClr val="FFFFFF"/>
              </a:highlight>
              <a:latin typeface="Poppins" panose="00000500000000000000" pitchFamily="2" charset="0"/>
            </a:endParaRPr>
          </a:p>
          <a:p>
            <a:r>
              <a:rPr lang="en-IN" b="1" i="0" dirty="0">
                <a:solidFill>
                  <a:srgbClr val="000000"/>
                </a:solidFill>
                <a:effectLst/>
                <a:highlight>
                  <a:srgbClr val="FFFFFF"/>
                </a:highlight>
                <a:latin typeface="Poppins" panose="00000500000000000000" pitchFamily="2" charset="0"/>
              </a:rPr>
              <a:t>Define dependencies in pom.xml</a:t>
            </a:r>
            <a:r>
              <a:rPr lang="en-US" b="1" dirty="0">
                <a:solidFill>
                  <a:srgbClr val="000000"/>
                </a:solidFill>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Specify necessary dependencies in the project Object Model file to integrate essential libraries and tools.</a:t>
            </a:r>
            <a:endParaRPr lang="en-IN" dirty="0"/>
          </a:p>
        </p:txBody>
      </p:sp>
    </p:spTree>
    <p:extLst>
      <p:ext uri="{BB962C8B-B14F-4D97-AF65-F5344CB8AC3E}">
        <p14:creationId xmlns:p14="http://schemas.microsoft.com/office/powerpoint/2010/main" val="66441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61AB-644C-4278-E555-CEA404DCF701}"/>
              </a:ext>
            </a:extLst>
          </p:cNvPr>
          <p:cNvSpPr>
            <a:spLocks noGrp="1"/>
          </p:cNvSpPr>
          <p:nvPr>
            <p:ph type="title"/>
          </p:nvPr>
        </p:nvSpPr>
        <p:spPr/>
        <p:txBody>
          <a:bodyPr/>
          <a:lstStyle/>
          <a:p>
            <a:r>
              <a:rPr lang="en-US" dirty="0"/>
              <a:t>Pom.xml dependencies:</a:t>
            </a:r>
            <a:endParaRPr lang="en-IN" dirty="0"/>
          </a:p>
        </p:txBody>
      </p:sp>
      <p:pic>
        <p:nvPicPr>
          <p:cNvPr id="4" name="Content Placeholder 3">
            <a:extLst>
              <a:ext uri="{FF2B5EF4-FFF2-40B4-BE49-F238E27FC236}">
                <a16:creationId xmlns:a16="http://schemas.microsoft.com/office/drawing/2014/main" id="{1FE995F8-AAA7-FD95-B7A3-C52487F319AF}"/>
              </a:ext>
            </a:extLst>
          </p:cNvPr>
          <p:cNvPicPr>
            <a:picLocks noGrp="1" noChangeAspect="1"/>
          </p:cNvPicPr>
          <p:nvPr>
            <p:ph idx="1"/>
          </p:nvPr>
        </p:nvPicPr>
        <p:blipFill>
          <a:blip r:embed="rId2"/>
          <a:stretch>
            <a:fillRect/>
          </a:stretch>
        </p:blipFill>
        <p:spPr>
          <a:xfrm>
            <a:off x="4890051" y="2422529"/>
            <a:ext cx="2867845" cy="3754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670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2615-A0C9-2748-CB07-FB01CEDD0810}"/>
              </a:ext>
            </a:extLst>
          </p:cNvPr>
          <p:cNvSpPr>
            <a:spLocks noGrp="1"/>
          </p:cNvSpPr>
          <p:nvPr>
            <p:ph type="title"/>
          </p:nvPr>
        </p:nvSpPr>
        <p:spPr/>
        <p:txBody>
          <a:bodyPr>
            <a:normAutofit/>
          </a:bodyPr>
          <a:lstStyle/>
          <a:p>
            <a:r>
              <a:rPr lang="en-US" sz="2500" b="0" i="0" dirty="0">
                <a:solidFill>
                  <a:srgbClr val="000000"/>
                </a:solidFill>
                <a:effectLst/>
                <a:highlight>
                  <a:srgbClr val="FFFFFF"/>
                </a:highlight>
                <a:latin typeface="Poppins" panose="00000500000000000000" pitchFamily="2" charset="0"/>
              </a:rPr>
              <a:t>Configure backend details in </a:t>
            </a:r>
            <a:r>
              <a:rPr lang="en-US" sz="2500" b="0" i="0" dirty="0" err="1">
                <a:solidFill>
                  <a:srgbClr val="000000"/>
                </a:solidFill>
                <a:effectLst/>
                <a:highlight>
                  <a:srgbClr val="FFFFFF"/>
                </a:highlight>
                <a:latin typeface="Poppins" panose="00000500000000000000" pitchFamily="2" charset="0"/>
              </a:rPr>
              <a:t>application.properties</a:t>
            </a:r>
            <a:endParaRPr lang="en-IN" sz="2500" dirty="0"/>
          </a:p>
        </p:txBody>
      </p:sp>
      <p:pic>
        <p:nvPicPr>
          <p:cNvPr id="4" name="Content Placeholder 3">
            <a:extLst>
              <a:ext uri="{FF2B5EF4-FFF2-40B4-BE49-F238E27FC236}">
                <a16:creationId xmlns:a16="http://schemas.microsoft.com/office/drawing/2014/main" id="{79B755C8-3C8B-2292-15C3-D3CA391C61C9}"/>
              </a:ext>
            </a:extLst>
          </p:cNvPr>
          <p:cNvPicPr>
            <a:picLocks noGrp="1" noChangeAspect="1"/>
          </p:cNvPicPr>
          <p:nvPr>
            <p:ph idx="1"/>
          </p:nvPr>
        </p:nvPicPr>
        <p:blipFill>
          <a:blip r:embed="rId2"/>
          <a:stretch>
            <a:fillRect/>
          </a:stretch>
        </p:blipFill>
        <p:spPr>
          <a:xfrm>
            <a:off x="2730229" y="2557463"/>
            <a:ext cx="6731541" cy="3317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4473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C673-E7BF-C7F1-5BAA-7CA6A43BED63}"/>
              </a:ext>
            </a:extLst>
          </p:cNvPr>
          <p:cNvSpPr>
            <a:spLocks noGrp="1"/>
          </p:cNvSpPr>
          <p:nvPr>
            <p:ph type="title"/>
          </p:nvPr>
        </p:nvSpPr>
        <p:spPr>
          <a:xfrm>
            <a:off x="1295402" y="397566"/>
            <a:ext cx="9601196" cy="1888434"/>
          </a:xfrm>
        </p:spPr>
        <p:txBody>
          <a:bodyPr>
            <a:normAutofit/>
          </a:bodyPr>
          <a:lstStyle/>
          <a:p>
            <a:r>
              <a:rPr lang="en-IN" sz="2500" b="0" i="0" dirty="0">
                <a:solidFill>
                  <a:srgbClr val="000000"/>
                </a:solidFill>
                <a:effectLst/>
                <a:highlight>
                  <a:srgbClr val="FFFFFF"/>
                </a:highlight>
                <a:latin typeface="Poppins" panose="00000500000000000000" pitchFamily="2" charset="0"/>
              </a:rPr>
              <a:t>Define API calls:</a:t>
            </a:r>
            <a:endParaRPr lang="en-IN" sz="2500" dirty="0"/>
          </a:p>
        </p:txBody>
      </p:sp>
      <p:pic>
        <p:nvPicPr>
          <p:cNvPr id="4" name="Content Placeholder 3">
            <a:extLst>
              <a:ext uri="{FF2B5EF4-FFF2-40B4-BE49-F238E27FC236}">
                <a16:creationId xmlns:a16="http://schemas.microsoft.com/office/drawing/2014/main" id="{1B0D3DA8-6325-B2AB-44E9-056DC94E94E7}"/>
              </a:ext>
            </a:extLst>
          </p:cNvPr>
          <p:cNvPicPr>
            <a:picLocks noGrp="1" noChangeAspect="1"/>
          </p:cNvPicPr>
          <p:nvPr>
            <p:ph idx="1"/>
          </p:nvPr>
        </p:nvPicPr>
        <p:blipFill>
          <a:blip r:embed="rId2"/>
          <a:stretch>
            <a:fillRect/>
          </a:stretch>
        </p:blipFill>
        <p:spPr>
          <a:xfrm>
            <a:off x="1076742" y="1765990"/>
            <a:ext cx="3927334" cy="4351338"/>
          </a:xfrm>
          <a:prstGeom prst="rect">
            <a:avLst/>
          </a:prstGeom>
        </p:spPr>
      </p:pic>
      <p:pic>
        <p:nvPicPr>
          <p:cNvPr id="5" name="Picture 4">
            <a:extLst>
              <a:ext uri="{FF2B5EF4-FFF2-40B4-BE49-F238E27FC236}">
                <a16:creationId xmlns:a16="http://schemas.microsoft.com/office/drawing/2014/main" id="{3423466A-F595-D3EC-80F3-6A979DD9BFC6}"/>
              </a:ext>
            </a:extLst>
          </p:cNvPr>
          <p:cNvPicPr>
            <a:picLocks noChangeAspect="1"/>
          </p:cNvPicPr>
          <p:nvPr/>
        </p:nvPicPr>
        <p:blipFill>
          <a:blip r:embed="rId3"/>
          <a:stretch>
            <a:fillRect/>
          </a:stretch>
        </p:blipFill>
        <p:spPr>
          <a:xfrm>
            <a:off x="5243969" y="1765990"/>
            <a:ext cx="6274516" cy="4017383"/>
          </a:xfrm>
          <a:prstGeom prst="rect">
            <a:avLst/>
          </a:prstGeom>
        </p:spPr>
      </p:pic>
    </p:spTree>
    <p:extLst>
      <p:ext uri="{BB962C8B-B14F-4D97-AF65-F5344CB8AC3E}">
        <p14:creationId xmlns:p14="http://schemas.microsoft.com/office/powerpoint/2010/main" val="19000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0930-E1C9-91CD-48EC-FEA3E335FB8F}"/>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952EF5E2-E86A-11EF-172B-C4B4F15C3641}"/>
              </a:ext>
            </a:extLst>
          </p:cNvPr>
          <p:cNvSpPr>
            <a:spLocks noGrp="1"/>
          </p:cNvSpPr>
          <p:nvPr>
            <p:ph idx="1"/>
          </p:nvPr>
        </p:nvSpPr>
        <p:spPr/>
        <p:txBody>
          <a:bodyPr>
            <a:normAutofit fontScale="85000" lnSpcReduction="20000"/>
          </a:bodyPr>
          <a:lstStyle/>
          <a:p>
            <a:r>
              <a:rPr lang="en-US" dirty="0"/>
              <a:t>Abstract</a:t>
            </a:r>
          </a:p>
          <a:p>
            <a:r>
              <a:rPr lang="en-US" dirty="0"/>
              <a:t>Introduction</a:t>
            </a:r>
          </a:p>
          <a:p>
            <a:r>
              <a:rPr lang="en-US" dirty="0"/>
              <a:t>Related works</a:t>
            </a:r>
          </a:p>
          <a:p>
            <a:r>
              <a:rPr lang="en-US" dirty="0"/>
              <a:t>Project overview</a:t>
            </a:r>
          </a:p>
          <a:p>
            <a:r>
              <a:rPr lang="en-US" dirty="0"/>
              <a:t>System features</a:t>
            </a:r>
          </a:p>
          <a:p>
            <a:r>
              <a:rPr lang="en-US" dirty="0"/>
              <a:t>Technologies</a:t>
            </a:r>
          </a:p>
          <a:p>
            <a:r>
              <a:rPr lang="en-US" dirty="0"/>
              <a:t>Implementation</a:t>
            </a:r>
          </a:p>
          <a:p>
            <a:r>
              <a:rPr lang="en-US" dirty="0"/>
              <a:t>Conclusion</a:t>
            </a:r>
          </a:p>
          <a:p>
            <a:endParaRPr lang="en-IN" dirty="0"/>
          </a:p>
        </p:txBody>
      </p:sp>
    </p:spTree>
    <p:extLst>
      <p:ext uri="{BB962C8B-B14F-4D97-AF65-F5344CB8AC3E}">
        <p14:creationId xmlns:p14="http://schemas.microsoft.com/office/powerpoint/2010/main" val="71342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0AFC-2F09-41C7-58D4-C526BB27100B}"/>
              </a:ext>
            </a:extLst>
          </p:cNvPr>
          <p:cNvSpPr>
            <a:spLocks noGrp="1"/>
          </p:cNvSpPr>
          <p:nvPr>
            <p:ph type="title"/>
          </p:nvPr>
        </p:nvSpPr>
        <p:spPr/>
        <p:txBody>
          <a:bodyPr/>
          <a:lstStyle/>
          <a:p>
            <a:r>
              <a:rPr lang="en-US" b="1" dirty="0">
                <a:solidFill>
                  <a:srgbClr val="161616"/>
                </a:solidFill>
                <a:highlight>
                  <a:srgbClr val="FFFFFF"/>
                </a:highlight>
                <a:latin typeface="Poppins" panose="00000500000000000000" pitchFamily="2" charset="0"/>
              </a:rPr>
              <a:t>E</a:t>
            </a:r>
            <a:r>
              <a:rPr lang="en-IN" b="1" dirty="0" err="1">
                <a:solidFill>
                  <a:srgbClr val="161616"/>
                </a:solidFill>
                <a:highlight>
                  <a:srgbClr val="FFFFFF"/>
                </a:highlight>
                <a:latin typeface="Poppins" panose="00000500000000000000" pitchFamily="2" charset="0"/>
              </a:rPr>
              <a:t>xecution</a:t>
            </a:r>
            <a:endParaRPr lang="en-IN" dirty="0"/>
          </a:p>
        </p:txBody>
      </p:sp>
      <p:pic>
        <p:nvPicPr>
          <p:cNvPr id="4" name="Content Placeholder 3">
            <a:extLst>
              <a:ext uri="{FF2B5EF4-FFF2-40B4-BE49-F238E27FC236}">
                <a16:creationId xmlns:a16="http://schemas.microsoft.com/office/drawing/2014/main" id="{DF9BC905-FCF0-CC94-AB71-1392617A7C3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1114" y="2559035"/>
            <a:ext cx="6583997" cy="3599584"/>
          </a:xfrm>
          <a:prstGeom prst="rect">
            <a:avLst/>
          </a:prstGeom>
        </p:spPr>
      </p:pic>
      <p:sp>
        <p:nvSpPr>
          <p:cNvPr id="6" name="TextBox 5">
            <a:extLst>
              <a:ext uri="{FF2B5EF4-FFF2-40B4-BE49-F238E27FC236}">
                <a16:creationId xmlns:a16="http://schemas.microsoft.com/office/drawing/2014/main" id="{ADC1CB21-94B7-70EE-BB41-4726B8D6FA45}"/>
              </a:ext>
            </a:extLst>
          </p:cNvPr>
          <p:cNvSpPr txBox="1"/>
          <p:nvPr/>
        </p:nvSpPr>
        <p:spPr>
          <a:xfrm>
            <a:off x="9949070" y="3011557"/>
            <a:ext cx="1480930" cy="861774"/>
          </a:xfrm>
          <a:prstGeom prst="rect">
            <a:avLst/>
          </a:prstGeom>
          <a:noFill/>
        </p:spPr>
        <p:txBody>
          <a:bodyPr wrap="square" rtlCol="0">
            <a:spAutoFit/>
          </a:bodyPr>
          <a:lstStyle/>
          <a:p>
            <a:r>
              <a:rPr lang="en-US" sz="2500" b="1" dirty="0"/>
              <a:t>Login page</a:t>
            </a:r>
            <a:endParaRPr lang="en-IN" sz="2500" b="1" dirty="0"/>
          </a:p>
        </p:txBody>
      </p:sp>
    </p:spTree>
    <p:extLst>
      <p:ext uri="{BB962C8B-B14F-4D97-AF65-F5344CB8AC3E}">
        <p14:creationId xmlns:p14="http://schemas.microsoft.com/office/powerpoint/2010/main" val="424357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9570-326A-FECC-620C-0A8B7A32E5FC}"/>
              </a:ext>
            </a:extLst>
          </p:cNvPr>
          <p:cNvSpPr>
            <a:spLocks noGrp="1"/>
          </p:cNvSpPr>
          <p:nvPr>
            <p:ph type="title"/>
          </p:nvPr>
        </p:nvSpPr>
        <p:spPr>
          <a:xfrm>
            <a:off x="0" y="365125"/>
            <a:ext cx="11353799" cy="2944605"/>
          </a:xfrm>
        </p:spPr>
        <p:txBody>
          <a:bodyPr>
            <a:normAutofit/>
          </a:bodyPr>
          <a:lstStyle/>
          <a:p>
            <a:r>
              <a:rPr lang="en-US" sz="2500" dirty="0"/>
              <a:t>Register when a new employee is hired</a:t>
            </a:r>
            <a:endParaRPr lang="en-IN" sz="2500" dirty="0"/>
          </a:p>
        </p:txBody>
      </p:sp>
      <p:pic>
        <p:nvPicPr>
          <p:cNvPr id="4" name="Content Placeholder 3">
            <a:extLst>
              <a:ext uri="{FF2B5EF4-FFF2-40B4-BE49-F238E27FC236}">
                <a16:creationId xmlns:a16="http://schemas.microsoft.com/office/drawing/2014/main" id="{721DE6A6-062F-F15E-3612-D0F93C34D086}"/>
              </a:ext>
            </a:extLst>
          </p:cNvPr>
          <p:cNvPicPr>
            <a:picLocks noGrp="1" noChangeAspect="1"/>
          </p:cNvPicPr>
          <p:nvPr>
            <p:ph idx="1"/>
          </p:nvPr>
        </p:nvPicPr>
        <p:blipFill>
          <a:blip r:embed="rId2"/>
          <a:stretch>
            <a:fillRect/>
          </a:stretch>
        </p:blipFill>
        <p:spPr>
          <a:xfrm>
            <a:off x="2343641" y="2557463"/>
            <a:ext cx="7504717" cy="3317875"/>
          </a:xfrm>
          <a:prstGeom prst="rect">
            <a:avLst/>
          </a:prstGeom>
        </p:spPr>
      </p:pic>
    </p:spTree>
    <p:extLst>
      <p:ext uri="{BB962C8B-B14F-4D97-AF65-F5344CB8AC3E}">
        <p14:creationId xmlns:p14="http://schemas.microsoft.com/office/powerpoint/2010/main" val="433347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FB6F-1526-7F37-45FB-AFD7D6F72A1C}"/>
              </a:ext>
            </a:extLst>
          </p:cNvPr>
          <p:cNvSpPr>
            <a:spLocks noGrp="1"/>
          </p:cNvSpPr>
          <p:nvPr>
            <p:ph type="title"/>
          </p:nvPr>
        </p:nvSpPr>
        <p:spPr>
          <a:xfrm>
            <a:off x="626166" y="365125"/>
            <a:ext cx="10727634" cy="2467527"/>
          </a:xfrm>
        </p:spPr>
        <p:txBody>
          <a:bodyPr>
            <a:normAutofit/>
          </a:bodyPr>
          <a:lstStyle/>
          <a:p>
            <a:r>
              <a:rPr lang="en-US" sz="2500" dirty="0"/>
              <a:t>When manager add new employee</a:t>
            </a:r>
            <a:endParaRPr lang="en-IN" sz="2500" dirty="0"/>
          </a:p>
        </p:txBody>
      </p:sp>
      <p:pic>
        <p:nvPicPr>
          <p:cNvPr id="4" name="Content Placeholder 3">
            <a:extLst>
              <a:ext uri="{FF2B5EF4-FFF2-40B4-BE49-F238E27FC236}">
                <a16:creationId xmlns:a16="http://schemas.microsoft.com/office/drawing/2014/main" id="{40C33BC9-FB16-A26D-2383-C42B2BFFE403}"/>
              </a:ext>
            </a:extLst>
          </p:cNvPr>
          <p:cNvPicPr>
            <a:picLocks noGrp="1" noChangeAspect="1"/>
          </p:cNvPicPr>
          <p:nvPr>
            <p:ph idx="1"/>
          </p:nvPr>
        </p:nvPicPr>
        <p:blipFill>
          <a:blip r:embed="rId2"/>
          <a:stretch>
            <a:fillRect/>
          </a:stretch>
        </p:blipFill>
        <p:spPr>
          <a:xfrm>
            <a:off x="2702854" y="2445026"/>
            <a:ext cx="6586938" cy="3741876"/>
          </a:xfrm>
          <a:prstGeom prst="rect">
            <a:avLst/>
          </a:prstGeom>
        </p:spPr>
      </p:pic>
    </p:spTree>
    <p:extLst>
      <p:ext uri="{BB962C8B-B14F-4D97-AF65-F5344CB8AC3E}">
        <p14:creationId xmlns:p14="http://schemas.microsoft.com/office/powerpoint/2010/main" val="1936814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EA56-4A27-0B49-9B9A-0981E8E85644}"/>
              </a:ext>
            </a:extLst>
          </p:cNvPr>
          <p:cNvSpPr>
            <a:spLocks noGrp="1"/>
          </p:cNvSpPr>
          <p:nvPr>
            <p:ph type="title"/>
          </p:nvPr>
        </p:nvSpPr>
        <p:spPr>
          <a:xfrm>
            <a:off x="268358" y="651219"/>
            <a:ext cx="11085442" cy="2062164"/>
          </a:xfrm>
        </p:spPr>
        <p:txBody>
          <a:bodyPr>
            <a:normAutofit/>
          </a:bodyPr>
          <a:lstStyle/>
          <a:p>
            <a:r>
              <a:rPr lang="en-US" sz="2500" dirty="0"/>
              <a:t>Managers can assign tasks to employee</a:t>
            </a:r>
            <a:endParaRPr lang="en-IN" sz="2500" dirty="0"/>
          </a:p>
        </p:txBody>
      </p:sp>
      <p:pic>
        <p:nvPicPr>
          <p:cNvPr id="4" name="Content Placeholder 3">
            <a:extLst>
              <a:ext uri="{FF2B5EF4-FFF2-40B4-BE49-F238E27FC236}">
                <a16:creationId xmlns:a16="http://schemas.microsoft.com/office/drawing/2014/main" id="{36F3ADB3-6284-BDA9-F7C9-8D3D60715655}"/>
              </a:ext>
            </a:extLst>
          </p:cNvPr>
          <p:cNvPicPr>
            <a:picLocks noGrp="1" noChangeAspect="1"/>
          </p:cNvPicPr>
          <p:nvPr>
            <p:ph idx="1"/>
          </p:nvPr>
        </p:nvPicPr>
        <p:blipFill>
          <a:blip r:embed="rId2"/>
          <a:stretch>
            <a:fillRect/>
          </a:stretch>
        </p:blipFill>
        <p:spPr>
          <a:xfrm>
            <a:off x="2574234" y="2458319"/>
            <a:ext cx="6640561" cy="3748462"/>
          </a:xfrm>
          <a:prstGeom prst="rect">
            <a:avLst/>
          </a:prstGeom>
        </p:spPr>
      </p:pic>
    </p:spTree>
    <p:extLst>
      <p:ext uri="{BB962C8B-B14F-4D97-AF65-F5344CB8AC3E}">
        <p14:creationId xmlns:p14="http://schemas.microsoft.com/office/powerpoint/2010/main" val="2157640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EC77-DEC1-E7C8-835B-2D8E2A1E564F}"/>
              </a:ext>
            </a:extLst>
          </p:cNvPr>
          <p:cNvSpPr>
            <a:spLocks noGrp="1"/>
          </p:cNvSpPr>
          <p:nvPr>
            <p:ph type="title"/>
          </p:nvPr>
        </p:nvSpPr>
        <p:spPr>
          <a:xfrm>
            <a:off x="1818861" y="964096"/>
            <a:ext cx="7835346" cy="1282148"/>
          </a:xfrm>
        </p:spPr>
        <p:txBody>
          <a:bodyPr>
            <a:normAutofit/>
          </a:bodyPr>
          <a:lstStyle/>
          <a:p>
            <a:r>
              <a:rPr lang="en-US" sz="2500" dirty="0"/>
              <a:t>Employee interface</a:t>
            </a:r>
            <a:endParaRPr lang="en-IN" sz="2500" dirty="0"/>
          </a:p>
        </p:txBody>
      </p:sp>
      <p:pic>
        <p:nvPicPr>
          <p:cNvPr id="4" name="Content Placeholder 3">
            <a:extLst>
              <a:ext uri="{FF2B5EF4-FFF2-40B4-BE49-F238E27FC236}">
                <a16:creationId xmlns:a16="http://schemas.microsoft.com/office/drawing/2014/main" id="{A6A80029-B026-7477-5168-DCFF971EB81F}"/>
              </a:ext>
            </a:extLst>
          </p:cNvPr>
          <p:cNvPicPr>
            <a:picLocks noGrp="1" noChangeAspect="1"/>
          </p:cNvPicPr>
          <p:nvPr>
            <p:ph idx="1"/>
          </p:nvPr>
        </p:nvPicPr>
        <p:blipFill>
          <a:blip r:embed="rId2"/>
          <a:stretch>
            <a:fillRect/>
          </a:stretch>
        </p:blipFill>
        <p:spPr>
          <a:xfrm>
            <a:off x="699052" y="2463898"/>
            <a:ext cx="10515600" cy="3233817"/>
          </a:xfrm>
          <a:prstGeom prst="rect">
            <a:avLst/>
          </a:prstGeom>
        </p:spPr>
      </p:pic>
    </p:spTree>
    <p:extLst>
      <p:ext uri="{BB962C8B-B14F-4D97-AF65-F5344CB8AC3E}">
        <p14:creationId xmlns:p14="http://schemas.microsoft.com/office/powerpoint/2010/main" val="2950116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1331-EC48-8A31-BF1C-36C6DEA4F7BD}"/>
              </a:ext>
            </a:extLst>
          </p:cNvPr>
          <p:cNvSpPr>
            <a:spLocks noGrp="1"/>
          </p:cNvSpPr>
          <p:nvPr>
            <p:ph type="title"/>
          </p:nvPr>
        </p:nvSpPr>
        <p:spPr/>
        <p:txBody>
          <a:bodyPr>
            <a:normAutofit/>
          </a:bodyPr>
          <a:lstStyle/>
          <a:p>
            <a:r>
              <a:rPr lang="en-US" sz="3500" b="1" dirty="0">
                <a:solidFill>
                  <a:srgbClr val="161616"/>
                </a:solidFill>
                <a:highlight>
                  <a:srgbClr val="FFFFFF"/>
                </a:highlight>
                <a:latin typeface="Poppins" panose="00000500000000000000" pitchFamily="2" charset="0"/>
              </a:rPr>
              <a:t>C</a:t>
            </a:r>
            <a:r>
              <a:rPr lang="en-IN" sz="3500" b="1" dirty="0" err="1">
                <a:solidFill>
                  <a:srgbClr val="161616"/>
                </a:solidFill>
                <a:highlight>
                  <a:srgbClr val="FFFFFF"/>
                </a:highlight>
                <a:latin typeface="Poppins" panose="00000500000000000000" pitchFamily="2" charset="0"/>
              </a:rPr>
              <a:t>onclusion</a:t>
            </a:r>
            <a:endParaRPr lang="en-IN" sz="3500" b="1" dirty="0"/>
          </a:p>
        </p:txBody>
      </p:sp>
      <p:sp>
        <p:nvSpPr>
          <p:cNvPr id="3" name="Content Placeholder 2">
            <a:extLst>
              <a:ext uri="{FF2B5EF4-FFF2-40B4-BE49-F238E27FC236}">
                <a16:creationId xmlns:a16="http://schemas.microsoft.com/office/drawing/2014/main" id="{732C9800-0F5C-ECEB-B164-4CEA1AF86654}"/>
              </a:ext>
            </a:extLst>
          </p:cNvPr>
          <p:cNvSpPr>
            <a:spLocks noGrp="1"/>
          </p:cNvSpPr>
          <p:nvPr>
            <p:ph idx="1"/>
          </p:nvPr>
        </p:nvSpPr>
        <p:spPr/>
        <p:txBody>
          <a:bodyPr>
            <a:normAutofit/>
          </a:bodyPr>
          <a:lstStyle/>
          <a:p>
            <a:pPr marL="0" indent="0">
              <a:buNone/>
            </a:pPr>
            <a:r>
              <a:rPr lang="en-US" sz="2500" dirty="0">
                <a:effectLst/>
                <a:latin typeface="Times New Roman" panose="02020603050405020304" pitchFamily="18" charset="0"/>
                <a:ea typeface="Times New Roman" panose="02020603050405020304" pitchFamily="18" charset="0"/>
              </a:rPr>
              <a:t>Developing a comprehensive Employee Management System (EMS) presents a significant opportunity to enhance organizational efficiency, improve employee satisfaction, and streamline HR processes. By leveraging advanced technologies such as AI and automation, an EMS can easily manage employee data, track performance, and handle administrative tasks. Overall, a well-designed Employee Management System has the potential to transform HR operations, making them more efficient, transparent, and aligned with organizational objectives.</a:t>
            </a:r>
            <a:endParaRPr lang="en-IN" sz="2500" dirty="0"/>
          </a:p>
        </p:txBody>
      </p:sp>
    </p:spTree>
    <p:extLst>
      <p:ext uri="{BB962C8B-B14F-4D97-AF65-F5344CB8AC3E}">
        <p14:creationId xmlns:p14="http://schemas.microsoft.com/office/powerpoint/2010/main" val="385928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3D08-E9DB-C760-89F5-E1448A82B57E}"/>
              </a:ext>
            </a:extLst>
          </p:cNvPr>
          <p:cNvSpPr>
            <a:spLocks noGrp="1"/>
          </p:cNvSpPr>
          <p:nvPr>
            <p:ph type="title"/>
          </p:nvPr>
        </p:nvSpPr>
        <p:spPr/>
        <p:txBody>
          <a:bodyPr/>
          <a:lstStyle/>
          <a:p>
            <a:r>
              <a:rPr lang="en-US" b="1" dirty="0">
                <a:solidFill>
                  <a:srgbClr val="161616"/>
                </a:solidFill>
                <a:highlight>
                  <a:srgbClr val="FFFFFF"/>
                </a:highlight>
                <a:latin typeface="Poppins" panose="00000500000000000000" pitchFamily="2" charset="0"/>
              </a:rPr>
              <a:t>Future Scope</a:t>
            </a:r>
            <a:endParaRPr lang="en-IN" dirty="0"/>
          </a:p>
        </p:txBody>
      </p:sp>
      <p:sp>
        <p:nvSpPr>
          <p:cNvPr id="3" name="Content Placeholder 2">
            <a:extLst>
              <a:ext uri="{FF2B5EF4-FFF2-40B4-BE49-F238E27FC236}">
                <a16:creationId xmlns:a16="http://schemas.microsoft.com/office/drawing/2014/main" id="{6C0BA8D2-913D-8F96-D028-E9FFA35CBD41}"/>
              </a:ext>
            </a:extLst>
          </p:cNvPr>
          <p:cNvSpPr>
            <a:spLocks noGrp="1"/>
          </p:cNvSpPr>
          <p:nvPr>
            <p:ph idx="1"/>
          </p:nvPr>
        </p:nvSpPr>
        <p:spPr/>
        <p:txBody>
          <a:bodyPr>
            <a:normAutofit fontScale="92500" lnSpcReduction="20000"/>
          </a:bodyPr>
          <a:lstStyle/>
          <a:p>
            <a:pPr marL="0" indent="0">
              <a:buNone/>
            </a:pPr>
            <a:r>
              <a:rPr lang="en-US" b="1" dirty="0"/>
              <a:t> Integration with Other Business Systems</a:t>
            </a:r>
          </a:p>
          <a:p>
            <a:pPr>
              <a:buFont typeface="Arial" panose="020B0604020202020204" pitchFamily="34" charset="0"/>
              <a:buChar char="•"/>
            </a:pPr>
            <a:r>
              <a:rPr lang="en-US" b="1" dirty="0"/>
              <a:t>Unified Platforms</a:t>
            </a:r>
            <a:r>
              <a:rPr lang="en-US" dirty="0"/>
              <a:t>: Creating more unified platforms that integrate EMS with other enterprise systems like Customer Relationship Management (CRM), Enterprise Resource Planning (ERP), and Learning Management Systems (LMS).</a:t>
            </a:r>
          </a:p>
          <a:p>
            <a:pPr marL="0" indent="0">
              <a:buNone/>
            </a:pPr>
            <a:r>
              <a:rPr lang="en-US" b="1" dirty="0"/>
              <a:t>Mobile and Remote Work Optimization</a:t>
            </a:r>
          </a:p>
          <a:p>
            <a:pPr>
              <a:buFont typeface="Arial" panose="020B0604020202020204" pitchFamily="34" charset="0"/>
              <a:buChar char="•"/>
            </a:pPr>
            <a:r>
              <a:rPr lang="en-US" b="1" dirty="0"/>
              <a:t>Mobile-First Solutions</a:t>
            </a:r>
            <a:r>
              <a:rPr lang="en-US" dirty="0"/>
              <a:t>: Developing EMS applications that are optimized for mobile devices to accommodate remote and on-the-go employees.</a:t>
            </a:r>
          </a:p>
          <a:p>
            <a:pPr>
              <a:buFont typeface="Arial" panose="020B0604020202020204" pitchFamily="34" charset="0"/>
              <a:buChar char="•"/>
            </a:pPr>
            <a:r>
              <a:rPr lang="en-US" b="1" dirty="0"/>
              <a:t>Remote Work Management</a:t>
            </a:r>
            <a:r>
              <a:rPr lang="en-US" dirty="0"/>
              <a:t>: Tools and features to manage remote work, including time tracking, productivity monitoring, and virtual collaboration tools.</a:t>
            </a:r>
          </a:p>
          <a:p>
            <a:pPr marL="0" indent="0">
              <a:buNone/>
            </a:pPr>
            <a:endParaRPr lang="en-IN" dirty="0"/>
          </a:p>
        </p:txBody>
      </p:sp>
    </p:spTree>
    <p:extLst>
      <p:ext uri="{BB962C8B-B14F-4D97-AF65-F5344CB8AC3E}">
        <p14:creationId xmlns:p14="http://schemas.microsoft.com/office/powerpoint/2010/main" val="35886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37AD-61B3-29D6-2DE7-83A816C8ED2F}"/>
              </a:ext>
            </a:extLst>
          </p:cNvPr>
          <p:cNvSpPr>
            <a:spLocks noGrp="1"/>
          </p:cNvSpPr>
          <p:nvPr>
            <p:ph type="title"/>
          </p:nvPr>
        </p:nvSpPr>
        <p:spPr>
          <a:xfrm>
            <a:off x="838200" y="1103243"/>
            <a:ext cx="10515600" cy="587445"/>
          </a:xfrm>
        </p:spPr>
        <p:txBody>
          <a:bodyPr>
            <a:noAutofit/>
          </a:bodyPr>
          <a:lstStyle/>
          <a:p>
            <a:pPr marL="101600" indent="-285750"/>
            <a:r>
              <a:rPr lang="en-US" sz="2800" b="1" kern="0" dirty="0">
                <a:solidFill>
                  <a:srgbClr val="161616"/>
                </a:solidFill>
                <a:effectLst/>
                <a:highlight>
                  <a:srgbClr val="FFFFFF"/>
                </a:highlight>
                <a:latin typeface="Poppins" panose="00000500000000000000" pitchFamily="2" charset="0"/>
                <a:ea typeface="Times New Roman" panose="02020603050405020304" pitchFamily="18" charset="0"/>
              </a:rPr>
              <a:t>References</a:t>
            </a:r>
            <a:br>
              <a:rPr lang="en-IN" sz="2500" b="1" kern="0" dirty="0">
                <a:effectLst/>
                <a:latin typeface="Times New Roman" panose="02020603050405020304" pitchFamily="18" charset="0"/>
                <a:ea typeface="Times New Roman" panose="02020603050405020304" pitchFamily="18" charset="0"/>
              </a:rPr>
            </a:br>
            <a:r>
              <a:rPr lang="en-US" sz="2500" dirty="0">
                <a:effectLst/>
                <a:latin typeface="Times New Roman" panose="02020603050405020304" pitchFamily="18" charset="0"/>
                <a:ea typeface="Times New Roman" panose="02020603050405020304" pitchFamily="18" charset="0"/>
              </a:rPr>
              <a:t> </a:t>
            </a:r>
            <a:br>
              <a:rPr lang="en-IN" sz="2500" dirty="0">
                <a:effectLst/>
                <a:latin typeface="Times New Roman" panose="02020603050405020304" pitchFamily="18" charset="0"/>
                <a:ea typeface="Times New Roman" panose="02020603050405020304" pitchFamily="18" charset="0"/>
              </a:rPr>
            </a:br>
            <a:endParaRPr lang="en-IN" sz="2500" dirty="0"/>
          </a:p>
        </p:txBody>
      </p:sp>
      <p:sp>
        <p:nvSpPr>
          <p:cNvPr id="3" name="Content Placeholder 2">
            <a:extLst>
              <a:ext uri="{FF2B5EF4-FFF2-40B4-BE49-F238E27FC236}">
                <a16:creationId xmlns:a16="http://schemas.microsoft.com/office/drawing/2014/main" id="{52CC4DCD-AD6C-9C8C-F569-684DB2A3D242}"/>
              </a:ext>
            </a:extLst>
          </p:cNvPr>
          <p:cNvSpPr>
            <a:spLocks noGrp="1"/>
          </p:cNvSpPr>
          <p:nvPr>
            <p:ph idx="1"/>
          </p:nvPr>
        </p:nvSpPr>
        <p:spPr/>
        <p:txBody>
          <a:bodyPr/>
          <a:lstStyle/>
          <a:p>
            <a:pPr marL="0" indent="0">
              <a:buNone/>
            </a:pPr>
            <a:br>
              <a:rPr lang="en-IN" sz="2800" dirty="0">
                <a:effectLst/>
                <a:latin typeface="Times New Roman" panose="02020603050405020304" pitchFamily="18" charset="0"/>
                <a:ea typeface="Times New Roman" panose="02020603050405020304" pitchFamily="18" charset="0"/>
              </a:rPr>
            </a:br>
            <a:r>
              <a:rPr lang="en-US" sz="2800" u="sng" dirty="0">
                <a:solidFill>
                  <a:srgbClr val="0000FF"/>
                </a:solidFill>
                <a:effectLst/>
                <a:latin typeface="Times New Roman" panose="02020603050405020304" pitchFamily="18" charset="0"/>
                <a:ea typeface="Times New Roman" panose="02020603050405020304" pitchFamily="18" charset="0"/>
                <a:hlinkClick r:id="rId2"/>
              </a:rPr>
              <a:t>Courses (blackboard.com)</a:t>
            </a:r>
            <a:r>
              <a:rPr lang="en-US" sz="2800" dirty="0">
                <a:effectLst/>
                <a:latin typeface="Times New Roman" panose="02020603050405020304" pitchFamily="18" charset="0"/>
                <a:ea typeface="Times New Roman" panose="02020603050405020304" pitchFamily="18" charset="0"/>
              </a:rPr>
              <a:t> </a:t>
            </a:r>
          </a:p>
          <a:p>
            <a:pPr marL="0" indent="0">
              <a:buNone/>
            </a:pPr>
            <a:br>
              <a:rPr lang="en-IN" sz="2800" dirty="0">
                <a:effectLst/>
                <a:latin typeface="Times New Roman" panose="02020603050405020304" pitchFamily="18" charset="0"/>
                <a:ea typeface="Times New Roman" panose="02020603050405020304" pitchFamily="18" charset="0"/>
              </a:rPr>
            </a:br>
            <a:r>
              <a:rPr lang="en-US" sz="2800" u="sng" dirty="0">
                <a:solidFill>
                  <a:srgbClr val="0000FF"/>
                </a:solidFill>
                <a:effectLst/>
                <a:latin typeface="Times New Roman" panose="02020603050405020304" pitchFamily="18" charset="0"/>
                <a:ea typeface="Times New Roman" panose="02020603050405020304" pitchFamily="18" charset="0"/>
                <a:hlinkClick r:id="rId3"/>
              </a:rPr>
              <a:t>Learn Spring Boot Tutorial - </a:t>
            </a:r>
            <a:r>
              <a:rPr lang="en-US" sz="2800" u="sng" dirty="0" err="1">
                <a:solidFill>
                  <a:srgbClr val="0000FF"/>
                </a:solidFill>
                <a:effectLst/>
                <a:latin typeface="Times New Roman" panose="02020603050405020304" pitchFamily="18" charset="0"/>
                <a:ea typeface="Times New Roman" panose="02020603050405020304" pitchFamily="18" charset="0"/>
                <a:hlinkClick r:id="rId3"/>
              </a:rPr>
              <a:t>javatpoint</a:t>
            </a:r>
            <a:r>
              <a:rPr lang="en-US" sz="2800" dirty="0">
                <a:effectLst/>
                <a:latin typeface="Times New Roman" panose="02020603050405020304" pitchFamily="18" charset="0"/>
                <a:ea typeface="Times New Roman" panose="02020603050405020304" pitchFamily="18" charset="0"/>
              </a:rPr>
              <a:t>     </a:t>
            </a:r>
          </a:p>
          <a:p>
            <a:pPr marL="0" indent="0">
              <a:buNone/>
            </a:pPr>
            <a:r>
              <a:rPr lang="en-US" sz="2800" dirty="0">
                <a:effectLst/>
                <a:latin typeface="Times New Roman" panose="02020603050405020304" pitchFamily="18"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r>
              <a:rPr lang="en-US" sz="2800" u="sng" dirty="0">
                <a:solidFill>
                  <a:srgbClr val="0000FF"/>
                </a:solidFill>
                <a:effectLst/>
                <a:latin typeface="Times New Roman" panose="02020603050405020304" pitchFamily="18" charset="0"/>
                <a:ea typeface="Times New Roman" panose="02020603050405020304" pitchFamily="18" charset="0"/>
                <a:hlinkClick r:id="rId4"/>
              </a:rPr>
              <a:t>Getting Started – React (reactjs.org)</a:t>
            </a:r>
            <a:endParaRPr lang="en-IN" dirty="0"/>
          </a:p>
        </p:txBody>
      </p:sp>
    </p:spTree>
    <p:extLst>
      <p:ext uri="{BB962C8B-B14F-4D97-AF65-F5344CB8AC3E}">
        <p14:creationId xmlns:p14="http://schemas.microsoft.com/office/powerpoint/2010/main" val="218659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933F-3520-B6CD-3C09-DEFB5A0BD4D6}"/>
              </a:ext>
            </a:extLst>
          </p:cNvPr>
          <p:cNvSpPr>
            <a:spLocks noGrp="1"/>
          </p:cNvSpPr>
          <p:nvPr>
            <p:ph type="title"/>
          </p:nvPr>
        </p:nvSpPr>
        <p:spPr/>
        <p:txBody>
          <a:bodyPr/>
          <a:lstStyle/>
          <a:p>
            <a:r>
              <a:rPr lang="en-US" b="1" dirty="0">
                <a:solidFill>
                  <a:srgbClr val="161616"/>
                </a:solidFill>
                <a:highlight>
                  <a:srgbClr val="FFFFFF"/>
                </a:highlight>
                <a:latin typeface="Poppins" panose="00000500000000000000" pitchFamily="2" charset="0"/>
              </a:rPr>
              <a:t>A</a:t>
            </a:r>
            <a:r>
              <a:rPr lang="en-IN" b="1" dirty="0" err="1">
                <a:solidFill>
                  <a:srgbClr val="161616"/>
                </a:solidFill>
                <a:highlight>
                  <a:srgbClr val="FFFFFF"/>
                </a:highlight>
                <a:latin typeface="Poppins" panose="00000500000000000000" pitchFamily="2" charset="0"/>
              </a:rPr>
              <a:t>bstract</a:t>
            </a:r>
            <a:r>
              <a:rPr lang="en-IN" b="1" dirty="0">
                <a:solidFill>
                  <a:srgbClr val="161616"/>
                </a:solidFill>
                <a:highlight>
                  <a:srgbClr val="FFFFFF"/>
                </a:highlight>
                <a:latin typeface="Poppins" panose="00000500000000000000" pitchFamily="2" charset="0"/>
              </a:rPr>
              <a:t> </a:t>
            </a:r>
            <a:endParaRPr lang="en-IN" dirty="0"/>
          </a:p>
        </p:txBody>
      </p:sp>
      <p:sp>
        <p:nvSpPr>
          <p:cNvPr id="3" name="Content Placeholder 2">
            <a:extLst>
              <a:ext uri="{FF2B5EF4-FFF2-40B4-BE49-F238E27FC236}">
                <a16:creationId xmlns:a16="http://schemas.microsoft.com/office/drawing/2014/main" id="{4EEF16FD-AD12-7864-0F6B-74B1579A471C}"/>
              </a:ext>
            </a:extLst>
          </p:cNvPr>
          <p:cNvSpPr>
            <a:spLocks noGrp="1"/>
          </p:cNvSpPr>
          <p:nvPr>
            <p:ph idx="1"/>
          </p:nvPr>
        </p:nvSpPr>
        <p:spPr/>
        <p:txBody>
          <a:bodyPr/>
          <a:lstStyle/>
          <a:p>
            <a:pPr marL="0" indent="0">
              <a:buNone/>
            </a:pPr>
            <a:r>
              <a:rPr lang="en-US" dirty="0"/>
              <a:t>The Employee Management System project aims to streamline employee management with features like project visibility, team assignments, and self-registration. It automates onboarding, performance evaluation, and payroll processing, enhancing efficiency through a centralized platform for seamless communication and data management.</a:t>
            </a:r>
            <a:endParaRPr lang="en-IN" dirty="0"/>
          </a:p>
        </p:txBody>
      </p:sp>
    </p:spTree>
    <p:extLst>
      <p:ext uri="{BB962C8B-B14F-4D97-AF65-F5344CB8AC3E}">
        <p14:creationId xmlns:p14="http://schemas.microsoft.com/office/powerpoint/2010/main" val="175353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8DBA-957E-10A5-27A2-C393BC1B3747}"/>
              </a:ext>
            </a:extLst>
          </p:cNvPr>
          <p:cNvSpPr>
            <a:spLocks noGrp="1"/>
          </p:cNvSpPr>
          <p:nvPr>
            <p:ph type="title"/>
          </p:nvPr>
        </p:nvSpPr>
        <p:spPr/>
        <p:txBody>
          <a:bodyPr/>
          <a:lstStyle/>
          <a:p>
            <a:r>
              <a:rPr lang="en-US" dirty="0"/>
              <a:t>Introduction:</a:t>
            </a:r>
            <a:endParaRPr lang="en-IN" dirty="0"/>
          </a:p>
        </p:txBody>
      </p:sp>
      <p:pic>
        <p:nvPicPr>
          <p:cNvPr id="6146" name="Picture 2">
            <a:extLst>
              <a:ext uri="{FF2B5EF4-FFF2-40B4-BE49-F238E27FC236}">
                <a16:creationId xmlns:a16="http://schemas.microsoft.com/office/drawing/2014/main" id="{3ECE0FE4-4912-90F0-C880-68BB40B3B8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51627"/>
            <a:ext cx="5229639" cy="29547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77033B-B9D3-5AB2-D4ED-E5BCD2FA083A}"/>
              </a:ext>
            </a:extLst>
          </p:cNvPr>
          <p:cNvSpPr txBox="1"/>
          <p:nvPr/>
        </p:nvSpPr>
        <p:spPr>
          <a:xfrm>
            <a:off x="6460435" y="2126974"/>
            <a:ext cx="4969565" cy="1631216"/>
          </a:xfrm>
          <a:prstGeom prst="rect">
            <a:avLst/>
          </a:prstGeom>
          <a:noFill/>
        </p:spPr>
        <p:txBody>
          <a:bodyPr wrap="square" rtlCol="0">
            <a:spAutoFit/>
          </a:bodyPr>
          <a:lstStyle/>
          <a:p>
            <a:r>
              <a:rPr lang="en-US" sz="2500" b="0" i="0" kern="1200" dirty="0">
                <a:solidFill>
                  <a:srgbClr val="6E7177"/>
                </a:solidFill>
                <a:effectLst/>
                <a:highlight>
                  <a:srgbClr val="FFFFFF"/>
                </a:highlight>
                <a:latin typeface="Amaranth"/>
                <a:ea typeface="+mn-ea"/>
                <a:cs typeface="+mn-cs"/>
              </a:rPr>
              <a:t>Building a Comprehensive Employee Management System with React and Spring Boot</a:t>
            </a:r>
            <a:endParaRPr lang="en-IN" sz="2500" dirty="0">
              <a:effectLst/>
            </a:endParaRPr>
          </a:p>
          <a:p>
            <a:endParaRPr lang="en-IN" sz="2500" dirty="0"/>
          </a:p>
        </p:txBody>
      </p:sp>
    </p:spTree>
    <p:extLst>
      <p:ext uri="{BB962C8B-B14F-4D97-AF65-F5344CB8AC3E}">
        <p14:creationId xmlns:p14="http://schemas.microsoft.com/office/powerpoint/2010/main" val="32638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A02A-70B5-38BC-D945-3385857F6D73}"/>
              </a:ext>
            </a:extLst>
          </p:cNvPr>
          <p:cNvSpPr>
            <a:spLocks noGrp="1"/>
          </p:cNvSpPr>
          <p:nvPr>
            <p:ph type="title"/>
          </p:nvPr>
        </p:nvSpPr>
        <p:spPr/>
        <p:txBody>
          <a:bodyPr>
            <a:normAutofit/>
          </a:bodyPr>
          <a:lstStyle/>
          <a:p>
            <a:r>
              <a:rPr lang="en-IN" sz="3500" b="1" i="0" dirty="0">
                <a:solidFill>
                  <a:srgbClr val="161616"/>
                </a:solidFill>
                <a:effectLst/>
                <a:highlight>
                  <a:srgbClr val="FFFFFF"/>
                </a:highlight>
                <a:latin typeface="Poppins" panose="00000500000000000000" pitchFamily="2" charset="0"/>
              </a:rPr>
              <a:t>Real-Time Applications of EMS</a:t>
            </a:r>
            <a:endParaRPr lang="en-IN" sz="3500" dirty="0"/>
          </a:p>
        </p:txBody>
      </p:sp>
      <p:sp>
        <p:nvSpPr>
          <p:cNvPr id="3" name="Content Placeholder 2">
            <a:extLst>
              <a:ext uri="{FF2B5EF4-FFF2-40B4-BE49-F238E27FC236}">
                <a16:creationId xmlns:a16="http://schemas.microsoft.com/office/drawing/2014/main" id="{5265CD96-002D-C829-63EB-9949D755E60B}"/>
              </a:ext>
            </a:extLst>
          </p:cNvPr>
          <p:cNvSpPr>
            <a:spLocks noGrp="1"/>
          </p:cNvSpPr>
          <p:nvPr>
            <p:ph idx="1"/>
          </p:nvPr>
        </p:nvSpPr>
        <p:spPr/>
        <p:txBody>
          <a:bodyPr>
            <a:normAutofit fontScale="92500" lnSpcReduction="20000"/>
          </a:bodyPr>
          <a:lstStyle/>
          <a:p>
            <a:r>
              <a:rPr lang="en-IN" sz="2500" b="1" i="0" dirty="0">
                <a:solidFill>
                  <a:srgbClr val="000000"/>
                </a:solidFill>
                <a:effectLst/>
                <a:highlight>
                  <a:srgbClr val="FFFFFF"/>
                </a:highlight>
                <a:latin typeface="Poppins" panose="00000500000000000000" pitchFamily="2" charset="0"/>
              </a:rPr>
              <a:t>Automated Onboarding: </a:t>
            </a:r>
            <a:r>
              <a:rPr lang="en-US" sz="2500" b="0" i="0" dirty="0">
                <a:solidFill>
                  <a:srgbClr val="000000"/>
                </a:solidFill>
                <a:effectLst/>
                <a:highlight>
                  <a:srgbClr val="FFFFFF"/>
                </a:highlight>
                <a:latin typeface="Poppins" panose="00000500000000000000" pitchFamily="2" charset="0"/>
              </a:rPr>
              <a:t>Efficiently streamline the employee onboarding process through automated workflows, reducing manual tasks and ensuring a seamless experience for new hires.</a:t>
            </a:r>
          </a:p>
          <a:p>
            <a:r>
              <a:rPr lang="en-IN" sz="2500" b="1" i="0" dirty="0">
                <a:solidFill>
                  <a:srgbClr val="000000"/>
                </a:solidFill>
                <a:effectLst/>
                <a:highlight>
                  <a:srgbClr val="FFFFFF"/>
                </a:highlight>
                <a:latin typeface="Poppins" panose="00000500000000000000" pitchFamily="2" charset="0"/>
              </a:rPr>
              <a:t>Project Tracking: </a:t>
            </a:r>
            <a:r>
              <a:rPr lang="en-US" sz="2500" b="0" i="0" dirty="0">
                <a:solidFill>
                  <a:srgbClr val="000000"/>
                </a:solidFill>
                <a:effectLst/>
                <a:highlight>
                  <a:srgbClr val="FFFFFF"/>
                </a:highlight>
                <a:latin typeface="Poppins" panose="00000500000000000000" pitchFamily="2" charset="0"/>
              </a:rPr>
              <a:t>Track and manage project progress in real-time, allocate resources effectively, and ensure timely completion by utilizing EMS integrated project tracking tools.</a:t>
            </a:r>
          </a:p>
          <a:p>
            <a:r>
              <a:rPr lang="en-IN" sz="2500" b="1" i="0" dirty="0">
                <a:solidFill>
                  <a:srgbClr val="000000"/>
                </a:solidFill>
                <a:effectLst/>
                <a:highlight>
                  <a:srgbClr val="FFFFFF"/>
                </a:highlight>
                <a:latin typeface="Poppins" panose="00000500000000000000" pitchFamily="2" charset="0"/>
              </a:rPr>
              <a:t>Performance Reviews</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Conduct regular performance evaluations to assess employee growth and development, provide feedback, and set goals for continuous improvement.</a:t>
            </a:r>
            <a:endParaRPr lang="en-IN" sz="2500" dirty="0"/>
          </a:p>
        </p:txBody>
      </p:sp>
    </p:spTree>
    <p:extLst>
      <p:ext uri="{BB962C8B-B14F-4D97-AF65-F5344CB8AC3E}">
        <p14:creationId xmlns:p14="http://schemas.microsoft.com/office/powerpoint/2010/main" val="116125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B9BC-DED9-90B5-2EF9-CA4EE63FC038}"/>
              </a:ext>
            </a:extLst>
          </p:cNvPr>
          <p:cNvSpPr>
            <a:spLocks noGrp="1"/>
          </p:cNvSpPr>
          <p:nvPr>
            <p:ph type="title"/>
          </p:nvPr>
        </p:nvSpPr>
        <p:spPr/>
        <p:txBody>
          <a:bodyPr/>
          <a:lstStyle/>
          <a:p>
            <a:r>
              <a:rPr lang="en-IN" b="1" i="0" dirty="0">
                <a:solidFill>
                  <a:srgbClr val="161616"/>
                </a:solidFill>
                <a:effectLst/>
                <a:highlight>
                  <a:srgbClr val="FFFFFF"/>
                </a:highlight>
                <a:latin typeface="Poppins" panose="00000500000000000000" pitchFamily="2" charset="0"/>
              </a:rPr>
              <a:t>Software Components</a:t>
            </a:r>
            <a:endParaRPr lang="en-IN" dirty="0"/>
          </a:p>
        </p:txBody>
      </p:sp>
      <p:sp>
        <p:nvSpPr>
          <p:cNvPr id="3" name="Content Placeholder 2">
            <a:extLst>
              <a:ext uri="{FF2B5EF4-FFF2-40B4-BE49-F238E27FC236}">
                <a16:creationId xmlns:a16="http://schemas.microsoft.com/office/drawing/2014/main" id="{31AF8594-A359-C7A7-3A90-A80DDC119DFA}"/>
              </a:ext>
            </a:extLst>
          </p:cNvPr>
          <p:cNvSpPr>
            <a:spLocks noGrp="1"/>
          </p:cNvSpPr>
          <p:nvPr>
            <p:ph idx="1"/>
          </p:nvPr>
        </p:nvSpPr>
        <p:spPr/>
        <p:txBody>
          <a:bodyPr>
            <a:normAutofit fontScale="85000" lnSpcReduction="20000"/>
          </a:bodyPr>
          <a:lstStyle/>
          <a:p>
            <a:r>
              <a:rPr lang="en-IN" sz="2500" b="1" i="0" dirty="0">
                <a:solidFill>
                  <a:srgbClr val="000000"/>
                </a:solidFill>
                <a:effectLst/>
                <a:highlight>
                  <a:srgbClr val="FFFFFF"/>
                </a:highlight>
                <a:latin typeface="Poppins" panose="00000500000000000000" pitchFamily="2" charset="0"/>
              </a:rPr>
              <a:t>Operating System: </a:t>
            </a:r>
            <a:r>
              <a:rPr lang="en-US" sz="2500" b="0" i="0" dirty="0">
                <a:solidFill>
                  <a:srgbClr val="000000"/>
                </a:solidFill>
                <a:effectLst/>
                <a:highlight>
                  <a:srgbClr val="FFFFFF"/>
                </a:highlight>
                <a:latin typeface="Poppins" panose="00000500000000000000" pitchFamily="2" charset="0"/>
              </a:rPr>
              <a:t>Preferable options include Windows OS or a modern Linux distribution for optimal performance and compatibility.</a:t>
            </a:r>
          </a:p>
          <a:p>
            <a:r>
              <a:rPr lang="en-IN" sz="2500" b="1" i="0" dirty="0">
                <a:solidFill>
                  <a:srgbClr val="000000"/>
                </a:solidFill>
                <a:effectLst/>
                <a:highlight>
                  <a:srgbClr val="FFFFFF"/>
                </a:highlight>
                <a:latin typeface="Poppins" panose="00000500000000000000" pitchFamily="2" charset="0"/>
              </a:rPr>
              <a:t>Programming Languages</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Utilize Java and JavaScript to ensure robust and dynamic functionality within the system.</a:t>
            </a:r>
            <a:endParaRPr lang="en-US" sz="2500" dirty="0">
              <a:solidFill>
                <a:srgbClr val="000000"/>
              </a:solidFill>
              <a:highlight>
                <a:srgbClr val="FFFFFF"/>
              </a:highlight>
              <a:latin typeface="Poppins" panose="00000500000000000000" pitchFamily="2" charset="0"/>
            </a:endParaRPr>
          </a:p>
          <a:p>
            <a:r>
              <a:rPr lang="en-IN" sz="2500" b="1" i="0" dirty="0">
                <a:solidFill>
                  <a:srgbClr val="000000"/>
                </a:solidFill>
                <a:effectLst/>
                <a:highlight>
                  <a:srgbClr val="FFFFFF"/>
                </a:highlight>
                <a:latin typeface="Poppins" panose="00000500000000000000" pitchFamily="2" charset="0"/>
              </a:rPr>
              <a:t>Database Management System</a:t>
            </a:r>
            <a:r>
              <a:rPr lang="en-US" sz="2500" b="1" i="0" dirty="0">
                <a:solidFill>
                  <a:srgbClr val="000000"/>
                </a:solidFill>
                <a:effectLst/>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Integrate MySQL for reliable data storage, retrieval, and management within the system.</a:t>
            </a:r>
          </a:p>
          <a:p>
            <a:r>
              <a:rPr lang="en-US" sz="2500" b="1" i="0" dirty="0">
                <a:solidFill>
                  <a:srgbClr val="000000"/>
                </a:solidFill>
                <a:effectLst/>
                <a:highlight>
                  <a:srgbClr val="FFFFFF"/>
                </a:highlight>
                <a:latin typeface="Poppins" panose="00000500000000000000" pitchFamily="2" charset="0"/>
              </a:rPr>
              <a:t>API Development and Testing Tools: </a:t>
            </a:r>
            <a:r>
              <a:rPr lang="en-US" sz="2500" b="0" i="0" dirty="0">
                <a:solidFill>
                  <a:srgbClr val="000000"/>
                </a:solidFill>
                <a:effectLst/>
                <a:highlight>
                  <a:srgbClr val="FFFFFF"/>
                </a:highlight>
                <a:latin typeface="Poppins" panose="00000500000000000000" pitchFamily="2" charset="0"/>
              </a:rPr>
              <a:t>Employ Postman for seamless API development, testing, and monitoring to enhance system performance.</a:t>
            </a:r>
            <a:endParaRPr lang="en-IN" sz="2500" dirty="0"/>
          </a:p>
        </p:txBody>
      </p:sp>
    </p:spTree>
    <p:extLst>
      <p:ext uri="{BB962C8B-B14F-4D97-AF65-F5344CB8AC3E}">
        <p14:creationId xmlns:p14="http://schemas.microsoft.com/office/powerpoint/2010/main" val="3957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080-09BF-1022-F8CF-F6B0D58BAEC3}"/>
              </a:ext>
            </a:extLst>
          </p:cNvPr>
          <p:cNvSpPr>
            <a:spLocks noGrp="1"/>
          </p:cNvSpPr>
          <p:nvPr>
            <p:ph type="title"/>
          </p:nvPr>
        </p:nvSpPr>
        <p:spPr/>
        <p:txBody>
          <a:bodyPr>
            <a:normAutofit fontScale="90000"/>
          </a:bodyPr>
          <a:lstStyle/>
          <a:p>
            <a:r>
              <a:rPr lang="en-US" sz="4000" b="1" i="0" dirty="0">
                <a:solidFill>
                  <a:srgbClr val="181C24"/>
                </a:solidFill>
                <a:effectLst/>
                <a:highlight>
                  <a:srgbClr val="FFFFFF"/>
                </a:highlight>
                <a:latin typeface="Amaranth"/>
              </a:rPr>
              <a:t>Overview of Employee Management Systems</a:t>
            </a:r>
            <a:endParaRPr lang="en-IN" sz="4000" dirty="0"/>
          </a:p>
        </p:txBody>
      </p:sp>
      <p:sp>
        <p:nvSpPr>
          <p:cNvPr id="3" name="Content Placeholder 2">
            <a:extLst>
              <a:ext uri="{FF2B5EF4-FFF2-40B4-BE49-F238E27FC236}">
                <a16:creationId xmlns:a16="http://schemas.microsoft.com/office/drawing/2014/main" id="{EE207184-007D-F0AA-4439-B938065618BA}"/>
              </a:ext>
            </a:extLst>
          </p:cNvPr>
          <p:cNvSpPr>
            <a:spLocks noGrp="1"/>
          </p:cNvSpPr>
          <p:nvPr>
            <p:ph idx="1"/>
          </p:nvPr>
        </p:nvSpPr>
        <p:spPr/>
        <p:txBody>
          <a:bodyPr>
            <a:normAutofit fontScale="85000" lnSpcReduction="10000"/>
          </a:bodyPr>
          <a:lstStyle/>
          <a:p>
            <a:r>
              <a:rPr lang="en-IN" sz="2500" b="1" i="0" dirty="0">
                <a:solidFill>
                  <a:srgbClr val="000000"/>
                </a:solidFill>
                <a:effectLst/>
                <a:highlight>
                  <a:srgbClr val="FFFFFF"/>
                </a:highlight>
                <a:latin typeface="Poppins" panose="00000500000000000000" pitchFamily="2" charset="0"/>
              </a:rPr>
              <a:t>Centralized Platform: </a:t>
            </a:r>
            <a:r>
              <a:rPr lang="en-US" sz="2500" b="0" i="0" dirty="0">
                <a:solidFill>
                  <a:srgbClr val="000000"/>
                </a:solidFill>
                <a:effectLst/>
                <a:highlight>
                  <a:srgbClr val="FFFFFF"/>
                </a:highlight>
                <a:latin typeface="Poppins" panose="00000500000000000000" pitchFamily="2" charset="0"/>
              </a:rPr>
              <a:t>A singular hub for managing all employee-related tasks, enhancing operational efficiency.</a:t>
            </a:r>
          </a:p>
          <a:p>
            <a:r>
              <a:rPr lang="en-IN" sz="2500" b="1" i="0" dirty="0">
                <a:solidFill>
                  <a:srgbClr val="000000"/>
                </a:solidFill>
                <a:effectLst/>
                <a:highlight>
                  <a:srgbClr val="FFFFFF"/>
                </a:highlight>
                <a:latin typeface="Poppins" panose="00000500000000000000" pitchFamily="2" charset="0"/>
              </a:rPr>
              <a:t>Reduced Administrative Burdens</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Automated processes leading to decreased manual workload and increased productivity.</a:t>
            </a:r>
            <a:endParaRPr lang="en-US" sz="2500" dirty="0">
              <a:solidFill>
                <a:srgbClr val="000000"/>
              </a:solidFill>
              <a:highlight>
                <a:srgbClr val="FFFFFF"/>
              </a:highlight>
              <a:latin typeface="Poppins" panose="00000500000000000000" pitchFamily="2" charset="0"/>
            </a:endParaRPr>
          </a:p>
          <a:p>
            <a:r>
              <a:rPr lang="en-IN" sz="2500" b="1" i="0" dirty="0">
                <a:solidFill>
                  <a:srgbClr val="000000"/>
                </a:solidFill>
                <a:effectLst/>
                <a:highlight>
                  <a:srgbClr val="FFFFFF"/>
                </a:highlight>
                <a:latin typeface="Poppins" panose="00000500000000000000" pitchFamily="2" charset="0"/>
              </a:rPr>
              <a:t>Improved Data Accuracy</a:t>
            </a:r>
            <a:r>
              <a:rPr lang="en-US" sz="2500" b="1" i="0" dirty="0">
                <a:solidFill>
                  <a:srgbClr val="000000"/>
                </a:solidFill>
                <a:effectLst/>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Enhanced precision in employee data management, reducing errors and enhancing decision-making.</a:t>
            </a:r>
          </a:p>
          <a:p>
            <a:r>
              <a:rPr lang="en-IN" sz="2500" b="1" i="0" dirty="0">
                <a:solidFill>
                  <a:srgbClr val="000000"/>
                </a:solidFill>
                <a:effectLst/>
                <a:highlight>
                  <a:srgbClr val="FFFFFF"/>
                </a:highlight>
                <a:latin typeface="Poppins" panose="00000500000000000000" pitchFamily="2" charset="0"/>
              </a:rPr>
              <a:t>Task assignment improvement</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Employee analysis of the task assignment and completion</a:t>
            </a:r>
            <a:endParaRPr lang="en-IN" sz="2500" dirty="0"/>
          </a:p>
        </p:txBody>
      </p:sp>
    </p:spTree>
    <p:extLst>
      <p:ext uri="{BB962C8B-B14F-4D97-AF65-F5344CB8AC3E}">
        <p14:creationId xmlns:p14="http://schemas.microsoft.com/office/powerpoint/2010/main" val="213776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1E62-AC13-D1F6-F876-2119C188D7E3}"/>
              </a:ext>
            </a:extLst>
          </p:cNvPr>
          <p:cNvSpPr>
            <a:spLocks noGrp="1"/>
          </p:cNvSpPr>
          <p:nvPr>
            <p:ph type="title"/>
          </p:nvPr>
        </p:nvSpPr>
        <p:spPr>
          <a:xfrm>
            <a:off x="983974" y="318060"/>
            <a:ext cx="9912624" cy="1967940"/>
          </a:xfrm>
        </p:spPr>
        <p:txBody>
          <a:bodyPr>
            <a:normAutofit/>
          </a:bodyPr>
          <a:lstStyle/>
          <a:p>
            <a:r>
              <a:rPr lang="en-US" sz="3500" b="1" i="0" dirty="0">
                <a:solidFill>
                  <a:srgbClr val="161616"/>
                </a:solidFill>
                <a:effectLst/>
                <a:highlight>
                  <a:srgbClr val="FFFFFF"/>
                </a:highlight>
                <a:latin typeface="Poppins" panose="00000500000000000000" pitchFamily="2" charset="0"/>
              </a:rPr>
              <a:t>Key Features of the Employee Management System</a:t>
            </a:r>
            <a:endParaRPr lang="en-IN" sz="3500" dirty="0"/>
          </a:p>
        </p:txBody>
      </p:sp>
      <p:sp>
        <p:nvSpPr>
          <p:cNvPr id="3" name="Content Placeholder 2">
            <a:extLst>
              <a:ext uri="{FF2B5EF4-FFF2-40B4-BE49-F238E27FC236}">
                <a16:creationId xmlns:a16="http://schemas.microsoft.com/office/drawing/2014/main" id="{132F6FFD-6549-62A4-3D79-861C745BD392}"/>
              </a:ext>
            </a:extLst>
          </p:cNvPr>
          <p:cNvSpPr>
            <a:spLocks noGrp="1"/>
          </p:cNvSpPr>
          <p:nvPr>
            <p:ph idx="1"/>
          </p:nvPr>
        </p:nvSpPr>
        <p:spPr>
          <a:xfrm>
            <a:off x="2713382" y="1868557"/>
            <a:ext cx="8640417" cy="4308405"/>
          </a:xfrm>
        </p:spPr>
        <p:txBody>
          <a:bodyPr>
            <a:normAutofit/>
          </a:bodyPr>
          <a:lstStyle/>
          <a:p>
            <a:pPr marL="0" indent="0">
              <a:buNone/>
            </a:pPr>
            <a:r>
              <a:rPr lang="en-IN" sz="2500" b="1" i="0" dirty="0">
                <a:solidFill>
                  <a:srgbClr val="000000"/>
                </a:solidFill>
                <a:effectLst/>
                <a:highlight>
                  <a:srgbClr val="FFFFFF"/>
                </a:highlight>
                <a:latin typeface="Poppins" panose="00000500000000000000" pitchFamily="2" charset="0"/>
              </a:rPr>
              <a:t>Project Management: </a:t>
            </a:r>
            <a:r>
              <a:rPr lang="en-US" sz="2500" b="0" i="0" dirty="0">
                <a:solidFill>
                  <a:srgbClr val="000000"/>
                </a:solidFill>
                <a:effectLst/>
                <a:highlight>
                  <a:srgbClr val="FFFFFF"/>
                </a:highlight>
                <a:latin typeface="Poppins" panose="00000500000000000000" pitchFamily="2" charset="0"/>
              </a:rPr>
              <a:t>Efficiently organize and track projects from initiation to completion for improved productivity.</a:t>
            </a:r>
          </a:p>
          <a:p>
            <a:pPr marL="0" indent="0">
              <a:buNone/>
            </a:pPr>
            <a:r>
              <a:rPr lang="en-IN" sz="2500" b="1" i="0" dirty="0">
                <a:solidFill>
                  <a:srgbClr val="000000"/>
                </a:solidFill>
                <a:effectLst/>
                <a:highlight>
                  <a:srgbClr val="FFFFFF"/>
                </a:highlight>
                <a:latin typeface="Poppins" panose="00000500000000000000" pitchFamily="2" charset="0"/>
              </a:rPr>
              <a:t>Team Assignment</a:t>
            </a:r>
            <a:r>
              <a:rPr lang="en-US" sz="2500" b="1" dirty="0">
                <a:solidFill>
                  <a:srgbClr val="000000"/>
                </a:solidFill>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Assign tasks and responsibilities to teams seamlessly, ensuring clarity and accountability.</a:t>
            </a:r>
            <a:endParaRPr lang="en-US" sz="2500" dirty="0">
              <a:solidFill>
                <a:srgbClr val="000000"/>
              </a:solidFill>
              <a:highlight>
                <a:srgbClr val="FFFFFF"/>
              </a:highlight>
              <a:latin typeface="Poppins" panose="00000500000000000000" pitchFamily="2" charset="0"/>
            </a:endParaRPr>
          </a:p>
          <a:p>
            <a:pPr marL="0" indent="0">
              <a:buNone/>
            </a:pPr>
            <a:r>
              <a:rPr lang="en-IN" sz="2500" b="1" i="0" dirty="0">
                <a:solidFill>
                  <a:srgbClr val="000000"/>
                </a:solidFill>
                <a:effectLst/>
                <a:highlight>
                  <a:srgbClr val="FFFFFF"/>
                </a:highlight>
                <a:latin typeface="Poppins" panose="00000500000000000000" pitchFamily="2" charset="0"/>
              </a:rPr>
              <a:t>Employee Self-Registration</a:t>
            </a:r>
            <a:r>
              <a:rPr lang="en-US" sz="2500" b="1" i="0" dirty="0">
                <a:solidFill>
                  <a:srgbClr val="000000"/>
                </a:solidFill>
                <a:effectLst/>
                <a:highlight>
                  <a:srgbClr val="FFFFFF"/>
                </a:highlight>
                <a:latin typeface="Poppins" panose="00000500000000000000" pitchFamily="2" charset="0"/>
              </a:rPr>
              <a:t>: </a:t>
            </a:r>
            <a:r>
              <a:rPr lang="en-US" sz="2500" b="0" i="0" dirty="0">
                <a:solidFill>
                  <a:srgbClr val="000000"/>
                </a:solidFill>
                <a:effectLst/>
                <a:highlight>
                  <a:srgbClr val="FFFFFF"/>
                </a:highlight>
                <a:latin typeface="Poppins" panose="00000500000000000000" pitchFamily="2" charset="0"/>
              </a:rPr>
              <a:t>Streamline the onboarding process by allowing employees to register and update their information independently.</a:t>
            </a:r>
            <a:endParaRPr lang="en-IN" sz="2500" dirty="0"/>
          </a:p>
        </p:txBody>
      </p:sp>
      <p:pic>
        <p:nvPicPr>
          <p:cNvPr id="2050" name="Picture 2">
            <a:extLst>
              <a:ext uri="{FF2B5EF4-FFF2-40B4-BE49-F238E27FC236}">
                <a16:creationId xmlns:a16="http://schemas.microsoft.com/office/drawing/2014/main" id="{89D074EF-0F6B-2BF1-4A68-0793DDCED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713" y="1977889"/>
            <a:ext cx="695740" cy="6957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CA08B8-2088-BD23-DF24-7E38F1B78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27" y="3157331"/>
            <a:ext cx="692426" cy="6924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7CFE17F-A0A6-249F-9800-66D3300ED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514" y="4333459"/>
            <a:ext cx="771939" cy="77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1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AA84-0C04-00CA-5217-FB0656575C7A}"/>
              </a:ext>
            </a:extLst>
          </p:cNvPr>
          <p:cNvSpPr>
            <a:spLocks noGrp="1"/>
          </p:cNvSpPr>
          <p:nvPr>
            <p:ph type="title"/>
          </p:nvPr>
        </p:nvSpPr>
        <p:spPr/>
        <p:txBody>
          <a:bodyPr>
            <a:normAutofit fontScale="90000"/>
          </a:bodyPr>
          <a:lstStyle/>
          <a:p>
            <a:r>
              <a:rPr lang="en-IN" sz="3500" b="1" i="0" dirty="0">
                <a:solidFill>
                  <a:srgbClr val="161616"/>
                </a:solidFill>
                <a:effectLst/>
                <a:highlight>
                  <a:srgbClr val="FFFFFF"/>
                </a:highlight>
                <a:latin typeface="Poppins" panose="00000500000000000000" pitchFamily="2" charset="0"/>
              </a:rPr>
              <a:t>Key Libraries and Technologies:</a:t>
            </a:r>
            <a:br>
              <a:rPr lang="en-IN" sz="3500" b="1" i="0" dirty="0">
                <a:solidFill>
                  <a:srgbClr val="161616"/>
                </a:solidFill>
                <a:effectLst/>
                <a:highlight>
                  <a:srgbClr val="FFFFFF"/>
                </a:highlight>
                <a:latin typeface="Poppins" panose="00000500000000000000" pitchFamily="2" charset="0"/>
              </a:rPr>
            </a:br>
            <a:br>
              <a:rPr lang="en-IN" sz="3500" b="1" i="0" dirty="0">
                <a:solidFill>
                  <a:srgbClr val="161616"/>
                </a:solidFill>
                <a:effectLst/>
                <a:highlight>
                  <a:srgbClr val="FFFFFF"/>
                </a:highlight>
                <a:latin typeface="Poppins" panose="00000500000000000000" pitchFamily="2" charset="0"/>
              </a:rPr>
            </a:br>
            <a:r>
              <a:rPr lang="en-IN" sz="3500" b="1" i="0" dirty="0">
                <a:solidFill>
                  <a:srgbClr val="161616"/>
                </a:solidFill>
                <a:effectLst/>
                <a:highlight>
                  <a:srgbClr val="FFFFFF"/>
                </a:highlight>
                <a:latin typeface="Poppins" panose="00000500000000000000" pitchFamily="2" charset="0"/>
              </a:rPr>
              <a:t>          </a:t>
            </a:r>
            <a:r>
              <a:rPr lang="en-US" sz="2000" b="1" i="0" dirty="0">
                <a:solidFill>
                  <a:srgbClr val="161616"/>
                </a:solidFill>
                <a:effectLst/>
                <a:highlight>
                  <a:srgbClr val="FFFFFF"/>
                </a:highlight>
                <a:latin typeface="Poppins" panose="00000500000000000000" pitchFamily="2" charset="0"/>
              </a:rPr>
              <a:t>Enhancing Employee Management System with Advanced Technologies</a:t>
            </a:r>
            <a:endParaRPr lang="en-IN" sz="2000" b="1" dirty="0"/>
          </a:p>
        </p:txBody>
      </p:sp>
      <p:sp>
        <p:nvSpPr>
          <p:cNvPr id="3" name="Content Placeholder 2">
            <a:extLst>
              <a:ext uri="{FF2B5EF4-FFF2-40B4-BE49-F238E27FC236}">
                <a16:creationId xmlns:a16="http://schemas.microsoft.com/office/drawing/2014/main" id="{94C343DA-1B13-1159-117C-69BE39CCB266}"/>
              </a:ext>
            </a:extLst>
          </p:cNvPr>
          <p:cNvSpPr>
            <a:spLocks noGrp="1"/>
          </p:cNvSpPr>
          <p:nvPr>
            <p:ph idx="1"/>
          </p:nvPr>
        </p:nvSpPr>
        <p:spPr/>
        <p:txBody>
          <a:bodyPr>
            <a:normAutofit fontScale="92500" lnSpcReduction="20000"/>
          </a:bodyPr>
          <a:lstStyle/>
          <a:p>
            <a:r>
              <a:rPr lang="en-US" sz="2000" b="1" i="0" dirty="0">
                <a:solidFill>
                  <a:srgbClr val="000000"/>
                </a:solidFill>
                <a:effectLst/>
                <a:highlight>
                  <a:srgbClr val="FFFFFF"/>
                </a:highlight>
                <a:latin typeface="Poppins" panose="00000500000000000000" pitchFamily="2" charset="0"/>
              </a:rPr>
              <a:t>Spring Boot for backend development: </a:t>
            </a:r>
            <a:r>
              <a:rPr lang="en-US" sz="2000" b="0" i="0" dirty="0">
                <a:solidFill>
                  <a:srgbClr val="000000"/>
                </a:solidFill>
                <a:effectLst/>
                <a:highlight>
                  <a:srgbClr val="FFFFFF"/>
                </a:highlight>
                <a:latin typeface="Poppins" panose="00000500000000000000" pitchFamily="2" charset="0"/>
              </a:rPr>
              <a:t>Spring Boot provides a robust framework for efficient backend development, offering features like auto-configuration and easy deployment.</a:t>
            </a:r>
          </a:p>
          <a:p>
            <a:r>
              <a:rPr lang="en-IN" sz="2000" b="1" i="0" dirty="0">
                <a:solidFill>
                  <a:srgbClr val="000000"/>
                </a:solidFill>
                <a:effectLst/>
                <a:highlight>
                  <a:srgbClr val="FFFFFF"/>
                </a:highlight>
                <a:latin typeface="Poppins" panose="00000500000000000000" pitchFamily="2" charset="0"/>
              </a:rPr>
              <a:t>React for frontend development</a:t>
            </a:r>
            <a:r>
              <a:rPr lang="en-US" sz="2000" b="1" dirty="0">
                <a:solidFill>
                  <a:srgbClr val="000000"/>
                </a:solidFill>
                <a:highlight>
                  <a:srgbClr val="FFFFFF"/>
                </a:highlight>
                <a:latin typeface="Poppins" panose="00000500000000000000" pitchFamily="2" charset="0"/>
              </a:rPr>
              <a:t>: </a:t>
            </a:r>
            <a:r>
              <a:rPr lang="en-US" sz="2000" b="0" i="0" dirty="0">
                <a:solidFill>
                  <a:srgbClr val="000000"/>
                </a:solidFill>
                <a:effectLst/>
                <a:highlight>
                  <a:srgbClr val="FFFFFF"/>
                </a:highlight>
                <a:latin typeface="Poppins" panose="00000500000000000000" pitchFamily="2" charset="0"/>
              </a:rPr>
              <a:t>Utilizing React for frontend ensures a dynamic and interactive user interface, simplifying the development of complex UI components. </a:t>
            </a:r>
          </a:p>
          <a:p>
            <a:r>
              <a:rPr lang="en-IN" sz="2000" b="1" i="0" dirty="0">
                <a:solidFill>
                  <a:srgbClr val="000000"/>
                </a:solidFill>
                <a:effectLst/>
                <a:highlight>
                  <a:srgbClr val="FFFFFF"/>
                </a:highlight>
                <a:latin typeface="Poppins" panose="00000500000000000000" pitchFamily="2" charset="0"/>
              </a:rPr>
              <a:t>MySQL for data management</a:t>
            </a:r>
            <a:r>
              <a:rPr lang="en-US" sz="2000" b="1" dirty="0">
                <a:solidFill>
                  <a:srgbClr val="000000"/>
                </a:solidFill>
                <a:highlight>
                  <a:srgbClr val="FFFFFF"/>
                </a:highlight>
                <a:latin typeface="Poppins" panose="00000500000000000000" pitchFamily="2" charset="0"/>
              </a:rPr>
              <a:t>: </a:t>
            </a:r>
            <a:r>
              <a:rPr lang="en-US" sz="2000" b="0" i="0" dirty="0">
                <a:solidFill>
                  <a:srgbClr val="000000"/>
                </a:solidFill>
                <a:effectLst/>
                <a:highlight>
                  <a:srgbClr val="FFFFFF"/>
                </a:highlight>
                <a:latin typeface="Poppins" panose="00000500000000000000" pitchFamily="2" charset="0"/>
              </a:rPr>
              <a:t>MySQL serves as a reliable database management system, facilitating secure and scalable data storage for the employee management system.</a:t>
            </a:r>
          </a:p>
          <a:p>
            <a:r>
              <a:rPr lang="en-IN" sz="2000" b="1" i="0" dirty="0">
                <a:solidFill>
                  <a:srgbClr val="000000"/>
                </a:solidFill>
                <a:effectLst/>
                <a:highlight>
                  <a:srgbClr val="FFFFFF"/>
                </a:highlight>
                <a:latin typeface="Poppins" panose="00000500000000000000" pitchFamily="2" charset="0"/>
              </a:rPr>
              <a:t>Postman for API testing: </a:t>
            </a:r>
            <a:r>
              <a:rPr lang="en-US" sz="2000" b="0" i="0" dirty="0">
                <a:solidFill>
                  <a:srgbClr val="000000"/>
                </a:solidFill>
                <a:effectLst/>
                <a:highlight>
                  <a:srgbClr val="FFFFFF"/>
                </a:highlight>
                <a:latin typeface="Poppins" panose="00000500000000000000" pitchFamily="2" charset="0"/>
              </a:rPr>
              <a:t>Postman streamlines API testing processes, enabling thorough testing of endpoints and ensuring the reliability and functionality of the employee management system.</a:t>
            </a:r>
            <a:endParaRPr lang="en-IN" sz="2000" b="1" dirty="0"/>
          </a:p>
        </p:txBody>
      </p:sp>
    </p:spTree>
    <p:extLst>
      <p:ext uri="{BB962C8B-B14F-4D97-AF65-F5344CB8AC3E}">
        <p14:creationId xmlns:p14="http://schemas.microsoft.com/office/powerpoint/2010/main" val="30035922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134</TotalTime>
  <Words>1098</Words>
  <Application>Microsoft Office PowerPoint</Application>
  <PresentationFormat>Widescreen</PresentationFormat>
  <Paragraphs>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Amaranth</vt:lpstr>
      <vt:lpstr>Arial</vt:lpstr>
      <vt:lpstr>Garamond</vt:lpstr>
      <vt:lpstr>Poppins</vt:lpstr>
      <vt:lpstr>Times New Roman</vt:lpstr>
      <vt:lpstr>Organic</vt:lpstr>
      <vt:lpstr>Employee Management System</vt:lpstr>
      <vt:lpstr>Table of contents</vt:lpstr>
      <vt:lpstr>Abstract </vt:lpstr>
      <vt:lpstr>Introduction:</vt:lpstr>
      <vt:lpstr>Real-Time Applications of EMS</vt:lpstr>
      <vt:lpstr>Software Components</vt:lpstr>
      <vt:lpstr>Overview of Employee Management Systems</vt:lpstr>
      <vt:lpstr>Key Features of the Employee Management System</vt:lpstr>
      <vt:lpstr>Key Libraries and Technologies:            Enhancing Employee Management System with Advanced Technologies</vt:lpstr>
      <vt:lpstr>Components in Employee Management System</vt:lpstr>
      <vt:lpstr>Flow of the Project</vt:lpstr>
      <vt:lpstr>Features and Functionality:</vt:lpstr>
      <vt:lpstr>Implementation</vt:lpstr>
      <vt:lpstr>Frontend Implementation</vt:lpstr>
      <vt:lpstr>Frontend Implementation</vt:lpstr>
      <vt:lpstr>Backend Implementation</vt:lpstr>
      <vt:lpstr>Pom.xml dependencies:</vt:lpstr>
      <vt:lpstr>Configure backend details in application.properties</vt:lpstr>
      <vt:lpstr>Define API calls:</vt:lpstr>
      <vt:lpstr>Execution</vt:lpstr>
      <vt:lpstr>Register when a new employee is hired</vt:lpstr>
      <vt:lpstr>When manager add new employee</vt:lpstr>
      <vt:lpstr>Managers can assign tasks to employee</vt:lpstr>
      <vt:lpstr>Employee interface</vt:lpstr>
      <vt:lpstr>Conclusion</vt:lpstr>
      <vt:lpstr>Future Scope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yamunasri314@outlook.com</dc:creator>
  <cp:lastModifiedBy>yamunasri314@outlook.com</cp:lastModifiedBy>
  <cp:revision>6</cp:revision>
  <dcterms:created xsi:type="dcterms:W3CDTF">2024-07-02T16:20:24Z</dcterms:created>
  <dcterms:modified xsi:type="dcterms:W3CDTF">2024-07-04T02:07:56Z</dcterms:modified>
</cp:coreProperties>
</file>