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zh-CN" sz="4400" spc="-1" strike="noStrike">
                <a:solidFill>
                  <a:srgbClr val="ffffff"/>
                </a:solidFill>
                <a:latin typeface="Dosis"/>
              </a:rPr>
              <a:t>点击鼠标编辑标题文字格式</a:t>
            </a:r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ffffff"/>
                </a:solidFill>
                <a:latin typeface="Dosis"/>
              </a:rPr>
              <a:t>点击鼠标编辑大纲文字格式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ffffff"/>
                </a:solidFill>
                <a:latin typeface="Dosis"/>
              </a:rPr>
              <a:t>第二个大纲级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ffffff"/>
                </a:solidFill>
                <a:latin typeface="Dosis"/>
              </a:rPr>
              <a:t>第三大纲级别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ffffff"/>
                </a:solidFill>
                <a:latin typeface="Dosis"/>
              </a:rPr>
              <a:t>第四大纲级别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ffffff"/>
                </a:solidFill>
                <a:latin typeface="Dosis"/>
              </a:rPr>
              <a:t>第五大纲级别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ffffff"/>
                </a:solidFill>
                <a:latin typeface="Dosis"/>
              </a:rPr>
              <a:t>第六大纲级别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ffffff"/>
                </a:solidFill>
                <a:latin typeface="Dosis"/>
              </a:rPr>
              <a:t>第七大纲级别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25E5DA9-0057-42BC-B6C5-8696BF88559D}" type="slidenum">
              <a:rPr b="0" lang="en-US" sz="1400" spc="-1" strike="noStrike">
                <a:solidFill>
                  <a:srgbClr val="ffffff"/>
                </a:solidFill>
                <a:latin typeface="Dosis"/>
                <a:ea typeface="Dosis"/>
              </a:rPr>
              <a:t>&lt;编号&gt;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 txBox="1"/>
          <p:nvPr/>
        </p:nvSpPr>
        <p:spPr>
          <a:xfrm>
            <a:off x="468360" y="2844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r>
              <a:rPr b="0" lang="en-US" sz="4800" spc="-1" strike="noStrike">
                <a:solidFill>
                  <a:srgbClr val="ffffff"/>
                </a:solidFill>
                <a:latin typeface="Dosis"/>
              </a:rPr>
              <a:t>Mancala Defence</a:t>
            </a:r>
            <a:endParaRPr b="0" lang="en-US" sz="48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468360" y="3733560"/>
            <a:ext cx="9071640" cy="158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5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Dosis"/>
              </a:rPr>
              <a:t>Game Program Designing - Final Presentation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Dosis"/>
              </a:rPr>
              <a:t>YAN Zehao, XIU Lei, XIAO Yang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Dosis"/>
              </a:rPr>
              <a:t>June 16, 2021</a:t>
            </a:r>
            <a:endParaRPr b="0" lang="en-US" sz="22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Dosis"/>
              </a:rPr>
              <a:t>UI Design</a:t>
            </a:r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The theme of UI is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pond scene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. The elements containing lotus leaves, frogs, pearls and carps. All created by ourselves.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520000" y="2880000"/>
            <a:ext cx="473400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 txBox="1"/>
          <p:nvPr/>
        </p:nvSpPr>
        <p:spPr>
          <a:xfrm>
            <a:off x="720000" y="1762200"/>
            <a:ext cx="864000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Dosis"/>
              </a:rPr>
              <a:t>For details, please see the project document.</a:t>
            </a:r>
            <a:endParaRPr b="0" lang="en-US" sz="32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540000" y="3060000"/>
            <a:ext cx="9071640" cy="158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5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Dosis"/>
              </a:rPr>
              <a:t>Mancala Defence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Dosis"/>
              </a:rPr>
              <a:t>YAN Zehao, XIU Lei, XIAO Yang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Dosis"/>
              </a:rPr>
              <a:t>June 16, 2021</a:t>
            </a:r>
            <a:endParaRPr b="0" lang="en-US" sz="22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4800" spc="-1" strike="noStrike">
                <a:solidFill>
                  <a:srgbClr val="ffffff"/>
                </a:solidFill>
                <a:latin typeface="Dosis"/>
              </a:rPr>
              <a:t>Mancala Defence</a:t>
            </a:r>
            <a:endParaRPr b="0" lang="en-US" sz="48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  <a:ea typeface="Dosis"/>
              </a:rPr>
              <a:t>A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  <a:ea typeface="Dosis"/>
              </a:rPr>
              <a:t>modern game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  <a:ea typeface="Dosis"/>
              </a:rPr>
              <a:t> integrated with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  <a:ea typeface="Dosis"/>
              </a:rPr>
              <a:t>traditional game logic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  <a:ea typeface="Dosis"/>
              </a:rPr>
              <a:t>, offering a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  <a:ea typeface="Dosis"/>
              </a:rPr>
              <a:t>unique game m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echanism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.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A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strategy game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needs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dynamic planning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, with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randomness involved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.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Dosis"/>
              </a:rPr>
              <a:t>Game Mechanism Design</a:t>
            </a:r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Mancala Defence is a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tower defence game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combining mechanisms of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mancala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and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card drawing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.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854280" y="3162960"/>
            <a:ext cx="2025720" cy="151704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900000" y="4860000"/>
            <a:ext cx="1980000" cy="37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Dosis"/>
              </a:rPr>
              <a:t>Mancala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4536000" y="3115800"/>
            <a:ext cx="3600000" cy="160020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4500000" y="4860000"/>
            <a:ext cx="3600000" cy="55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Dosis"/>
              </a:rPr>
              <a:t>Rummikub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100" spc="-1" strike="noStrike">
                <a:solidFill>
                  <a:srgbClr val="ffffff"/>
                </a:solidFill>
                <a:latin typeface="Dosis"/>
                <a:ea typeface="思源黑体 CN"/>
              </a:rPr>
              <a:t>(a card drawing game which m</a:t>
            </a:r>
            <a:r>
              <a:rPr b="0" lang="en-US" sz="1100" spc="-1" strike="noStrike">
                <a:solidFill>
                  <a:srgbClr val="ffffff"/>
                </a:solidFill>
                <a:latin typeface="Dosis"/>
              </a:rPr>
              <a:t>echanism we referenced)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Dosis"/>
              </a:rPr>
              <a:t>Unit &amp; Enemy Types</a:t>
            </a:r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graphicFrame>
        <p:nvGraphicFramePr>
          <p:cNvPr id="51" name=""/>
          <p:cNvGraphicFramePr/>
          <p:nvPr/>
        </p:nvGraphicFramePr>
        <p:xfrm>
          <a:off x="504000" y="1326600"/>
          <a:ext cx="4426560" cy="1533240"/>
        </p:xfrm>
        <a:graphic>
          <a:graphicData uri="http://schemas.openxmlformats.org/drawingml/2006/table">
            <a:tbl>
              <a:tblPr/>
              <a:tblGrid>
                <a:gridCol w="1106640"/>
                <a:gridCol w="1106640"/>
                <a:gridCol w="1106640"/>
                <a:gridCol w="1107000"/>
              </a:tblGrid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Unit 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198a8a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  <a:ea typeface="SourceSansPro-Regular"/>
                        </a:rPr>
                        <a:t>Life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198a8a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Damage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198a8a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Skill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198a8a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White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++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Green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++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Red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++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"/>
          <p:cNvGraphicFramePr/>
          <p:nvPr/>
        </p:nvGraphicFramePr>
        <p:xfrm>
          <a:off x="5152680" y="1326600"/>
          <a:ext cx="4426560" cy="2206080"/>
        </p:xfrm>
        <a:graphic>
          <a:graphicData uri="http://schemas.openxmlformats.org/drawingml/2006/table">
            <a:tbl>
              <a:tblPr/>
              <a:tblGrid>
                <a:gridCol w="1106640"/>
                <a:gridCol w="1106640"/>
                <a:gridCol w="1106640"/>
                <a:gridCol w="1107000"/>
              </a:tblGrid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Enemy 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198a8a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Life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198a8a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Speed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198a8a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Damage*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198a8a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  <a:ea typeface="思源黑体 CN"/>
                        </a:rPr>
                        <a:t>C.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Enemy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10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6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  <a:ea typeface="思源黑体 CN"/>
                        </a:rPr>
                        <a:t>E.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Enemy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50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0.5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35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  <a:ea typeface="思源黑体 CN"/>
                        </a:rPr>
                        <a:t>Q.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Enemy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50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110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Boss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250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0.3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125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</a:tr>
            </a:tbl>
          </a:graphicData>
        </a:graphic>
      </p:graphicFrame>
      <p:sp>
        <p:nvSpPr>
          <p:cNvPr id="53" name=""/>
          <p:cNvSpPr txBox="1"/>
          <p:nvPr/>
        </p:nvSpPr>
        <p:spPr>
          <a:xfrm>
            <a:off x="5184000" y="3780000"/>
            <a:ext cx="43200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Dosis"/>
              </a:rPr>
              <a:t>* damage = (0.2 + speed) * life * k,</a:t>
            </a:r>
            <a:endParaRPr b="0" lang="en-US" sz="1800" spc="-1" strike="noStrike">
              <a:solidFill>
                <a:srgbClr val="ffffff"/>
              </a:solidFill>
              <a:latin typeface="Dosis"/>
              <a:ea typeface="思源黑体 C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Dosis"/>
                <a:ea typeface="思源黑体 CN"/>
              </a:rPr>
              <a:t>where k</a:t>
            </a:r>
            <a:r>
              <a:rPr b="0" i="1" lang="en-US" sz="1100" spc="-1" strike="noStrike">
                <a:solidFill>
                  <a:srgbClr val="ffffff"/>
                </a:solidFill>
                <a:latin typeface="LMMathItalic10-Regular"/>
                <a:ea typeface="LMMathItalic10-Regular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Dosis"/>
                <a:ea typeface="思源黑体 CN"/>
              </a:rPr>
              <a:t>is 0.5 for C. Enemy, and 1 for E. Enemy, Q. enemy and Boss.</a:t>
            </a:r>
            <a:endParaRPr b="0" lang="en-US" sz="1800" spc="-1" strike="noStrike">
              <a:latin typeface="SourceSansPro-Regular"/>
              <a:ea typeface="SourceSansPro-Regular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40000" y="3060000"/>
            <a:ext cx="4320000" cy="2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Dosis"/>
              </a:rPr>
              <a:t>-: disadvantage, +: advantage, ++: great advantage</a:t>
            </a:r>
            <a:endParaRPr b="0" lang="en-US" sz="1800" spc="-1" strike="noStrike">
              <a:solidFill>
                <a:srgbClr val="ffffff"/>
              </a:solidFill>
              <a:latin typeface="Dosis"/>
              <a:ea typeface="思源黑体 C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Dosis"/>
              </a:rPr>
              <a:t>Wave Information (Stage 2)</a:t>
            </a:r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graphicFrame>
        <p:nvGraphicFramePr>
          <p:cNvPr id="56" name=""/>
          <p:cNvGraphicFramePr/>
          <p:nvPr/>
        </p:nvGraphicFramePr>
        <p:xfrm>
          <a:off x="540720" y="1330560"/>
          <a:ext cx="8999640" cy="4714560"/>
        </p:xfrm>
        <a:graphic>
          <a:graphicData uri="http://schemas.openxmlformats.org/drawingml/2006/table">
            <a:tbl>
              <a:tblPr/>
              <a:tblGrid>
                <a:gridCol w="1410120"/>
                <a:gridCol w="3863160"/>
                <a:gridCol w="1474920"/>
                <a:gridCol w="2228400"/>
              </a:tblGrid>
              <a:tr h="2300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Wave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198a8a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Enemy Type (path1 and path2)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198a8a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#Enemy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198a8a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Total Damage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198a8a"/>
                    </a:solidFill>
                  </a:tcPr>
                </a:tc>
              </a:tr>
              <a:tr h="21600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C. Enemy+C. Enemy        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2+2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24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</a:tr>
              <a:tr h="21600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C. Enemy+C. Enemy        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5+3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48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</a:tr>
              <a:tr h="21600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3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E. Enemy+C. Enemy        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2+5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100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</a:tr>
              <a:tr h="21600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4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C. Enemy+E. Enemy        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20+5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295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</a:tr>
              <a:tr h="21600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Q. Enemy+E. Enemy        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2+5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395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</a:tr>
              <a:tr h="21600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6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Boss+Boss       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1+2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375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</a:tr>
              <a:tr h="21600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7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Q. Enemy+Boss            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5+4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1050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33a3a3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8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Boss+Q. Enemy      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30+80 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Dosis"/>
                        </a:rPr>
                        <a:t>12550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Dosis"/>
                        <a:ea typeface="思源黑体 CN"/>
                      </a:endParaRPr>
                    </a:p>
                  </a:txBody>
                  <a:tcPr marL="90000" marR="90000">
                    <a:solidFill>
                      <a:srgbClr val="47b8b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504360" y="1326600"/>
            <a:ext cx="907164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Unlike common defence games, players have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two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kinds of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resources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: cards and coins.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Cards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are the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major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resource in this game. They are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randomly drawn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, and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requires time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to produce. The speed of drawing cards is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 related to the number of units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on the player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base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.*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Coins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are the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minor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resource in this game. They are gained by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killing enemies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.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The two kinds of resources have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some common purposes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. For example, player can upgrade units either by cards or coins(one by one).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Dosis"/>
              </a:rPr>
              <a:t>Cards and Coins</a:t>
            </a:r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540000" y="4932000"/>
            <a:ext cx="8964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solidFill>
                  <a:srgbClr val="ffffff"/>
                </a:solidFill>
                <a:latin typeface="Dosis"/>
              </a:rPr>
              <a:t>* </a:t>
            </a:r>
            <a:r>
              <a:rPr b="0" i="1" lang="en-US" sz="1500" spc="-1" strike="noStrike">
                <a:solidFill>
                  <a:srgbClr val="ffffff"/>
                </a:solidFill>
                <a:latin typeface="Dosis"/>
              </a:rPr>
              <a:t>t</a:t>
            </a:r>
            <a:r>
              <a:rPr b="0" lang="en-US" sz="1500" spc="-1" strike="noStrike">
                <a:solidFill>
                  <a:srgbClr val="ffffff"/>
                </a:solidFill>
                <a:latin typeface="Dosis"/>
              </a:rPr>
              <a:t> = 5 / (sqrt(</a:t>
            </a:r>
            <a:r>
              <a:rPr b="0" i="1" lang="en-US" sz="1500" spc="-1" strike="noStrike">
                <a:solidFill>
                  <a:srgbClr val="ffffff"/>
                </a:solidFill>
                <a:latin typeface="Dosis"/>
              </a:rPr>
              <a:t>n</a:t>
            </a:r>
            <a:r>
              <a:rPr b="0" lang="en-US" sz="1500" spc="-1" strike="noStrike">
                <a:solidFill>
                  <a:srgbClr val="ffffff"/>
                </a:solidFill>
                <a:latin typeface="Dosis"/>
              </a:rPr>
              <a:t>)), </a:t>
            </a:r>
            <a:r>
              <a:rPr b="0" lang="en-US" sz="1500" spc="-1" strike="noStrike">
                <a:solidFill>
                  <a:srgbClr val="ffffff"/>
                </a:solidFill>
                <a:latin typeface="Dosis"/>
              </a:rPr>
              <a:t>where </a:t>
            </a:r>
            <a:r>
              <a:rPr b="0" i="1" lang="en-US" sz="1500" spc="-1" strike="noStrike">
                <a:solidFill>
                  <a:srgbClr val="ffffff"/>
                </a:solidFill>
                <a:latin typeface="Dosis"/>
                <a:ea typeface="LMMathItalic10-Regular"/>
              </a:rPr>
              <a:t>n  </a:t>
            </a:r>
            <a:r>
              <a:rPr b="0" lang="en-US" sz="1500" spc="-1" strike="noStrike">
                <a:solidFill>
                  <a:srgbClr val="ffffff"/>
                </a:solidFill>
                <a:latin typeface="Dosis"/>
              </a:rPr>
              <a:t>is the number of units on the player base, </a:t>
            </a:r>
            <a:r>
              <a:rPr b="0" i="1" lang="en-US" sz="1500" spc="-1" strike="noStrike">
                <a:solidFill>
                  <a:srgbClr val="ffffff"/>
                </a:solidFill>
                <a:latin typeface="Dosis"/>
                <a:ea typeface="LMMathItalic10-Regular"/>
              </a:rPr>
              <a:t>t  </a:t>
            </a:r>
            <a:r>
              <a:rPr b="0" lang="en-US" sz="1500" spc="-1" strike="noStrike">
                <a:solidFill>
                  <a:srgbClr val="ffffff"/>
                </a:solidFill>
                <a:latin typeface="Dosis"/>
                <a:ea typeface="SourceSansPro-Regular"/>
              </a:rPr>
              <a:t>is the time it takes a player to draw a card.</a:t>
            </a:r>
            <a:endParaRPr b="0" lang="en-US" sz="15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Dosis"/>
              </a:rPr>
              <a:t>Mancala</a:t>
            </a:r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Once deployed, the unit is waiting for be destroyed, or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change its place by Mancala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. Mancala plays the following roles in the game: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The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only way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to place units on base.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Activate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the cell for direct spawning later on.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Distribute units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to avoid E. enemies form attacking the units on the whole cell.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 txBox="1"/>
          <p:nvPr/>
        </p:nvSpPr>
        <p:spPr>
          <a:xfrm>
            <a:off x="50400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Dosis"/>
              </a:rPr>
              <a:t>Game Strategy</a:t>
            </a:r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The effects of five options can be divided into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short-term effects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and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 long-term effects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: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Short-term: Spawn unit, Fix unit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Long-term: Upgrade unit, Add hand limit, Mancala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If too many resource are used for long-term benefits , player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cannot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tackle the current situation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.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If too many resource are used for short-term benefits, player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cannot solve the future waves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.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Dosis"/>
              </a:rPr>
              <a:t>Cell Efficiency</a:t>
            </a:r>
            <a:endParaRPr b="0" lang="en-US" sz="44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Cells located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inside the corner of enemy path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and </a:t>
            </a:r>
            <a:r>
              <a:rPr b="1" lang="en-US" sz="2400" spc="-1" strike="noStrike">
                <a:solidFill>
                  <a:srgbClr val="ffffff"/>
                </a:solidFill>
                <a:latin typeface="Dosis"/>
              </a:rPr>
              <a:t>adjacent to two</a:t>
            </a:r>
            <a:r>
              <a:rPr b="0" lang="en-US" sz="2400" spc="-1" strike="noStrike">
                <a:solidFill>
                  <a:srgbClr val="ffffff"/>
                </a:solidFill>
                <a:latin typeface="Dosis"/>
              </a:rPr>
              <a:t> (or more) paths is considered efficient.</a:t>
            </a:r>
            <a:endParaRPr b="0" lang="en-US" sz="2400" spc="-1" strike="noStrike">
              <a:solidFill>
                <a:srgbClr val="ffffff"/>
              </a:solidFill>
              <a:latin typeface="Dosis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035800" y="2880000"/>
            <a:ext cx="1924200" cy="198000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5760000" y="2880000"/>
            <a:ext cx="1924200" cy="198000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 txBox="1"/>
          <p:nvPr/>
        </p:nvSpPr>
        <p:spPr>
          <a:xfrm>
            <a:off x="1980000" y="5040000"/>
            <a:ext cx="198000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600" spc="-1" strike="noStrike">
                <a:solidFill>
                  <a:srgbClr val="ffffff"/>
                </a:solidFill>
                <a:latin typeface="Dosis"/>
              </a:rPr>
              <a:t>Cell of good efficiency</a:t>
            </a:r>
            <a:endParaRPr b="0" lang="en-US" sz="1600" spc="-1" strike="noStrike">
              <a:solidFill>
                <a:srgbClr val="ffffff"/>
              </a:solidFill>
              <a:latin typeface="Dosis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760000" y="5040000"/>
            <a:ext cx="198000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600" spc="-1" strike="noStrike">
                <a:solidFill>
                  <a:srgbClr val="ffffff"/>
                </a:solidFill>
                <a:latin typeface="Dosis"/>
              </a:rPr>
              <a:t>Cell of bad efficiency</a:t>
            </a:r>
            <a:endParaRPr b="0" lang="en-US" sz="1600" spc="-1" strike="noStrike">
              <a:solidFill>
                <a:srgbClr val="ffffff"/>
              </a:solidFill>
              <a:latin typeface="Dosi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2021-06-13T22:31:16Z</dcterms:created>
  <dc:creator/>
  <dc:description/>
  <dc:language>zh-CN</dc:language>
  <cp:lastModifiedBy/>
  <dcterms:modified xsi:type="dcterms:W3CDTF">2021-06-14T00:24:11Z</dcterms:modified>
  <cp:revision>107</cp:revision>
  <dc:subject/>
  <dc:title/>
</cp:coreProperties>
</file>