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pt-BR"/>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3190312A-B898-4554-A6A2-5FC78C9749A6}" type="datetimeFigureOut">
              <a:rPr lang="pt-BR" smtClean="0"/>
              <a:t>22/09/2023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D8FBF4E-DA58-42BB-B086-5F520AEDFA3A}" type="slidenum">
              <a:rPr lang="pt-BR" smtClean="0"/>
              <a:t>‹nº›</a:t>
            </a:fld>
            <a:endParaRPr lang="pt-BR"/>
          </a:p>
        </p:txBody>
      </p:sp>
    </p:spTree>
    <p:extLst>
      <p:ext uri="{BB962C8B-B14F-4D97-AF65-F5344CB8AC3E}">
        <p14:creationId xmlns:p14="http://schemas.microsoft.com/office/powerpoint/2010/main" val="3670992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190312A-B898-4554-A6A2-5FC78C9749A6}" type="datetimeFigureOut">
              <a:rPr lang="pt-BR" smtClean="0"/>
              <a:t>22/09/2023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D8FBF4E-DA58-42BB-B086-5F520AEDFA3A}" type="slidenum">
              <a:rPr lang="pt-BR" smtClean="0"/>
              <a:t>‹nº›</a:t>
            </a:fld>
            <a:endParaRPr lang="pt-BR"/>
          </a:p>
        </p:txBody>
      </p:sp>
    </p:spTree>
    <p:extLst>
      <p:ext uri="{BB962C8B-B14F-4D97-AF65-F5344CB8AC3E}">
        <p14:creationId xmlns:p14="http://schemas.microsoft.com/office/powerpoint/2010/main" val="3004843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190312A-B898-4554-A6A2-5FC78C9749A6}" type="datetimeFigureOut">
              <a:rPr lang="pt-BR" smtClean="0"/>
              <a:t>22/09/2023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D8FBF4E-DA58-42BB-B086-5F520AEDFA3A}" type="slidenum">
              <a:rPr lang="pt-BR" smtClean="0"/>
              <a:t>‹nº›</a:t>
            </a:fld>
            <a:endParaRPr lang="pt-BR"/>
          </a:p>
        </p:txBody>
      </p:sp>
    </p:spTree>
    <p:extLst>
      <p:ext uri="{BB962C8B-B14F-4D97-AF65-F5344CB8AC3E}">
        <p14:creationId xmlns:p14="http://schemas.microsoft.com/office/powerpoint/2010/main" val="128527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190312A-B898-4554-A6A2-5FC78C9749A6}" type="datetimeFigureOut">
              <a:rPr lang="pt-BR" smtClean="0"/>
              <a:t>22/09/2023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D8FBF4E-DA58-42BB-B086-5F520AEDFA3A}" type="slidenum">
              <a:rPr lang="pt-BR" smtClean="0"/>
              <a:t>‹nº›</a:t>
            </a:fld>
            <a:endParaRPr lang="pt-BR"/>
          </a:p>
        </p:txBody>
      </p:sp>
    </p:spTree>
    <p:extLst>
      <p:ext uri="{BB962C8B-B14F-4D97-AF65-F5344CB8AC3E}">
        <p14:creationId xmlns:p14="http://schemas.microsoft.com/office/powerpoint/2010/main" val="308783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pt-BR"/>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8593667" y="6272784"/>
            <a:ext cx="2644309" cy="365125"/>
          </a:xfrm>
        </p:spPr>
        <p:txBody>
          <a:bodyPr/>
          <a:lstStyle/>
          <a:p>
            <a:fld id="{3190312A-B898-4554-A6A2-5FC78C9749A6}" type="datetimeFigureOut">
              <a:rPr lang="pt-BR" smtClean="0"/>
              <a:t>22/09/2023</a:t>
            </a:fld>
            <a:endParaRPr lang="pt-BR"/>
          </a:p>
        </p:txBody>
      </p:sp>
      <p:sp>
        <p:nvSpPr>
          <p:cNvPr id="5" name="Footer Placeholder 4"/>
          <p:cNvSpPr>
            <a:spLocks noGrp="1"/>
          </p:cNvSpPr>
          <p:nvPr>
            <p:ph type="ftr" sz="quarter" idx="11"/>
          </p:nvPr>
        </p:nvSpPr>
        <p:spPr>
          <a:xfrm>
            <a:off x="2182708" y="6272784"/>
            <a:ext cx="6327648" cy="365125"/>
          </a:xfrm>
        </p:spPr>
        <p:txBody>
          <a:bodyPr/>
          <a:lstStyle/>
          <a:p>
            <a:endParaRPr lang="pt-B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D8FBF4E-DA58-42BB-B086-5F520AEDFA3A}" type="slidenum">
              <a:rPr lang="pt-BR" smtClean="0"/>
              <a:t>‹nº›</a:t>
            </a:fld>
            <a:endParaRPr lang="pt-BR"/>
          </a:p>
        </p:txBody>
      </p:sp>
    </p:spTree>
    <p:extLst>
      <p:ext uri="{BB962C8B-B14F-4D97-AF65-F5344CB8AC3E}">
        <p14:creationId xmlns:p14="http://schemas.microsoft.com/office/powerpoint/2010/main" val="428789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3190312A-B898-4554-A6A2-5FC78C9749A6}" type="datetimeFigureOut">
              <a:rPr lang="pt-BR" smtClean="0"/>
              <a:t>22/09/2023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D8FBF4E-DA58-42BB-B086-5F520AEDFA3A}" type="slidenum">
              <a:rPr lang="pt-BR" smtClean="0"/>
              <a:t>‹nº›</a:t>
            </a:fld>
            <a:endParaRPr lang="pt-BR"/>
          </a:p>
        </p:txBody>
      </p:sp>
    </p:spTree>
    <p:extLst>
      <p:ext uri="{BB962C8B-B14F-4D97-AF65-F5344CB8AC3E}">
        <p14:creationId xmlns:p14="http://schemas.microsoft.com/office/powerpoint/2010/main" val="312376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3190312A-B898-4554-A6A2-5FC78C9749A6}" type="datetimeFigureOut">
              <a:rPr lang="pt-BR" smtClean="0"/>
              <a:t>22/09/2023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D8FBF4E-DA58-42BB-B086-5F520AEDFA3A}" type="slidenum">
              <a:rPr lang="pt-BR" smtClean="0"/>
              <a:t>‹nº›</a:t>
            </a:fld>
            <a:endParaRPr lang="pt-BR"/>
          </a:p>
        </p:txBody>
      </p:sp>
    </p:spTree>
    <p:extLst>
      <p:ext uri="{BB962C8B-B14F-4D97-AF65-F5344CB8AC3E}">
        <p14:creationId xmlns:p14="http://schemas.microsoft.com/office/powerpoint/2010/main" val="989749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3190312A-B898-4554-A6A2-5FC78C9749A6}" type="datetimeFigureOut">
              <a:rPr lang="pt-BR" smtClean="0"/>
              <a:t>22/09/2023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D8FBF4E-DA58-42BB-B086-5F520AEDFA3A}" type="slidenum">
              <a:rPr lang="pt-BR" smtClean="0"/>
              <a:t>‹nº›</a:t>
            </a:fld>
            <a:endParaRPr lang="pt-BR"/>
          </a:p>
        </p:txBody>
      </p:sp>
    </p:spTree>
    <p:extLst>
      <p:ext uri="{BB962C8B-B14F-4D97-AF65-F5344CB8AC3E}">
        <p14:creationId xmlns:p14="http://schemas.microsoft.com/office/powerpoint/2010/main" val="403343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0312A-B898-4554-A6A2-5FC78C9749A6}" type="datetimeFigureOut">
              <a:rPr lang="pt-BR" smtClean="0"/>
              <a:t>22/09/2023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D8FBF4E-DA58-42BB-B086-5F520AEDFA3A}" type="slidenum">
              <a:rPr lang="pt-BR" smtClean="0"/>
              <a:t>‹nº›</a:t>
            </a:fld>
            <a:endParaRPr lang="pt-BR"/>
          </a:p>
        </p:txBody>
      </p:sp>
    </p:spTree>
    <p:extLst>
      <p:ext uri="{BB962C8B-B14F-4D97-AF65-F5344CB8AC3E}">
        <p14:creationId xmlns:p14="http://schemas.microsoft.com/office/powerpoint/2010/main" val="361850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190312A-B898-4554-A6A2-5FC78C9749A6}" type="datetimeFigureOut">
              <a:rPr lang="pt-BR" smtClean="0"/>
              <a:t>22/09/2023</a:t>
            </a:fld>
            <a:endParaRPr lang="pt-BR"/>
          </a:p>
        </p:txBody>
      </p:sp>
      <p:sp>
        <p:nvSpPr>
          <p:cNvPr id="6" name="Footer Placeholder 5"/>
          <p:cNvSpPr>
            <a:spLocks noGrp="1"/>
          </p:cNvSpPr>
          <p:nvPr>
            <p:ph type="ftr" sz="quarter" idx="11"/>
          </p:nvPr>
        </p:nvSpPr>
        <p:spPr/>
        <p:txBody>
          <a:bodyPr/>
          <a:lstStyle/>
          <a:p>
            <a:endParaRPr lang="pt-B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D8FBF4E-DA58-42BB-B086-5F520AEDFA3A}" type="slidenum">
              <a:rPr lang="pt-BR" smtClean="0"/>
              <a:t>‹nº›</a:t>
            </a:fld>
            <a:endParaRPr lang="pt-BR"/>
          </a:p>
        </p:txBody>
      </p:sp>
    </p:spTree>
    <p:extLst>
      <p:ext uri="{BB962C8B-B14F-4D97-AF65-F5344CB8AC3E}">
        <p14:creationId xmlns:p14="http://schemas.microsoft.com/office/powerpoint/2010/main" val="340262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190312A-B898-4554-A6A2-5FC78C9749A6}" type="datetimeFigureOut">
              <a:rPr lang="pt-BR" smtClean="0"/>
              <a:t>22/09/2023</a:t>
            </a:fld>
            <a:endParaRPr lang="pt-B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D8FBF4E-DA58-42BB-B086-5F520AEDFA3A}" type="slidenum">
              <a:rPr lang="pt-BR" smtClean="0"/>
              <a:t>‹nº›</a:t>
            </a:fld>
            <a:endParaRPr lang="pt-BR"/>
          </a:p>
        </p:txBody>
      </p:sp>
    </p:spTree>
    <p:extLst>
      <p:ext uri="{BB962C8B-B14F-4D97-AF65-F5344CB8AC3E}">
        <p14:creationId xmlns:p14="http://schemas.microsoft.com/office/powerpoint/2010/main" val="4184681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190312A-B898-4554-A6A2-5FC78C9749A6}" type="datetimeFigureOut">
              <a:rPr lang="pt-BR" smtClean="0"/>
              <a:t>22/09/2023</a:t>
            </a:fld>
            <a:endParaRPr lang="pt-B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pt-B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D8FBF4E-DA58-42BB-B086-5F520AEDFA3A}" type="slidenum">
              <a:rPr lang="pt-BR" smtClean="0"/>
              <a:t>‹nº›</a:t>
            </a:fld>
            <a:endParaRPr lang="pt-BR"/>
          </a:p>
        </p:txBody>
      </p:sp>
    </p:spTree>
    <p:extLst>
      <p:ext uri="{BB962C8B-B14F-4D97-AF65-F5344CB8AC3E}">
        <p14:creationId xmlns:p14="http://schemas.microsoft.com/office/powerpoint/2010/main" val="220285598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pixabay.com/en/smile-happy-happiness-happy-face-476038/" TargetMode="External"/><Relationship Id="rId7" Type="http://schemas.openxmlformats.org/officeDocument/2006/relationships/hyperlink" Target="https://labrujaveri.blogspot.com/2020/03/pocima-para-que-el-coronavirus.html" TargetMode="Externa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hyperlink" Target="https://commons.wikimedia.org/wiki/File:Emoticon_Face_Neutral_GE.png" TargetMode="Externa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F87EF1-A6FD-BC10-3863-6CF1CFA2D3E4}"/>
              </a:ext>
            </a:extLst>
          </p:cNvPr>
          <p:cNvSpPr>
            <a:spLocks noGrp="1"/>
          </p:cNvSpPr>
          <p:nvPr>
            <p:ph type="ctrTitle"/>
          </p:nvPr>
        </p:nvSpPr>
        <p:spPr/>
        <p:txBody>
          <a:bodyPr/>
          <a:lstStyle/>
          <a:p>
            <a:r>
              <a:rPr lang="pt-BR" dirty="0"/>
              <a:t>Linguagem C</a:t>
            </a:r>
          </a:p>
        </p:txBody>
      </p:sp>
      <p:sp>
        <p:nvSpPr>
          <p:cNvPr id="3" name="Subtítulo 2">
            <a:extLst>
              <a:ext uri="{FF2B5EF4-FFF2-40B4-BE49-F238E27FC236}">
                <a16:creationId xmlns:a16="http://schemas.microsoft.com/office/drawing/2014/main" id="{FE77BB40-9740-5BE2-453E-D53BBEECA112}"/>
              </a:ext>
            </a:extLst>
          </p:cNvPr>
          <p:cNvSpPr>
            <a:spLocks noGrp="1"/>
          </p:cNvSpPr>
          <p:nvPr>
            <p:ph type="subTitle" idx="1"/>
          </p:nvPr>
        </p:nvSpPr>
        <p:spPr/>
        <p:txBody>
          <a:bodyPr/>
          <a:lstStyle/>
          <a:p>
            <a:r>
              <a:rPr lang="pt-BR" dirty="0"/>
              <a:t>Prof. Alexandro Damasceno</a:t>
            </a:r>
          </a:p>
        </p:txBody>
      </p:sp>
    </p:spTree>
    <p:extLst>
      <p:ext uri="{BB962C8B-B14F-4D97-AF65-F5344CB8AC3E}">
        <p14:creationId xmlns:p14="http://schemas.microsoft.com/office/powerpoint/2010/main" val="3322393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0FDF4-A76E-02A9-5604-2D2BD1CCFB56}"/>
              </a:ext>
            </a:extLst>
          </p:cNvPr>
          <p:cNvSpPr>
            <a:spLocks noGrp="1"/>
          </p:cNvSpPr>
          <p:nvPr>
            <p:ph type="title"/>
          </p:nvPr>
        </p:nvSpPr>
        <p:spPr/>
        <p:txBody>
          <a:bodyPr/>
          <a:lstStyle/>
          <a:p>
            <a:r>
              <a:rPr lang="pt-BR" dirty="0"/>
              <a:t>Comandos de entrada</a:t>
            </a:r>
          </a:p>
        </p:txBody>
      </p:sp>
      <p:sp>
        <p:nvSpPr>
          <p:cNvPr id="3" name="Espaço Reservado para Conteúdo 2">
            <a:extLst>
              <a:ext uri="{FF2B5EF4-FFF2-40B4-BE49-F238E27FC236}">
                <a16:creationId xmlns:a16="http://schemas.microsoft.com/office/drawing/2014/main" id="{C3D645C5-CE9D-7059-86B1-8F114D0CDDF8}"/>
              </a:ext>
            </a:extLst>
          </p:cNvPr>
          <p:cNvSpPr>
            <a:spLocks noGrp="1"/>
          </p:cNvSpPr>
          <p:nvPr>
            <p:ph idx="1"/>
          </p:nvPr>
        </p:nvSpPr>
        <p:spPr/>
        <p:txBody>
          <a:bodyPr/>
          <a:lstStyle/>
          <a:p>
            <a:r>
              <a:rPr lang="pt-BR" dirty="0"/>
              <a:t>O comando de entrada é utilizado para receber dados digitados pelo usuário. Os dados recebidos são armazenados em variáveis. </a:t>
            </a:r>
          </a:p>
        </p:txBody>
      </p:sp>
      <p:pic>
        <p:nvPicPr>
          <p:cNvPr id="7" name="Imagem 6">
            <a:extLst>
              <a:ext uri="{FF2B5EF4-FFF2-40B4-BE49-F238E27FC236}">
                <a16:creationId xmlns:a16="http://schemas.microsoft.com/office/drawing/2014/main" id="{61BE6AC9-0B7B-50D0-6450-7E9932D21AE1}"/>
              </a:ext>
            </a:extLst>
          </p:cNvPr>
          <p:cNvPicPr>
            <a:picLocks noChangeAspect="1"/>
          </p:cNvPicPr>
          <p:nvPr/>
        </p:nvPicPr>
        <p:blipFill>
          <a:blip r:embed="rId2"/>
          <a:stretch>
            <a:fillRect/>
          </a:stretch>
        </p:blipFill>
        <p:spPr>
          <a:xfrm>
            <a:off x="922027" y="2843564"/>
            <a:ext cx="10351610" cy="3838590"/>
          </a:xfrm>
          <a:prstGeom prst="rect">
            <a:avLst/>
          </a:prstGeom>
        </p:spPr>
      </p:pic>
    </p:spTree>
    <p:extLst>
      <p:ext uri="{BB962C8B-B14F-4D97-AF65-F5344CB8AC3E}">
        <p14:creationId xmlns:p14="http://schemas.microsoft.com/office/powerpoint/2010/main" val="3425901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0FDF4-A76E-02A9-5604-2D2BD1CCFB56}"/>
              </a:ext>
            </a:extLst>
          </p:cNvPr>
          <p:cNvSpPr>
            <a:spLocks noGrp="1"/>
          </p:cNvSpPr>
          <p:nvPr>
            <p:ph type="title"/>
          </p:nvPr>
        </p:nvSpPr>
        <p:spPr/>
        <p:txBody>
          <a:bodyPr/>
          <a:lstStyle/>
          <a:p>
            <a:r>
              <a:rPr lang="pt-BR" dirty="0"/>
              <a:t>Comandos de entrada</a:t>
            </a:r>
          </a:p>
        </p:txBody>
      </p:sp>
      <p:sp>
        <p:nvSpPr>
          <p:cNvPr id="3" name="Espaço Reservado para Conteúdo 2">
            <a:extLst>
              <a:ext uri="{FF2B5EF4-FFF2-40B4-BE49-F238E27FC236}">
                <a16:creationId xmlns:a16="http://schemas.microsoft.com/office/drawing/2014/main" id="{C3D645C5-CE9D-7059-86B1-8F114D0CDDF8}"/>
              </a:ext>
            </a:extLst>
          </p:cNvPr>
          <p:cNvSpPr>
            <a:spLocks noGrp="1"/>
          </p:cNvSpPr>
          <p:nvPr>
            <p:ph idx="1"/>
          </p:nvPr>
        </p:nvSpPr>
        <p:spPr/>
        <p:txBody>
          <a:bodyPr/>
          <a:lstStyle/>
          <a:p>
            <a:r>
              <a:rPr lang="pt-BR" dirty="0"/>
              <a:t>No comando </a:t>
            </a:r>
            <a:r>
              <a:rPr lang="pt-BR" dirty="0" err="1"/>
              <a:t>scanf</a:t>
            </a:r>
            <a:r>
              <a:rPr lang="pt-BR" dirty="0"/>
              <a:t>, é necessário indicar o tipo de variável que será lida;</a:t>
            </a:r>
          </a:p>
          <a:p>
            <a:pPr lvl="1"/>
            <a:r>
              <a:rPr lang="pt-BR" dirty="0"/>
              <a:t> %f para variáveis que armazenam números reais; </a:t>
            </a:r>
          </a:p>
          <a:p>
            <a:pPr lvl="1"/>
            <a:r>
              <a:rPr lang="pt-BR" dirty="0"/>
              <a:t>%d para variáveis que armazenam números inteiros; </a:t>
            </a:r>
          </a:p>
          <a:p>
            <a:pPr lvl="1"/>
            <a:r>
              <a:rPr lang="pt-BR" dirty="0"/>
              <a:t>%c para variáveis que armazenam um único caractere; e </a:t>
            </a:r>
          </a:p>
          <a:p>
            <a:pPr lvl="1"/>
            <a:r>
              <a:rPr lang="pt-BR" dirty="0"/>
              <a:t>%s para variáveis que armazenam um conjunto de caracteres.</a:t>
            </a:r>
          </a:p>
        </p:txBody>
      </p:sp>
    </p:spTree>
    <p:extLst>
      <p:ext uri="{BB962C8B-B14F-4D97-AF65-F5344CB8AC3E}">
        <p14:creationId xmlns:p14="http://schemas.microsoft.com/office/powerpoint/2010/main" val="195224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0FDF4-A76E-02A9-5604-2D2BD1CCFB56}"/>
              </a:ext>
            </a:extLst>
          </p:cNvPr>
          <p:cNvSpPr>
            <a:spLocks noGrp="1"/>
          </p:cNvSpPr>
          <p:nvPr>
            <p:ph type="title"/>
          </p:nvPr>
        </p:nvSpPr>
        <p:spPr/>
        <p:txBody>
          <a:bodyPr/>
          <a:lstStyle/>
          <a:p>
            <a:r>
              <a:rPr lang="pt-BR" dirty="0"/>
              <a:t>Comandos de Saída</a:t>
            </a:r>
          </a:p>
        </p:txBody>
      </p:sp>
      <p:sp>
        <p:nvSpPr>
          <p:cNvPr id="3" name="Espaço Reservado para Conteúdo 2">
            <a:extLst>
              <a:ext uri="{FF2B5EF4-FFF2-40B4-BE49-F238E27FC236}">
                <a16:creationId xmlns:a16="http://schemas.microsoft.com/office/drawing/2014/main" id="{C3D645C5-CE9D-7059-86B1-8F114D0CDDF8}"/>
              </a:ext>
            </a:extLst>
          </p:cNvPr>
          <p:cNvSpPr>
            <a:spLocks noGrp="1"/>
          </p:cNvSpPr>
          <p:nvPr>
            <p:ph idx="1"/>
          </p:nvPr>
        </p:nvSpPr>
        <p:spPr/>
        <p:txBody>
          <a:bodyPr/>
          <a:lstStyle/>
          <a:p>
            <a:r>
              <a:rPr lang="pt-BR" dirty="0"/>
              <a:t>O comando de saída é utilizado para mostrar dados na tela ou na impressora.</a:t>
            </a:r>
          </a:p>
        </p:txBody>
      </p:sp>
      <p:pic>
        <p:nvPicPr>
          <p:cNvPr id="5" name="Imagem 4">
            <a:extLst>
              <a:ext uri="{FF2B5EF4-FFF2-40B4-BE49-F238E27FC236}">
                <a16:creationId xmlns:a16="http://schemas.microsoft.com/office/drawing/2014/main" id="{FE40545A-2B78-2BBE-33D0-8BB11FE72403}"/>
              </a:ext>
            </a:extLst>
          </p:cNvPr>
          <p:cNvPicPr>
            <a:picLocks noChangeAspect="1"/>
          </p:cNvPicPr>
          <p:nvPr/>
        </p:nvPicPr>
        <p:blipFill rotWithShape="1">
          <a:blip r:embed="rId2"/>
          <a:srcRect b="46483"/>
          <a:stretch/>
        </p:blipFill>
        <p:spPr>
          <a:xfrm>
            <a:off x="987612" y="2570844"/>
            <a:ext cx="10134540" cy="2969708"/>
          </a:xfrm>
          <a:prstGeom prst="rect">
            <a:avLst/>
          </a:prstGeom>
        </p:spPr>
      </p:pic>
    </p:spTree>
    <p:extLst>
      <p:ext uri="{BB962C8B-B14F-4D97-AF65-F5344CB8AC3E}">
        <p14:creationId xmlns:p14="http://schemas.microsoft.com/office/powerpoint/2010/main" val="1772546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0FDF4-A76E-02A9-5604-2D2BD1CCFB56}"/>
              </a:ext>
            </a:extLst>
          </p:cNvPr>
          <p:cNvSpPr>
            <a:spLocks noGrp="1"/>
          </p:cNvSpPr>
          <p:nvPr>
            <p:ph type="title"/>
          </p:nvPr>
        </p:nvSpPr>
        <p:spPr/>
        <p:txBody>
          <a:bodyPr/>
          <a:lstStyle/>
          <a:p>
            <a:r>
              <a:rPr lang="pt-BR" dirty="0"/>
              <a:t>Comandos de Saída</a:t>
            </a:r>
          </a:p>
        </p:txBody>
      </p:sp>
      <p:sp>
        <p:nvSpPr>
          <p:cNvPr id="3" name="Espaço Reservado para Conteúdo 2">
            <a:extLst>
              <a:ext uri="{FF2B5EF4-FFF2-40B4-BE49-F238E27FC236}">
                <a16:creationId xmlns:a16="http://schemas.microsoft.com/office/drawing/2014/main" id="{C3D645C5-CE9D-7059-86B1-8F114D0CDDF8}"/>
              </a:ext>
            </a:extLst>
          </p:cNvPr>
          <p:cNvSpPr>
            <a:spLocks noGrp="1"/>
          </p:cNvSpPr>
          <p:nvPr>
            <p:ph idx="1"/>
          </p:nvPr>
        </p:nvSpPr>
        <p:spPr/>
        <p:txBody>
          <a:bodyPr/>
          <a:lstStyle/>
          <a:p>
            <a:r>
              <a:rPr lang="pt-BR" dirty="0"/>
              <a:t>O comando de saída é utilizado para mostrar dados na tela ou na impressora.</a:t>
            </a:r>
          </a:p>
        </p:txBody>
      </p:sp>
      <p:pic>
        <p:nvPicPr>
          <p:cNvPr id="5" name="Imagem 4">
            <a:extLst>
              <a:ext uri="{FF2B5EF4-FFF2-40B4-BE49-F238E27FC236}">
                <a16:creationId xmlns:a16="http://schemas.microsoft.com/office/drawing/2014/main" id="{FE40545A-2B78-2BBE-33D0-8BB11FE72403}"/>
              </a:ext>
            </a:extLst>
          </p:cNvPr>
          <p:cNvPicPr>
            <a:picLocks noChangeAspect="1"/>
          </p:cNvPicPr>
          <p:nvPr/>
        </p:nvPicPr>
        <p:blipFill rotWithShape="1">
          <a:blip r:embed="rId2"/>
          <a:srcRect t="53516"/>
          <a:stretch/>
        </p:blipFill>
        <p:spPr>
          <a:xfrm>
            <a:off x="937143" y="2529731"/>
            <a:ext cx="9737507" cy="2478367"/>
          </a:xfrm>
          <a:prstGeom prst="rect">
            <a:avLst/>
          </a:prstGeom>
        </p:spPr>
      </p:pic>
    </p:spTree>
    <p:extLst>
      <p:ext uri="{BB962C8B-B14F-4D97-AF65-F5344CB8AC3E}">
        <p14:creationId xmlns:p14="http://schemas.microsoft.com/office/powerpoint/2010/main" val="97895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0FDF4-A76E-02A9-5604-2D2BD1CCFB56}"/>
              </a:ext>
            </a:extLst>
          </p:cNvPr>
          <p:cNvSpPr>
            <a:spLocks noGrp="1"/>
          </p:cNvSpPr>
          <p:nvPr>
            <p:ph type="title"/>
          </p:nvPr>
        </p:nvSpPr>
        <p:spPr/>
        <p:txBody>
          <a:bodyPr/>
          <a:lstStyle/>
          <a:p>
            <a:r>
              <a:rPr lang="pt-BR" dirty="0"/>
              <a:t>Comandos de Saída</a:t>
            </a:r>
          </a:p>
        </p:txBody>
      </p:sp>
      <p:sp>
        <p:nvSpPr>
          <p:cNvPr id="3" name="Espaço Reservado para Conteúdo 2">
            <a:extLst>
              <a:ext uri="{FF2B5EF4-FFF2-40B4-BE49-F238E27FC236}">
                <a16:creationId xmlns:a16="http://schemas.microsoft.com/office/drawing/2014/main" id="{C3D645C5-CE9D-7059-86B1-8F114D0CDDF8}"/>
              </a:ext>
            </a:extLst>
          </p:cNvPr>
          <p:cNvSpPr>
            <a:spLocks noGrp="1"/>
          </p:cNvSpPr>
          <p:nvPr>
            <p:ph idx="1"/>
          </p:nvPr>
        </p:nvSpPr>
        <p:spPr/>
        <p:txBody>
          <a:bodyPr/>
          <a:lstStyle/>
          <a:p>
            <a:r>
              <a:rPr lang="pt-BR" dirty="0"/>
              <a:t>No comando </a:t>
            </a:r>
            <a:r>
              <a:rPr lang="pt-BR" dirty="0" err="1"/>
              <a:t>printf</a:t>
            </a:r>
            <a:r>
              <a:rPr lang="pt-BR" dirty="0"/>
              <a:t> é necessário indicar o tipo de variável que será mostrada;</a:t>
            </a:r>
          </a:p>
          <a:p>
            <a:pPr lvl="1"/>
            <a:r>
              <a:rPr lang="pt-BR" dirty="0"/>
              <a:t> %f para variáveis que armazenam números reais;</a:t>
            </a:r>
          </a:p>
          <a:p>
            <a:pPr lvl="1"/>
            <a:r>
              <a:rPr lang="pt-BR" dirty="0"/>
              <a:t> %d para variáveis que armazenam números inteiros;</a:t>
            </a:r>
          </a:p>
          <a:p>
            <a:pPr lvl="1"/>
            <a:r>
              <a:rPr lang="pt-BR" dirty="0"/>
              <a:t> %c para variáveis que armazenam um único caractere; e </a:t>
            </a:r>
          </a:p>
          <a:p>
            <a:pPr lvl="1"/>
            <a:r>
              <a:rPr lang="pt-BR" dirty="0"/>
              <a:t>%s para variáveis que armazenam um conjunto de caractere.</a:t>
            </a:r>
          </a:p>
          <a:p>
            <a:endParaRPr lang="pt-BR" dirty="0"/>
          </a:p>
          <a:p>
            <a:r>
              <a:rPr lang="pt-BR" dirty="0"/>
              <a:t>No comando </a:t>
            </a:r>
            <a:r>
              <a:rPr lang="pt-BR" dirty="0" err="1"/>
              <a:t>printf</a:t>
            </a:r>
            <a:r>
              <a:rPr lang="pt-BR" dirty="0"/>
              <a:t> pode-se utilizar caracteres para posicionar a saída;</a:t>
            </a:r>
          </a:p>
          <a:p>
            <a:pPr lvl="1"/>
            <a:r>
              <a:rPr lang="pt-BR" dirty="0"/>
              <a:t>\n, que passa o cursor para a próxima linha, ou </a:t>
            </a:r>
          </a:p>
          <a:p>
            <a:pPr lvl="1"/>
            <a:r>
              <a:rPr lang="pt-BR" dirty="0"/>
              <a:t>\t, que avança o cursor uma tabulação.</a:t>
            </a:r>
          </a:p>
        </p:txBody>
      </p:sp>
    </p:spTree>
    <p:extLst>
      <p:ext uri="{BB962C8B-B14F-4D97-AF65-F5344CB8AC3E}">
        <p14:creationId xmlns:p14="http://schemas.microsoft.com/office/powerpoint/2010/main" val="2325395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0FDF4-A76E-02A9-5604-2D2BD1CCFB56}"/>
              </a:ext>
            </a:extLst>
          </p:cNvPr>
          <p:cNvSpPr>
            <a:spLocks noGrp="1"/>
          </p:cNvSpPr>
          <p:nvPr>
            <p:ph type="title"/>
          </p:nvPr>
        </p:nvSpPr>
        <p:spPr/>
        <p:txBody>
          <a:bodyPr/>
          <a:lstStyle/>
          <a:p>
            <a:r>
              <a:rPr lang="pt-BR" dirty="0"/>
              <a:t>Comandos de Saída</a:t>
            </a:r>
          </a:p>
        </p:txBody>
      </p:sp>
      <p:sp>
        <p:nvSpPr>
          <p:cNvPr id="3" name="Espaço Reservado para Conteúdo 2">
            <a:extLst>
              <a:ext uri="{FF2B5EF4-FFF2-40B4-BE49-F238E27FC236}">
                <a16:creationId xmlns:a16="http://schemas.microsoft.com/office/drawing/2014/main" id="{C3D645C5-CE9D-7059-86B1-8F114D0CDDF8}"/>
              </a:ext>
            </a:extLst>
          </p:cNvPr>
          <p:cNvSpPr>
            <a:spLocks noGrp="1"/>
          </p:cNvSpPr>
          <p:nvPr>
            <p:ph idx="1"/>
          </p:nvPr>
        </p:nvSpPr>
        <p:spPr/>
        <p:txBody>
          <a:bodyPr/>
          <a:lstStyle/>
          <a:p>
            <a:endParaRPr lang="pt-BR" dirty="0"/>
          </a:p>
        </p:txBody>
      </p:sp>
      <p:pic>
        <p:nvPicPr>
          <p:cNvPr id="5" name="Imagem 4">
            <a:extLst>
              <a:ext uri="{FF2B5EF4-FFF2-40B4-BE49-F238E27FC236}">
                <a16:creationId xmlns:a16="http://schemas.microsoft.com/office/drawing/2014/main" id="{83B706DC-C518-AB1E-11E4-745D7869CABC}"/>
              </a:ext>
            </a:extLst>
          </p:cNvPr>
          <p:cNvPicPr>
            <a:picLocks noChangeAspect="1"/>
          </p:cNvPicPr>
          <p:nvPr/>
        </p:nvPicPr>
        <p:blipFill>
          <a:blip r:embed="rId2"/>
          <a:stretch>
            <a:fillRect/>
          </a:stretch>
        </p:blipFill>
        <p:spPr>
          <a:xfrm>
            <a:off x="824601" y="1583344"/>
            <a:ext cx="10499344" cy="4790024"/>
          </a:xfrm>
          <a:prstGeom prst="rect">
            <a:avLst/>
          </a:prstGeom>
        </p:spPr>
      </p:pic>
    </p:spTree>
    <p:extLst>
      <p:ext uri="{BB962C8B-B14F-4D97-AF65-F5344CB8AC3E}">
        <p14:creationId xmlns:p14="http://schemas.microsoft.com/office/powerpoint/2010/main" val="3969585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53E01-5A3F-4164-6994-BD328A261AFB}"/>
              </a:ext>
            </a:extLst>
          </p:cNvPr>
          <p:cNvSpPr>
            <a:spLocks noGrp="1"/>
          </p:cNvSpPr>
          <p:nvPr>
            <p:ph type="title"/>
          </p:nvPr>
        </p:nvSpPr>
        <p:spPr/>
        <p:txBody>
          <a:bodyPr/>
          <a:lstStyle/>
          <a:p>
            <a:r>
              <a:rPr lang="pt-BR" dirty="0"/>
              <a:t>comentários</a:t>
            </a:r>
          </a:p>
        </p:txBody>
      </p:sp>
      <p:sp>
        <p:nvSpPr>
          <p:cNvPr id="3" name="Espaço Reservado para Conteúdo 2">
            <a:extLst>
              <a:ext uri="{FF2B5EF4-FFF2-40B4-BE49-F238E27FC236}">
                <a16:creationId xmlns:a16="http://schemas.microsoft.com/office/drawing/2014/main" id="{4E67128B-32E6-385F-4A63-D16DBA429C2A}"/>
              </a:ext>
            </a:extLst>
          </p:cNvPr>
          <p:cNvSpPr>
            <a:spLocks noGrp="1"/>
          </p:cNvSpPr>
          <p:nvPr>
            <p:ph idx="1"/>
          </p:nvPr>
        </p:nvSpPr>
        <p:spPr/>
        <p:txBody>
          <a:bodyPr/>
          <a:lstStyle/>
          <a:p>
            <a:r>
              <a:rPr lang="pt-BR" dirty="0"/>
              <a:t>Comentários são textos que podem ser inseridos em programas com o objetivo de documentá-los. Eles não são analisados pelo compilador;</a:t>
            </a:r>
          </a:p>
          <a:p>
            <a:r>
              <a:rPr lang="pt-BR" dirty="0"/>
              <a:t>Os comentários podem ocupar uma ou várias linhas, devendo ser inseridos nos programas utilizando- -se os símbolos /* ....... */ ou //.</a:t>
            </a:r>
          </a:p>
        </p:txBody>
      </p:sp>
      <p:pic>
        <p:nvPicPr>
          <p:cNvPr id="5" name="Imagem 4">
            <a:extLst>
              <a:ext uri="{FF2B5EF4-FFF2-40B4-BE49-F238E27FC236}">
                <a16:creationId xmlns:a16="http://schemas.microsoft.com/office/drawing/2014/main" id="{8E6D6363-A88C-952F-4915-2DB34F27C057}"/>
              </a:ext>
            </a:extLst>
          </p:cNvPr>
          <p:cNvPicPr>
            <a:picLocks noChangeAspect="1"/>
          </p:cNvPicPr>
          <p:nvPr/>
        </p:nvPicPr>
        <p:blipFill>
          <a:blip r:embed="rId2"/>
          <a:stretch>
            <a:fillRect/>
          </a:stretch>
        </p:blipFill>
        <p:spPr>
          <a:xfrm>
            <a:off x="871179" y="3414932"/>
            <a:ext cx="10965233" cy="2944368"/>
          </a:xfrm>
          <a:prstGeom prst="rect">
            <a:avLst/>
          </a:prstGeom>
        </p:spPr>
      </p:pic>
    </p:spTree>
    <p:extLst>
      <p:ext uri="{BB962C8B-B14F-4D97-AF65-F5344CB8AC3E}">
        <p14:creationId xmlns:p14="http://schemas.microsoft.com/office/powerpoint/2010/main" val="3343506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A23182-3F0A-3E61-9BE9-ADEEE6AEC7AF}"/>
              </a:ext>
            </a:extLst>
          </p:cNvPr>
          <p:cNvSpPr>
            <a:spLocks noGrp="1"/>
          </p:cNvSpPr>
          <p:nvPr>
            <p:ph type="title"/>
          </p:nvPr>
        </p:nvSpPr>
        <p:spPr/>
        <p:txBody>
          <a:bodyPr/>
          <a:lstStyle/>
          <a:p>
            <a:r>
              <a:rPr lang="pt-BR" dirty="0"/>
              <a:t>operadores</a:t>
            </a:r>
          </a:p>
        </p:txBody>
      </p:sp>
      <p:sp>
        <p:nvSpPr>
          <p:cNvPr id="3" name="Espaço Reservado para Conteúdo 2">
            <a:extLst>
              <a:ext uri="{FF2B5EF4-FFF2-40B4-BE49-F238E27FC236}">
                <a16:creationId xmlns:a16="http://schemas.microsoft.com/office/drawing/2014/main" id="{15760BEF-29DD-99DE-7D34-89E1FE2A4AFE}"/>
              </a:ext>
            </a:extLst>
          </p:cNvPr>
          <p:cNvSpPr>
            <a:spLocks noGrp="1"/>
          </p:cNvSpPr>
          <p:nvPr>
            <p:ph idx="1"/>
          </p:nvPr>
        </p:nvSpPr>
        <p:spPr/>
        <p:txBody>
          <a:bodyPr/>
          <a:lstStyle/>
          <a:p>
            <a:endParaRPr lang="pt-BR" dirty="0"/>
          </a:p>
        </p:txBody>
      </p:sp>
      <p:pic>
        <p:nvPicPr>
          <p:cNvPr id="7" name="Imagem 6">
            <a:extLst>
              <a:ext uri="{FF2B5EF4-FFF2-40B4-BE49-F238E27FC236}">
                <a16:creationId xmlns:a16="http://schemas.microsoft.com/office/drawing/2014/main" id="{6C3A0B59-CC6A-07A2-E276-5820D9F8F559}"/>
              </a:ext>
            </a:extLst>
          </p:cNvPr>
          <p:cNvPicPr>
            <a:picLocks noChangeAspect="1"/>
          </p:cNvPicPr>
          <p:nvPr/>
        </p:nvPicPr>
        <p:blipFill>
          <a:blip r:embed="rId2"/>
          <a:stretch>
            <a:fillRect/>
          </a:stretch>
        </p:blipFill>
        <p:spPr>
          <a:xfrm>
            <a:off x="897740" y="1748151"/>
            <a:ext cx="10440820" cy="4626539"/>
          </a:xfrm>
          <a:prstGeom prst="rect">
            <a:avLst/>
          </a:prstGeom>
        </p:spPr>
      </p:pic>
    </p:spTree>
    <p:extLst>
      <p:ext uri="{BB962C8B-B14F-4D97-AF65-F5344CB8AC3E}">
        <p14:creationId xmlns:p14="http://schemas.microsoft.com/office/powerpoint/2010/main" val="4175976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A23182-3F0A-3E61-9BE9-ADEEE6AEC7AF}"/>
              </a:ext>
            </a:extLst>
          </p:cNvPr>
          <p:cNvSpPr>
            <a:spLocks noGrp="1"/>
          </p:cNvSpPr>
          <p:nvPr>
            <p:ph type="title"/>
          </p:nvPr>
        </p:nvSpPr>
        <p:spPr/>
        <p:txBody>
          <a:bodyPr/>
          <a:lstStyle/>
          <a:p>
            <a:r>
              <a:rPr lang="pt-BR" dirty="0"/>
              <a:t>operadores</a:t>
            </a:r>
          </a:p>
        </p:txBody>
      </p:sp>
      <p:sp>
        <p:nvSpPr>
          <p:cNvPr id="3" name="Espaço Reservado para Conteúdo 2">
            <a:extLst>
              <a:ext uri="{FF2B5EF4-FFF2-40B4-BE49-F238E27FC236}">
                <a16:creationId xmlns:a16="http://schemas.microsoft.com/office/drawing/2014/main" id="{15760BEF-29DD-99DE-7D34-89E1FE2A4AFE}"/>
              </a:ext>
            </a:extLst>
          </p:cNvPr>
          <p:cNvSpPr>
            <a:spLocks noGrp="1"/>
          </p:cNvSpPr>
          <p:nvPr>
            <p:ph idx="1"/>
          </p:nvPr>
        </p:nvSpPr>
        <p:spPr/>
        <p:txBody>
          <a:bodyPr/>
          <a:lstStyle/>
          <a:p>
            <a:endParaRPr lang="pt-BR" dirty="0"/>
          </a:p>
        </p:txBody>
      </p:sp>
      <p:pic>
        <p:nvPicPr>
          <p:cNvPr id="5" name="Imagem 4">
            <a:extLst>
              <a:ext uri="{FF2B5EF4-FFF2-40B4-BE49-F238E27FC236}">
                <a16:creationId xmlns:a16="http://schemas.microsoft.com/office/drawing/2014/main" id="{6B7ADE75-5F8D-C43A-D212-B656062AFA2B}"/>
              </a:ext>
            </a:extLst>
          </p:cNvPr>
          <p:cNvPicPr>
            <a:picLocks noChangeAspect="1"/>
          </p:cNvPicPr>
          <p:nvPr/>
        </p:nvPicPr>
        <p:blipFill>
          <a:blip r:embed="rId2"/>
          <a:stretch>
            <a:fillRect/>
          </a:stretch>
        </p:blipFill>
        <p:spPr>
          <a:xfrm>
            <a:off x="1245734" y="1620215"/>
            <a:ext cx="9700532" cy="5053178"/>
          </a:xfrm>
          <a:prstGeom prst="rect">
            <a:avLst/>
          </a:prstGeom>
        </p:spPr>
      </p:pic>
    </p:spTree>
    <p:extLst>
      <p:ext uri="{BB962C8B-B14F-4D97-AF65-F5344CB8AC3E}">
        <p14:creationId xmlns:p14="http://schemas.microsoft.com/office/powerpoint/2010/main" val="2396031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A23182-3F0A-3E61-9BE9-ADEEE6AEC7AF}"/>
              </a:ext>
            </a:extLst>
          </p:cNvPr>
          <p:cNvSpPr>
            <a:spLocks noGrp="1"/>
          </p:cNvSpPr>
          <p:nvPr>
            <p:ph type="title"/>
          </p:nvPr>
        </p:nvSpPr>
        <p:spPr/>
        <p:txBody>
          <a:bodyPr/>
          <a:lstStyle/>
          <a:p>
            <a:r>
              <a:rPr lang="pt-BR" dirty="0"/>
              <a:t>operadores</a:t>
            </a:r>
          </a:p>
        </p:txBody>
      </p:sp>
      <p:sp>
        <p:nvSpPr>
          <p:cNvPr id="3" name="Espaço Reservado para Conteúdo 2">
            <a:extLst>
              <a:ext uri="{FF2B5EF4-FFF2-40B4-BE49-F238E27FC236}">
                <a16:creationId xmlns:a16="http://schemas.microsoft.com/office/drawing/2014/main" id="{15760BEF-29DD-99DE-7D34-89E1FE2A4AFE}"/>
              </a:ext>
            </a:extLst>
          </p:cNvPr>
          <p:cNvSpPr>
            <a:spLocks noGrp="1"/>
          </p:cNvSpPr>
          <p:nvPr>
            <p:ph idx="1"/>
          </p:nvPr>
        </p:nvSpPr>
        <p:spPr/>
        <p:txBody>
          <a:bodyPr/>
          <a:lstStyle/>
          <a:p>
            <a:endParaRPr lang="pt-BR" dirty="0"/>
          </a:p>
        </p:txBody>
      </p:sp>
      <p:pic>
        <p:nvPicPr>
          <p:cNvPr id="6" name="Imagem 5">
            <a:extLst>
              <a:ext uri="{FF2B5EF4-FFF2-40B4-BE49-F238E27FC236}">
                <a16:creationId xmlns:a16="http://schemas.microsoft.com/office/drawing/2014/main" id="{ED37DE49-75FB-8582-A3FC-041F529AE0E8}"/>
              </a:ext>
            </a:extLst>
          </p:cNvPr>
          <p:cNvPicPr>
            <a:picLocks noChangeAspect="1"/>
          </p:cNvPicPr>
          <p:nvPr/>
        </p:nvPicPr>
        <p:blipFill>
          <a:blip r:embed="rId2"/>
          <a:stretch>
            <a:fillRect/>
          </a:stretch>
        </p:blipFill>
        <p:spPr>
          <a:xfrm>
            <a:off x="747082" y="1992964"/>
            <a:ext cx="10898819" cy="2771061"/>
          </a:xfrm>
          <a:prstGeom prst="rect">
            <a:avLst/>
          </a:prstGeom>
        </p:spPr>
      </p:pic>
    </p:spTree>
    <p:extLst>
      <p:ext uri="{BB962C8B-B14F-4D97-AF65-F5344CB8AC3E}">
        <p14:creationId xmlns:p14="http://schemas.microsoft.com/office/powerpoint/2010/main" val="3753210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1B17B5-B2B3-0C37-70E6-8BFAA59254BB}"/>
              </a:ext>
            </a:extLst>
          </p:cNvPr>
          <p:cNvSpPr>
            <a:spLocks noGrp="1"/>
          </p:cNvSpPr>
          <p:nvPr>
            <p:ph type="title"/>
          </p:nvPr>
        </p:nvSpPr>
        <p:spPr/>
        <p:txBody>
          <a:bodyPr/>
          <a:lstStyle/>
          <a:p>
            <a:r>
              <a:rPr lang="pt-BR" dirty="0"/>
              <a:t>A linguagem c</a:t>
            </a:r>
          </a:p>
        </p:txBody>
      </p:sp>
      <p:sp>
        <p:nvSpPr>
          <p:cNvPr id="3" name="Espaço Reservado para Conteúdo 2">
            <a:extLst>
              <a:ext uri="{FF2B5EF4-FFF2-40B4-BE49-F238E27FC236}">
                <a16:creationId xmlns:a16="http://schemas.microsoft.com/office/drawing/2014/main" id="{0565CA3C-BA58-28E4-6A26-200F39F4B12E}"/>
              </a:ext>
            </a:extLst>
          </p:cNvPr>
          <p:cNvSpPr>
            <a:spLocks noGrp="1"/>
          </p:cNvSpPr>
          <p:nvPr>
            <p:ph idx="1"/>
          </p:nvPr>
        </p:nvSpPr>
        <p:spPr/>
        <p:txBody>
          <a:bodyPr/>
          <a:lstStyle/>
          <a:p>
            <a:pPr algn="just"/>
            <a:r>
              <a:rPr lang="pt-BR" dirty="0"/>
              <a:t>Segundo </a:t>
            </a:r>
            <a:r>
              <a:rPr lang="pt-BR" dirty="0" err="1"/>
              <a:t>Schildt</a:t>
            </a:r>
            <a:r>
              <a:rPr lang="pt-BR" dirty="0"/>
              <a:t> (1996), Dennis Ritchie inventou a linguagem C e foi o primeiro a implementá-la usando um computador DEC PDP-11;</a:t>
            </a:r>
          </a:p>
          <a:p>
            <a:pPr algn="just"/>
            <a:r>
              <a:rPr lang="pt-BR" dirty="0"/>
              <a:t> Essa linguagem é resultante de um processo evolutivo de linguagens, cujo marco inicial foi uma linguagem chamada BCPL, desenvolvida por Martin Richards, que teve forte influência em uma linguagem denominada B, inventada por Ken Thompson;</a:t>
            </a:r>
          </a:p>
          <a:p>
            <a:pPr algn="just"/>
            <a:r>
              <a:rPr lang="pt-BR" dirty="0"/>
              <a:t>Na década de 1970, B levou ao desenvolvimento de C.</a:t>
            </a:r>
          </a:p>
          <a:p>
            <a:pPr algn="just"/>
            <a:r>
              <a:rPr lang="pt-BR" dirty="0"/>
              <a:t>A linguagem C++ é uma extensão da linguagem C, e as instruções que fazem parte desta última representam um subconjunto da primeira. Os incrementos encontrados na linguagem C++ foram feitos para dar suporte à programação orientada a objetos, e a sintaxe dessa linguagem é basicamente a mesma da linguagem C.</a:t>
            </a:r>
          </a:p>
        </p:txBody>
      </p:sp>
    </p:spTree>
    <p:extLst>
      <p:ext uri="{BB962C8B-B14F-4D97-AF65-F5344CB8AC3E}">
        <p14:creationId xmlns:p14="http://schemas.microsoft.com/office/powerpoint/2010/main" val="4201912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07F87-1E0B-C04E-F99E-3BB73B8B2EE8}"/>
              </a:ext>
            </a:extLst>
          </p:cNvPr>
          <p:cNvSpPr>
            <a:spLocks noGrp="1"/>
          </p:cNvSpPr>
          <p:nvPr>
            <p:ph type="title"/>
          </p:nvPr>
        </p:nvSpPr>
        <p:spPr/>
        <p:txBody>
          <a:bodyPr/>
          <a:lstStyle/>
          <a:p>
            <a:r>
              <a:rPr lang="pt-BR" dirty="0"/>
              <a:t>Palavras reservadas</a:t>
            </a:r>
          </a:p>
        </p:txBody>
      </p:sp>
      <p:sp>
        <p:nvSpPr>
          <p:cNvPr id="3" name="Espaço Reservado para Conteúdo 2">
            <a:extLst>
              <a:ext uri="{FF2B5EF4-FFF2-40B4-BE49-F238E27FC236}">
                <a16:creationId xmlns:a16="http://schemas.microsoft.com/office/drawing/2014/main" id="{AB343584-14A2-7354-955F-757AC163A902}"/>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869069CD-EB56-76B0-2F3B-AC0080DDB45F}"/>
              </a:ext>
            </a:extLst>
          </p:cNvPr>
          <p:cNvPicPr>
            <a:picLocks noChangeAspect="1"/>
          </p:cNvPicPr>
          <p:nvPr/>
        </p:nvPicPr>
        <p:blipFill>
          <a:blip r:embed="rId2"/>
          <a:stretch>
            <a:fillRect/>
          </a:stretch>
        </p:blipFill>
        <p:spPr>
          <a:xfrm>
            <a:off x="1042282" y="1755237"/>
            <a:ext cx="10107436" cy="4191585"/>
          </a:xfrm>
          <a:prstGeom prst="rect">
            <a:avLst/>
          </a:prstGeom>
        </p:spPr>
      </p:pic>
    </p:spTree>
    <p:extLst>
      <p:ext uri="{BB962C8B-B14F-4D97-AF65-F5344CB8AC3E}">
        <p14:creationId xmlns:p14="http://schemas.microsoft.com/office/powerpoint/2010/main" val="1718761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6149CF-725D-D81E-7ECD-0EAE5255E24C}"/>
              </a:ext>
            </a:extLst>
          </p:cNvPr>
          <p:cNvSpPr>
            <a:spLocks noGrp="1"/>
          </p:cNvSpPr>
          <p:nvPr>
            <p:ph type="title"/>
          </p:nvPr>
        </p:nvSpPr>
        <p:spPr/>
        <p:txBody>
          <a:bodyPr/>
          <a:lstStyle/>
          <a:p>
            <a:r>
              <a:rPr lang="pt-BR" dirty="0"/>
              <a:t>Exercícios de fixação</a:t>
            </a:r>
          </a:p>
        </p:txBody>
      </p:sp>
      <p:sp>
        <p:nvSpPr>
          <p:cNvPr id="3" name="Espaço Reservado para Conteúdo 2">
            <a:extLst>
              <a:ext uri="{FF2B5EF4-FFF2-40B4-BE49-F238E27FC236}">
                <a16:creationId xmlns:a16="http://schemas.microsoft.com/office/drawing/2014/main" id="{AB74AF9C-8B5E-F731-E6BB-9C36C7BEFA35}"/>
              </a:ext>
            </a:extLst>
          </p:cNvPr>
          <p:cNvSpPr>
            <a:spLocks noGrp="1"/>
          </p:cNvSpPr>
          <p:nvPr>
            <p:ph idx="1"/>
          </p:nvPr>
        </p:nvSpPr>
        <p:spPr>
          <a:xfrm>
            <a:off x="126609" y="2121408"/>
            <a:ext cx="11859065" cy="4736592"/>
          </a:xfrm>
        </p:spPr>
        <p:txBody>
          <a:bodyPr>
            <a:normAutofit fontScale="92500" lnSpcReduction="20000"/>
          </a:bodyPr>
          <a:lstStyle/>
          <a:p>
            <a:pPr marL="457200" indent="-457200" algn="just">
              <a:buFont typeface="+mj-lt"/>
              <a:buAutoNum type="arabicPeriod"/>
            </a:pPr>
            <a:r>
              <a:rPr lang="pt-BR" dirty="0"/>
              <a:t>Faça um programa que receba quatro números inteiros, calcule e mostre a soma desses números. </a:t>
            </a:r>
          </a:p>
          <a:p>
            <a:pPr marL="457200" indent="-457200" algn="just">
              <a:buFont typeface="+mj-lt"/>
              <a:buAutoNum type="arabicPeriod"/>
            </a:pPr>
            <a:r>
              <a:rPr lang="pt-BR" dirty="0"/>
              <a:t>Faça um programa que receba três notas, calcule e mostre a média aritmética. </a:t>
            </a:r>
          </a:p>
          <a:p>
            <a:pPr marL="457200" indent="-457200" algn="just">
              <a:buFont typeface="+mj-lt"/>
              <a:buAutoNum type="arabicPeriod"/>
            </a:pPr>
            <a:r>
              <a:rPr lang="pt-BR" dirty="0"/>
              <a:t>Faça um programa que receba três notas e seus respectivos pesos, calcule e mostre a média ponderada.</a:t>
            </a:r>
          </a:p>
          <a:p>
            <a:pPr marL="457200" indent="-457200" algn="just">
              <a:buFont typeface="+mj-lt"/>
              <a:buAutoNum type="arabicPeriod"/>
            </a:pPr>
            <a:r>
              <a:rPr lang="pt-BR" dirty="0"/>
              <a:t>Faça um programa que receba o salário de um funcionário e o percentual de aumento, calcule e mostre o valor do aumento e o novo salário.</a:t>
            </a:r>
          </a:p>
          <a:p>
            <a:pPr marL="457200" indent="-457200" algn="just">
              <a:buFont typeface="+mj-lt"/>
              <a:buAutoNum type="arabicPeriod"/>
            </a:pPr>
            <a:r>
              <a:rPr lang="pt-BR" dirty="0"/>
              <a:t>Sabe-se que: </a:t>
            </a:r>
          </a:p>
          <a:p>
            <a:pPr marL="0" indent="0" algn="just">
              <a:buNone/>
            </a:pPr>
            <a:r>
              <a:rPr lang="pt-BR" dirty="0"/>
              <a:t>	pé = 12 polegadas </a:t>
            </a:r>
          </a:p>
          <a:p>
            <a:pPr marL="0" indent="0" algn="just">
              <a:buNone/>
            </a:pPr>
            <a:r>
              <a:rPr lang="pt-BR" dirty="0"/>
              <a:t>	1 jarda = 3 pés</a:t>
            </a:r>
          </a:p>
          <a:p>
            <a:pPr marL="0" indent="0" algn="just">
              <a:buNone/>
            </a:pPr>
            <a:r>
              <a:rPr lang="pt-BR" dirty="0"/>
              <a:t>	1 milha = 1,760 jarda</a:t>
            </a:r>
          </a:p>
          <a:p>
            <a:pPr marL="0" indent="0" algn="just">
              <a:buNone/>
            </a:pPr>
            <a:r>
              <a:rPr lang="pt-BR" dirty="0"/>
              <a:t>Faça um programa que receba uma medida em pés, faça as conversões a seguir e mostre os resultados. </a:t>
            </a:r>
          </a:p>
          <a:p>
            <a:pPr marL="457200" indent="-457200" algn="just">
              <a:buAutoNum type="alphaLcParenR"/>
            </a:pPr>
            <a:r>
              <a:rPr lang="pt-BR" dirty="0"/>
              <a:t>polegadas; </a:t>
            </a:r>
          </a:p>
          <a:p>
            <a:pPr marL="457200" indent="-457200" algn="just">
              <a:buAutoNum type="alphaLcParenR"/>
            </a:pPr>
            <a:r>
              <a:rPr lang="pt-BR" dirty="0"/>
              <a:t>jardas; </a:t>
            </a:r>
          </a:p>
          <a:p>
            <a:pPr marL="457200" indent="-457200" algn="just">
              <a:buAutoNum type="alphaLcParenR"/>
            </a:pPr>
            <a:r>
              <a:rPr lang="pt-BR" dirty="0"/>
              <a:t>milhas.</a:t>
            </a:r>
          </a:p>
        </p:txBody>
      </p:sp>
    </p:spTree>
    <p:extLst>
      <p:ext uri="{BB962C8B-B14F-4D97-AF65-F5344CB8AC3E}">
        <p14:creationId xmlns:p14="http://schemas.microsoft.com/office/powerpoint/2010/main" val="968493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6149CF-725D-D81E-7ECD-0EAE5255E24C}"/>
              </a:ext>
            </a:extLst>
          </p:cNvPr>
          <p:cNvSpPr>
            <a:spLocks noGrp="1"/>
          </p:cNvSpPr>
          <p:nvPr>
            <p:ph type="title"/>
          </p:nvPr>
        </p:nvSpPr>
        <p:spPr/>
        <p:txBody>
          <a:bodyPr/>
          <a:lstStyle/>
          <a:p>
            <a:r>
              <a:rPr lang="pt-BR" dirty="0"/>
              <a:t>Exercícios de fixação</a:t>
            </a:r>
          </a:p>
        </p:txBody>
      </p:sp>
      <p:sp>
        <p:nvSpPr>
          <p:cNvPr id="3" name="Espaço Reservado para Conteúdo 2">
            <a:extLst>
              <a:ext uri="{FF2B5EF4-FFF2-40B4-BE49-F238E27FC236}">
                <a16:creationId xmlns:a16="http://schemas.microsoft.com/office/drawing/2014/main" id="{AB74AF9C-8B5E-F731-E6BB-9C36C7BEFA35}"/>
              </a:ext>
            </a:extLst>
          </p:cNvPr>
          <p:cNvSpPr>
            <a:spLocks noGrp="1"/>
          </p:cNvSpPr>
          <p:nvPr>
            <p:ph idx="1"/>
          </p:nvPr>
        </p:nvSpPr>
        <p:spPr>
          <a:xfrm>
            <a:off x="126609" y="2121408"/>
            <a:ext cx="11859065" cy="4736592"/>
          </a:xfrm>
        </p:spPr>
        <p:txBody>
          <a:bodyPr>
            <a:normAutofit/>
          </a:bodyPr>
          <a:lstStyle/>
          <a:p>
            <a:pPr marL="0" indent="0" algn="just">
              <a:buNone/>
            </a:pPr>
            <a:r>
              <a:rPr lang="pt-BR" dirty="0"/>
              <a:t>6. Faça um programa que receba o ano de nascimento de uma pessoa e o ano atual, calcule e mostre: </a:t>
            </a:r>
          </a:p>
          <a:p>
            <a:pPr marL="457200" indent="-457200" algn="just">
              <a:buAutoNum type="alphaLcParenR"/>
            </a:pPr>
            <a:r>
              <a:rPr lang="pt-BR" dirty="0"/>
              <a:t>a idade dessa pessoa; </a:t>
            </a:r>
          </a:p>
          <a:p>
            <a:pPr marL="457200" indent="-457200" algn="just">
              <a:buAutoNum type="alphaLcParenR"/>
            </a:pPr>
            <a:r>
              <a:rPr lang="pt-BR" dirty="0"/>
              <a:t>quantos anos ela terá em 2050. </a:t>
            </a:r>
          </a:p>
          <a:p>
            <a:pPr marL="0" indent="0" algn="just">
              <a:buNone/>
            </a:pPr>
            <a:r>
              <a:rPr lang="pt-BR" dirty="0"/>
              <a:t>7. Pedro comprou um saco de ração com peso em quilos. Ele possui dois gatos, para os quais fornece a quantidade de ração em gramas. A quantidade diária de ração fornecida para cada gato é sempre a mesma. Faça um programa que receba o peso do saco de ração e a quantidade de ração fornecida para cada gato, calcule e mostre quanto restará de ração no saco após cinco dias.</a:t>
            </a:r>
          </a:p>
          <a:p>
            <a:pPr marL="0" indent="0" algn="just">
              <a:buNone/>
            </a:pPr>
            <a:r>
              <a:rPr lang="pt-BR" dirty="0"/>
              <a:t>8. Cada degrau de uma escada tem X de altura. Faça um programa que receba essa altura e a altura que o usuário deseja alcançar subindo a escada, calcule e mostre quantos degraus ele deverá subir para atingir seu objetivo, sem se preocupar com a altura do usuário. Todas as medidas fornecidas devem estar em metros. </a:t>
            </a:r>
          </a:p>
        </p:txBody>
      </p:sp>
    </p:spTree>
    <p:extLst>
      <p:ext uri="{BB962C8B-B14F-4D97-AF65-F5344CB8AC3E}">
        <p14:creationId xmlns:p14="http://schemas.microsoft.com/office/powerpoint/2010/main" val="4189382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Estrutura Condicional</a:t>
            </a:r>
          </a:p>
        </p:txBody>
      </p:sp>
      <p:sp>
        <p:nvSpPr>
          <p:cNvPr id="4" name="Espaço Reservado para Conteúdo 3">
            <a:extLst>
              <a:ext uri="{FF2B5EF4-FFF2-40B4-BE49-F238E27FC236}">
                <a16:creationId xmlns:a16="http://schemas.microsoft.com/office/drawing/2014/main" id="{4C4E38D2-A933-CD39-E16D-87758070C5A7}"/>
              </a:ext>
            </a:extLst>
          </p:cNvPr>
          <p:cNvSpPr>
            <a:spLocks noGrp="1"/>
          </p:cNvSpPr>
          <p:nvPr>
            <p:ph idx="1"/>
          </p:nvPr>
        </p:nvSpPr>
        <p:spPr>
          <a:xfrm>
            <a:off x="1069848" y="2121408"/>
            <a:ext cx="3185625" cy="4050792"/>
          </a:xfrm>
        </p:spPr>
        <p:txBody>
          <a:bodyPr/>
          <a:lstStyle/>
          <a:p>
            <a:r>
              <a:rPr lang="pt-BR" dirty="0"/>
              <a:t>Simples</a:t>
            </a:r>
          </a:p>
        </p:txBody>
      </p:sp>
      <p:pic>
        <p:nvPicPr>
          <p:cNvPr id="7" name="Imagem 6">
            <a:extLst>
              <a:ext uri="{FF2B5EF4-FFF2-40B4-BE49-F238E27FC236}">
                <a16:creationId xmlns:a16="http://schemas.microsoft.com/office/drawing/2014/main" id="{89A439E9-7999-1AAD-4B12-59DB0B2FE72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12648" y="2515167"/>
            <a:ext cx="3842825" cy="3202354"/>
          </a:xfrm>
          <a:prstGeom prst="rect">
            <a:avLst/>
          </a:prstGeom>
        </p:spPr>
      </p:pic>
      <p:pic>
        <p:nvPicPr>
          <p:cNvPr id="9" name="Imagem 8">
            <a:extLst>
              <a:ext uri="{FF2B5EF4-FFF2-40B4-BE49-F238E27FC236}">
                <a16:creationId xmlns:a16="http://schemas.microsoft.com/office/drawing/2014/main" id="{E0A00D72-B73A-8DDF-7757-A8C95079205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025352" y="2794870"/>
            <a:ext cx="2690918" cy="2642948"/>
          </a:xfrm>
          <a:prstGeom prst="rect">
            <a:avLst/>
          </a:prstGeom>
        </p:spPr>
      </p:pic>
      <p:pic>
        <p:nvPicPr>
          <p:cNvPr id="12" name="Imagem 11">
            <a:extLst>
              <a:ext uri="{FF2B5EF4-FFF2-40B4-BE49-F238E27FC236}">
                <a16:creationId xmlns:a16="http://schemas.microsoft.com/office/drawing/2014/main" id="{D94E1B4E-5DCC-D6F9-9466-8A2634C168FB}"/>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112790" y="2794870"/>
            <a:ext cx="2642948" cy="2642948"/>
          </a:xfrm>
          <a:prstGeom prst="rect">
            <a:avLst/>
          </a:prstGeom>
        </p:spPr>
      </p:pic>
      <p:sp>
        <p:nvSpPr>
          <p:cNvPr id="14" name="Espaço Reservado para Conteúdo 3">
            <a:extLst>
              <a:ext uri="{FF2B5EF4-FFF2-40B4-BE49-F238E27FC236}">
                <a16:creationId xmlns:a16="http://schemas.microsoft.com/office/drawing/2014/main" id="{CA4B030C-49AC-0A92-E98F-A032E5BAD166}"/>
              </a:ext>
            </a:extLst>
          </p:cNvPr>
          <p:cNvSpPr txBox="1">
            <a:spLocks/>
          </p:cNvSpPr>
          <p:nvPr/>
        </p:nvSpPr>
        <p:spPr>
          <a:xfrm>
            <a:off x="3890424" y="2106178"/>
            <a:ext cx="3185625"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pt-BR" dirty="0"/>
              <a:t>Composta</a:t>
            </a:r>
          </a:p>
        </p:txBody>
      </p:sp>
      <p:sp>
        <p:nvSpPr>
          <p:cNvPr id="15" name="Espaço Reservado para Conteúdo 3">
            <a:extLst>
              <a:ext uri="{FF2B5EF4-FFF2-40B4-BE49-F238E27FC236}">
                <a16:creationId xmlns:a16="http://schemas.microsoft.com/office/drawing/2014/main" id="{C41C36F9-9545-99D1-8980-89BB08FD386A}"/>
              </a:ext>
            </a:extLst>
          </p:cNvPr>
          <p:cNvSpPr txBox="1">
            <a:spLocks/>
          </p:cNvSpPr>
          <p:nvPr/>
        </p:nvSpPr>
        <p:spPr>
          <a:xfrm>
            <a:off x="6821190" y="2090948"/>
            <a:ext cx="3185625"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pt-BR" dirty="0"/>
              <a:t>Encadeada</a:t>
            </a:r>
          </a:p>
          <a:p>
            <a:pPr lvl="1"/>
            <a:r>
              <a:rPr lang="pt-BR" dirty="0"/>
              <a:t>Case</a:t>
            </a:r>
          </a:p>
        </p:txBody>
      </p:sp>
    </p:spTree>
    <p:extLst>
      <p:ext uri="{BB962C8B-B14F-4D97-AF65-F5344CB8AC3E}">
        <p14:creationId xmlns:p14="http://schemas.microsoft.com/office/powerpoint/2010/main" val="573200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Estrutura Condicional</a:t>
            </a:r>
          </a:p>
        </p:txBody>
      </p:sp>
      <p:sp>
        <p:nvSpPr>
          <p:cNvPr id="4" name="Espaço Reservado para Conteúdo 3">
            <a:extLst>
              <a:ext uri="{FF2B5EF4-FFF2-40B4-BE49-F238E27FC236}">
                <a16:creationId xmlns:a16="http://schemas.microsoft.com/office/drawing/2014/main" id="{4C4E38D2-A933-CD39-E16D-87758070C5A7}"/>
              </a:ext>
            </a:extLst>
          </p:cNvPr>
          <p:cNvSpPr>
            <a:spLocks noGrp="1"/>
          </p:cNvSpPr>
          <p:nvPr>
            <p:ph idx="1"/>
          </p:nvPr>
        </p:nvSpPr>
        <p:spPr/>
        <p:txBody>
          <a:bodyPr/>
          <a:lstStyle/>
          <a:p>
            <a:r>
              <a:rPr lang="pt-BR" b="1" dirty="0"/>
              <a:t>Simples:</a:t>
            </a:r>
            <a:r>
              <a:rPr lang="pt-BR" dirty="0"/>
              <a:t> O comando só será executado se a condição for verdadeira. Uma condição é uma comparação que possui dois valores possíveis: verdadeiro ou falso.</a:t>
            </a:r>
          </a:p>
          <a:p>
            <a:pPr marL="0" indent="0">
              <a:buNone/>
            </a:pPr>
            <a:endParaRPr lang="pt-BR" dirty="0"/>
          </a:p>
        </p:txBody>
      </p:sp>
      <p:pic>
        <p:nvPicPr>
          <p:cNvPr id="5" name="Imagem 4">
            <a:extLst>
              <a:ext uri="{FF2B5EF4-FFF2-40B4-BE49-F238E27FC236}">
                <a16:creationId xmlns:a16="http://schemas.microsoft.com/office/drawing/2014/main" id="{7DBB7F4D-AB10-0C65-B9AE-532C7445D297}"/>
              </a:ext>
            </a:extLst>
          </p:cNvPr>
          <p:cNvPicPr>
            <a:picLocks noChangeAspect="1"/>
          </p:cNvPicPr>
          <p:nvPr/>
        </p:nvPicPr>
        <p:blipFill>
          <a:blip r:embed="rId2"/>
          <a:stretch>
            <a:fillRect/>
          </a:stretch>
        </p:blipFill>
        <p:spPr>
          <a:xfrm>
            <a:off x="1213023" y="3179203"/>
            <a:ext cx="4882977" cy="1477204"/>
          </a:xfrm>
          <a:prstGeom prst="rect">
            <a:avLst/>
          </a:prstGeom>
        </p:spPr>
      </p:pic>
      <p:pic>
        <p:nvPicPr>
          <p:cNvPr id="7" name="Imagem 6">
            <a:extLst>
              <a:ext uri="{FF2B5EF4-FFF2-40B4-BE49-F238E27FC236}">
                <a16:creationId xmlns:a16="http://schemas.microsoft.com/office/drawing/2014/main" id="{7CCAE34F-8FA0-98BD-51A4-778F012F2951}"/>
              </a:ext>
            </a:extLst>
          </p:cNvPr>
          <p:cNvPicPr>
            <a:picLocks noChangeAspect="1"/>
          </p:cNvPicPr>
          <p:nvPr/>
        </p:nvPicPr>
        <p:blipFill>
          <a:blip r:embed="rId3"/>
          <a:stretch>
            <a:fillRect/>
          </a:stretch>
        </p:blipFill>
        <p:spPr>
          <a:xfrm>
            <a:off x="6349842" y="3179203"/>
            <a:ext cx="4046182" cy="3377533"/>
          </a:xfrm>
          <a:prstGeom prst="rect">
            <a:avLst/>
          </a:prstGeom>
        </p:spPr>
      </p:pic>
      <p:sp>
        <p:nvSpPr>
          <p:cNvPr id="8" name="CaixaDeTexto 7">
            <a:extLst>
              <a:ext uri="{FF2B5EF4-FFF2-40B4-BE49-F238E27FC236}">
                <a16:creationId xmlns:a16="http://schemas.microsoft.com/office/drawing/2014/main" id="{E4489918-533D-B349-1B29-223E1612F89C}"/>
              </a:ext>
            </a:extLst>
          </p:cNvPr>
          <p:cNvSpPr txBox="1"/>
          <p:nvPr/>
        </p:nvSpPr>
        <p:spPr>
          <a:xfrm>
            <a:off x="970671" y="5092505"/>
            <a:ext cx="5442900" cy="1200329"/>
          </a:xfrm>
          <a:prstGeom prst="rect">
            <a:avLst/>
          </a:prstGeom>
          <a:noFill/>
        </p:spPr>
        <p:txBody>
          <a:bodyPr wrap="none" rtlCol="0">
            <a:spAutoFit/>
          </a:bodyPr>
          <a:lstStyle/>
          <a:p>
            <a:pPr algn="just"/>
            <a:r>
              <a:rPr lang="pt-BR" dirty="0"/>
              <a:t>OBS.: Em C/C++, torna-se obrigatória a utilização</a:t>
            </a:r>
          </a:p>
          <a:p>
            <a:pPr algn="just"/>
            <a:r>
              <a:rPr lang="pt-BR" dirty="0"/>
              <a:t>de chaves quando existe mais de um comando</a:t>
            </a:r>
          </a:p>
          <a:p>
            <a:pPr algn="just"/>
            <a:r>
              <a:rPr lang="pt-BR" dirty="0"/>
              <a:t>a executar. Os comandos entre chaves { } só serão</a:t>
            </a:r>
          </a:p>
          <a:p>
            <a:pPr algn="just"/>
            <a:r>
              <a:rPr lang="pt-BR" dirty="0"/>
              <a:t>executados se a condição for verdadeira.</a:t>
            </a:r>
          </a:p>
        </p:txBody>
      </p:sp>
    </p:spTree>
    <p:extLst>
      <p:ext uri="{BB962C8B-B14F-4D97-AF65-F5344CB8AC3E}">
        <p14:creationId xmlns:p14="http://schemas.microsoft.com/office/powerpoint/2010/main" val="2489027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Estrutura Condicional</a:t>
            </a:r>
          </a:p>
        </p:txBody>
      </p:sp>
      <p:sp>
        <p:nvSpPr>
          <p:cNvPr id="4" name="Espaço Reservado para Conteúdo 3">
            <a:extLst>
              <a:ext uri="{FF2B5EF4-FFF2-40B4-BE49-F238E27FC236}">
                <a16:creationId xmlns:a16="http://schemas.microsoft.com/office/drawing/2014/main" id="{4C4E38D2-A933-CD39-E16D-87758070C5A7}"/>
              </a:ext>
            </a:extLst>
          </p:cNvPr>
          <p:cNvSpPr>
            <a:spLocks noGrp="1"/>
          </p:cNvSpPr>
          <p:nvPr>
            <p:ph idx="1"/>
          </p:nvPr>
        </p:nvSpPr>
        <p:spPr/>
        <p:txBody>
          <a:bodyPr/>
          <a:lstStyle/>
          <a:p>
            <a:r>
              <a:rPr lang="pt-BR" b="1" dirty="0"/>
              <a:t>Composta:</a:t>
            </a:r>
            <a:r>
              <a:rPr lang="pt-BR" dirty="0"/>
              <a:t> Se a condição for verdadeira, será executado o comando1; se for falsa, será executado o comando2.</a:t>
            </a:r>
          </a:p>
          <a:p>
            <a:pPr marL="0" indent="0">
              <a:buNone/>
            </a:pPr>
            <a:endParaRPr lang="pt-BR" dirty="0"/>
          </a:p>
        </p:txBody>
      </p:sp>
      <p:sp>
        <p:nvSpPr>
          <p:cNvPr id="8" name="CaixaDeTexto 7">
            <a:extLst>
              <a:ext uri="{FF2B5EF4-FFF2-40B4-BE49-F238E27FC236}">
                <a16:creationId xmlns:a16="http://schemas.microsoft.com/office/drawing/2014/main" id="{E4489918-533D-B349-1B29-223E1612F89C}"/>
              </a:ext>
            </a:extLst>
          </p:cNvPr>
          <p:cNvSpPr txBox="1"/>
          <p:nvPr/>
        </p:nvSpPr>
        <p:spPr>
          <a:xfrm>
            <a:off x="1313794" y="5173039"/>
            <a:ext cx="5053499" cy="1200329"/>
          </a:xfrm>
          <a:prstGeom prst="rect">
            <a:avLst/>
          </a:prstGeom>
          <a:noFill/>
        </p:spPr>
        <p:txBody>
          <a:bodyPr wrap="none" rtlCol="0">
            <a:spAutoFit/>
          </a:bodyPr>
          <a:lstStyle/>
          <a:p>
            <a:pPr algn="just"/>
            <a:r>
              <a:rPr lang="pt-BR" dirty="0"/>
              <a:t>Se a condição for verdadeira,</a:t>
            </a:r>
          </a:p>
          <a:p>
            <a:pPr algn="just"/>
            <a:r>
              <a:rPr lang="pt-BR" dirty="0"/>
              <a:t>o comando1 e o comando2 serão executados; </a:t>
            </a:r>
          </a:p>
          <a:p>
            <a:pPr algn="just"/>
            <a:r>
              <a:rPr lang="pt-BR" dirty="0"/>
              <a:t>caso contrário, o comando3 e o comando4 </a:t>
            </a:r>
          </a:p>
          <a:p>
            <a:pPr algn="just"/>
            <a:r>
              <a:rPr lang="pt-BR" dirty="0"/>
              <a:t>serão executados.</a:t>
            </a:r>
          </a:p>
        </p:txBody>
      </p:sp>
      <p:pic>
        <p:nvPicPr>
          <p:cNvPr id="6" name="Imagem 5">
            <a:extLst>
              <a:ext uri="{FF2B5EF4-FFF2-40B4-BE49-F238E27FC236}">
                <a16:creationId xmlns:a16="http://schemas.microsoft.com/office/drawing/2014/main" id="{EBD0324D-1E1A-BFC8-80EF-DF9DD44B9298}"/>
              </a:ext>
            </a:extLst>
          </p:cNvPr>
          <p:cNvPicPr>
            <a:picLocks noChangeAspect="1"/>
          </p:cNvPicPr>
          <p:nvPr/>
        </p:nvPicPr>
        <p:blipFill>
          <a:blip r:embed="rId2"/>
          <a:stretch>
            <a:fillRect/>
          </a:stretch>
        </p:blipFill>
        <p:spPr>
          <a:xfrm>
            <a:off x="1317708" y="2871709"/>
            <a:ext cx="3476564" cy="1874462"/>
          </a:xfrm>
          <a:prstGeom prst="rect">
            <a:avLst/>
          </a:prstGeom>
        </p:spPr>
      </p:pic>
      <p:pic>
        <p:nvPicPr>
          <p:cNvPr id="10" name="Imagem 9">
            <a:extLst>
              <a:ext uri="{FF2B5EF4-FFF2-40B4-BE49-F238E27FC236}">
                <a16:creationId xmlns:a16="http://schemas.microsoft.com/office/drawing/2014/main" id="{8AE1436D-8026-4258-30C4-0D52D30E5FDF}"/>
              </a:ext>
            </a:extLst>
          </p:cNvPr>
          <p:cNvPicPr>
            <a:picLocks noChangeAspect="1"/>
          </p:cNvPicPr>
          <p:nvPr/>
        </p:nvPicPr>
        <p:blipFill>
          <a:blip r:embed="rId3"/>
          <a:stretch>
            <a:fillRect/>
          </a:stretch>
        </p:blipFill>
        <p:spPr>
          <a:xfrm>
            <a:off x="7397730" y="2748193"/>
            <a:ext cx="2700081" cy="3810504"/>
          </a:xfrm>
          <a:prstGeom prst="rect">
            <a:avLst/>
          </a:prstGeom>
        </p:spPr>
      </p:pic>
    </p:spTree>
    <p:extLst>
      <p:ext uri="{BB962C8B-B14F-4D97-AF65-F5344CB8AC3E}">
        <p14:creationId xmlns:p14="http://schemas.microsoft.com/office/powerpoint/2010/main" val="3769996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Estrutura Condicional</a:t>
            </a:r>
          </a:p>
        </p:txBody>
      </p:sp>
      <p:sp>
        <p:nvSpPr>
          <p:cNvPr id="4" name="Espaço Reservado para Conteúdo 3">
            <a:extLst>
              <a:ext uri="{FF2B5EF4-FFF2-40B4-BE49-F238E27FC236}">
                <a16:creationId xmlns:a16="http://schemas.microsoft.com/office/drawing/2014/main" id="{4C4E38D2-A933-CD39-E16D-87758070C5A7}"/>
              </a:ext>
            </a:extLst>
          </p:cNvPr>
          <p:cNvSpPr>
            <a:spLocks noGrp="1"/>
          </p:cNvSpPr>
          <p:nvPr>
            <p:ph idx="1"/>
          </p:nvPr>
        </p:nvSpPr>
        <p:spPr/>
        <p:txBody>
          <a:bodyPr/>
          <a:lstStyle/>
          <a:p>
            <a:r>
              <a:rPr lang="pt-BR" b="1" dirty="0"/>
              <a:t>Encadeada:</a:t>
            </a:r>
            <a:r>
              <a:rPr lang="pt-BR" dirty="0"/>
              <a:t> Quando existe a necessidade de verificar mais de duas condições.</a:t>
            </a:r>
          </a:p>
          <a:p>
            <a:pPr marL="0" indent="0">
              <a:buNone/>
            </a:pPr>
            <a:endParaRPr lang="pt-BR" dirty="0"/>
          </a:p>
        </p:txBody>
      </p:sp>
      <p:grpSp>
        <p:nvGrpSpPr>
          <p:cNvPr id="9" name="Agrupar 8">
            <a:extLst>
              <a:ext uri="{FF2B5EF4-FFF2-40B4-BE49-F238E27FC236}">
                <a16:creationId xmlns:a16="http://schemas.microsoft.com/office/drawing/2014/main" id="{83715D33-5ECB-FCCE-7F5B-A3210E1EC9FD}"/>
              </a:ext>
            </a:extLst>
          </p:cNvPr>
          <p:cNvGrpSpPr/>
          <p:nvPr/>
        </p:nvGrpSpPr>
        <p:grpSpPr>
          <a:xfrm>
            <a:off x="1275940" y="2705989"/>
            <a:ext cx="2700081" cy="3810504"/>
            <a:chOff x="5158623" y="2677854"/>
            <a:chExt cx="2700081" cy="3810504"/>
          </a:xfrm>
        </p:grpSpPr>
        <p:pic>
          <p:nvPicPr>
            <p:cNvPr id="3" name="Imagem 2">
              <a:extLst>
                <a:ext uri="{FF2B5EF4-FFF2-40B4-BE49-F238E27FC236}">
                  <a16:creationId xmlns:a16="http://schemas.microsoft.com/office/drawing/2014/main" id="{985213C8-C01D-B478-FEA8-15F2EFD4DB92}"/>
                </a:ext>
              </a:extLst>
            </p:cNvPr>
            <p:cNvPicPr>
              <a:picLocks noChangeAspect="1"/>
            </p:cNvPicPr>
            <p:nvPr/>
          </p:nvPicPr>
          <p:blipFill>
            <a:blip r:embed="rId2"/>
            <a:stretch>
              <a:fillRect/>
            </a:stretch>
          </p:blipFill>
          <p:spPr>
            <a:xfrm>
              <a:off x="5158623" y="2677854"/>
              <a:ext cx="2700081" cy="3810504"/>
            </a:xfrm>
            <a:prstGeom prst="rect">
              <a:avLst/>
            </a:prstGeom>
          </p:spPr>
        </p:pic>
        <p:pic>
          <p:nvPicPr>
            <p:cNvPr id="7" name="Imagem 6">
              <a:extLst>
                <a:ext uri="{FF2B5EF4-FFF2-40B4-BE49-F238E27FC236}">
                  <a16:creationId xmlns:a16="http://schemas.microsoft.com/office/drawing/2014/main" id="{130ED8A4-7BBB-14A0-F2F0-9DABEA8EC418}"/>
                </a:ext>
              </a:extLst>
            </p:cNvPr>
            <p:cNvPicPr>
              <a:picLocks noChangeAspect="1"/>
            </p:cNvPicPr>
            <p:nvPr/>
          </p:nvPicPr>
          <p:blipFill>
            <a:blip r:embed="rId3"/>
            <a:stretch>
              <a:fillRect/>
            </a:stretch>
          </p:blipFill>
          <p:spPr>
            <a:xfrm>
              <a:off x="5753385" y="5088882"/>
              <a:ext cx="2105319" cy="1038370"/>
            </a:xfrm>
            <a:prstGeom prst="rect">
              <a:avLst/>
            </a:prstGeom>
          </p:spPr>
        </p:pic>
      </p:grpSp>
    </p:spTree>
    <p:extLst>
      <p:ext uri="{BB962C8B-B14F-4D97-AF65-F5344CB8AC3E}">
        <p14:creationId xmlns:p14="http://schemas.microsoft.com/office/powerpoint/2010/main" val="1216828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Estrutura Condicional</a:t>
            </a:r>
          </a:p>
        </p:txBody>
      </p:sp>
      <p:sp>
        <p:nvSpPr>
          <p:cNvPr id="4" name="Espaço Reservado para Conteúdo 3">
            <a:extLst>
              <a:ext uri="{FF2B5EF4-FFF2-40B4-BE49-F238E27FC236}">
                <a16:creationId xmlns:a16="http://schemas.microsoft.com/office/drawing/2014/main" id="{4C4E38D2-A933-CD39-E16D-87758070C5A7}"/>
              </a:ext>
            </a:extLst>
          </p:cNvPr>
          <p:cNvSpPr>
            <a:spLocks noGrp="1"/>
          </p:cNvSpPr>
          <p:nvPr>
            <p:ph idx="1"/>
          </p:nvPr>
        </p:nvSpPr>
        <p:spPr>
          <a:xfrm>
            <a:off x="1069848" y="1797843"/>
            <a:ext cx="10058400" cy="4870235"/>
          </a:xfrm>
        </p:spPr>
        <p:txBody>
          <a:bodyPr>
            <a:normAutofit/>
          </a:bodyPr>
          <a:lstStyle/>
          <a:p>
            <a:r>
              <a:rPr lang="pt-BR" b="1" dirty="0"/>
              <a:t>Encadeada:</a:t>
            </a:r>
            <a:r>
              <a:rPr lang="pt-BR" dirty="0"/>
              <a:t> Quando existe a necessidade de verificar mais de duas condições.</a:t>
            </a:r>
          </a:p>
          <a:p>
            <a:pPr lvl="1"/>
            <a:r>
              <a:rPr lang="pt-BR" dirty="0"/>
              <a:t>Estrutura Switch:</a:t>
            </a:r>
          </a:p>
          <a:p>
            <a:pPr lvl="1"/>
            <a:endParaRPr lang="pt-BR" dirty="0"/>
          </a:p>
          <a:p>
            <a:pPr lvl="1"/>
            <a:endParaRPr lang="pt-BR" dirty="0"/>
          </a:p>
          <a:p>
            <a:pPr lvl="1"/>
            <a:endParaRPr lang="pt-BR" dirty="0"/>
          </a:p>
          <a:p>
            <a:pPr lvl="1"/>
            <a:endParaRPr lang="pt-BR" dirty="0"/>
          </a:p>
          <a:p>
            <a:pPr lvl="1"/>
            <a:endParaRPr lang="pt-BR" dirty="0"/>
          </a:p>
          <a:p>
            <a:pPr marL="274320" lvl="1" indent="0">
              <a:buNone/>
            </a:pPr>
            <a:endParaRPr lang="pt-BR" dirty="0"/>
          </a:p>
          <a:p>
            <a:pPr marL="274320" lvl="1" indent="0">
              <a:buNone/>
            </a:pPr>
            <a:endParaRPr lang="pt-BR" dirty="0"/>
          </a:p>
          <a:p>
            <a:pPr marL="274320" lvl="1" indent="0">
              <a:buNone/>
            </a:pPr>
            <a:endParaRPr lang="pt-BR" dirty="0"/>
          </a:p>
          <a:p>
            <a:pPr marL="274320" lvl="1" indent="0" algn="just">
              <a:buNone/>
            </a:pPr>
            <a:r>
              <a:rPr lang="pt-BR" dirty="0"/>
              <a:t>O comando </a:t>
            </a:r>
            <a:r>
              <a:rPr lang="pt-BR" b="1" dirty="0"/>
              <a:t>switch(variável) </a:t>
            </a:r>
            <a:r>
              <a:rPr lang="pt-BR" dirty="0"/>
              <a:t>avalia o valor de uma variável para decidir qual case será executado. Cada case está associado a UM possível valor da variável, que deve ser, obrigatoriamente, do tipo </a:t>
            </a:r>
            <a:r>
              <a:rPr lang="pt-BR" b="1" dirty="0"/>
              <a:t>char, </a:t>
            </a:r>
            <a:r>
              <a:rPr lang="pt-BR" b="1" dirty="0" err="1"/>
              <a:t>unsigned</a:t>
            </a:r>
            <a:r>
              <a:rPr lang="pt-BR" b="1" dirty="0"/>
              <a:t> char, </a:t>
            </a:r>
            <a:r>
              <a:rPr lang="pt-BR" b="1" dirty="0" err="1"/>
              <a:t>int</a:t>
            </a:r>
            <a:r>
              <a:rPr lang="pt-BR" b="1" dirty="0"/>
              <a:t>, </a:t>
            </a:r>
            <a:r>
              <a:rPr lang="pt-BR" b="1" dirty="0" err="1"/>
              <a:t>unsigned</a:t>
            </a:r>
            <a:r>
              <a:rPr lang="pt-BR" b="1" dirty="0"/>
              <a:t> </a:t>
            </a:r>
            <a:r>
              <a:rPr lang="pt-BR" b="1" dirty="0" err="1"/>
              <a:t>int</a:t>
            </a:r>
            <a:r>
              <a:rPr lang="pt-BR" b="1" dirty="0"/>
              <a:t>, short </a:t>
            </a:r>
            <a:r>
              <a:rPr lang="pt-BR" b="1" dirty="0" err="1"/>
              <a:t>int</a:t>
            </a:r>
            <a:r>
              <a:rPr lang="pt-BR" b="1" dirty="0"/>
              <a:t>, </a:t>
            </a:r>
            <a:r>
              <a:rPr lang="pt-BR" b="1" dirty="0" err="1"/>
              <a:t>long</a:t>
            </a:r>
            <a:r>
              <a:rPr lang="pt-BR" b="1" dirty="0"/>
              <a:t> ou </a:t>
            </a:r>
            <a:r>
              <a:rPr lang="pt-BR" b="1" dirty="0" err="1"/>
              <a:t>unsigned</a:t>
            </a:r>
            <a:r>
              <a:rPr lang="pt-BR" b="1" dirty="0"/>
              <a:t> long</a:t>
            </a:r>
            <a:r>
              <a:rPr lang="pt-BR" dirty="0"/>
              <a:t>. O comando </a:t>
            </a:r>
            <a:r>
              <a:rPr lang="pt-BR" b="1" dirty="0"/>
              <a:t>break</a:t>
            </a:r>
            <a:r>
              <a:rPr lang="pt-BR" dirty="0"/>
              <a:t> deve ser utilizado para impedir a execução dos comandos definidos nos cases subsequentes. Quando o valor da variável não coincidir com aqueles especificados nos cases, será executado então o </a:t>
            </a:r>
            <a:r>
              <a:rPr lang="pt-BR" b="1" dirty="0"/>
              <a:t>default</a:t>
            </a:r>
            <a:r>
              <a:rPr lang="pt-BR" dirty="0"/>
              <a:t>. </a:t>
            </a:r>
          </a:p>
          <a:p>
            <a:pPr lvl="1"/>
            <a:endParaRPr lang="pt-BR" dirty="0"/>
          </a:p>
        </p:txBody>
      </p:sp>
      <p:pic>
        <p:nvPicPr>
          <p:cNvPr id="6" name="Imagem 5">
            <a:extLst>
              <a:ext uri="{FF2B5EF4-FFF2-40B4-BE49-F238E27FC236}">
                <a16:creationId xmlns:a16="http://schemas.microsoft.com/office/drawing/2014/main" id="{8547A515-958D-D81B-E64A-A0A0A642C9E9}"/>
              </a:ext>
            </a:extLst>
          </p:cNvPr>
          <p:cNvPicPr>
            <a:picLocks noChangeAspect="1"/>
          </p:cNvPicPr>
          <p:nvPr/>
        </p:nvPicPr>
        <p:blipFill>
          <a:blip r:embed="rId2"/>
          <a:stretch>
            <a:fillRect/>
          </a:stretch>
        </p:blipFill>
        <p:spPr>
          <a:xfrm>
            <a:off x="3686609" y="2377551"/>
            <a:ext cx="5325218" cy="2553056"/>
          </a:xfrm>
          <a:prstGeom prst="rect">
            <a:avLst/>
          </a:prstGeom>
        </p:spPr>
      </p:pic>
    </p:spTree>
    <p:extLst>
      <p:ext uri="{BB962C8B-B14F-4D97-AF65-F5344CB8AC3E}">
        <p14:creationId xmlns:p14="http://schemas.microsoft.com/office/powerpoint/2010/main" val="3454755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Operadores lógicos</a:t>
            </a:r>
          </a:p>
        </p:txBody>
      </p:sp>
      <p:sp>
        <p:nvSpPr>
          <p:cNvPr id="4" name="Espaço Reservado para Conteúdo 3">
            <a:extLst>
              <a:ext uri="{FF2B5EF4-FFF2-40B4-BE49-F238E27FC236}">
                <a16:creationId xmlns:a16="http://schemas.microsoft.com/office/drawing/2014/main" id="{4C4E38D2-A933-CD39-E16D-87758070C5A7}"/>
              </a:ext>
            </a:extLst>
          </p:cNvPr>
          <p:cNvSpPr>
            <a:spLocks noGrp="1"/>
          </p:cNvSpPr>
          <p:nvPr>
            <p:ph idx="1"/>
          </p:nvPr>
        </p:nvSpPr>
        <p:spPr>
          <a:xfrm>
            <a:off x="1069848" y="1797843"/>
            <a:ext cx="10058400" cy="4870235"/>
          </a:xfrm>
        </p:spPr>
        <p:txBody>
          <a:bodyPr>
            <a:normAutofit/>
          </a:bodyPr>
          <a:lstStyle/>
          <a:p>
            <a:r>
              <a:rPr lang="pt-BR" dirty="0"/>
              <a:t>Os principais operadores lógicos são: &amp;&amp;, || e !, que significam e, ou, não e são usados para conjunção, disjunção e negação, respectivamente.</a:t>
            </a:r>
          </a:p>
        </p:txBody>
      </p:sp>
      <p:pic>
        <p:nvPicPr>
          <p:cNvPr id="5" name="Imagem 4">
            <a:extLst>
              <a:ext uri="{FF2B5EF4-FFF2-40B4-BE49-F238E27FC236}">
                <a16:creationId xmlns:a16="http://schemas.microsoft.com/office/drawing/2014/main" id="{F9A25C44-2E24-B091-8D56-7D486892E009}"/>
              </a:ext>
            </a:extLst>
          </p:cNvPr>
          <p:cNvPicPr>
            <a:picLocks noChangeAspect="1"/>
          </p:cNvPicPr>
          <p:nvPr/>
        </p:nvPicPr>
        <p:blipFill>
          <a:blip r:embed="rId2"/>
          <a:stretch>
            <a:fillRect/>
          </a:stretch>
        </p:blipFill>
        <p:spPr>
          <a:xfrm>
            <a:off x="1699599" y="3551827"/>
            <a:ext cx="8792802" cy="1362265"/>
          </a:xfrm>
          <a:prstGeom prst="rect">
            <a:avLst/>
          </a:prstGeom>
        </p:spPr>
      </p:pic>
    </p:spTree>
    <p:extLst>
      <p:ext uri="{BB962C8B-B14F-4D97-AF65-F5344CB8AC3E}">
        <p14:creationId xmlns:p14="http://schemas.microsoft.com/office/powerpoint/2010/main" val="1517348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Operadores lógicos</a:t>
            </a:r>
          </a:p>
        </p:txBody>
      </p:sp>
      <p:sp>
        <p:nvSpPr>
          <p:cNvPr id="4" name="Espaço Reservado para Conteúdo 3">
            <a:extLst>
              <a:ext uri="{FF2B5EF4-FFF2-40B4-BE49-F238E27FC236}">
                <a16:creationId xmlns:a16="http://schemas.microsoft.com/office/drawing/2014/main" id="{4C4E38D2-A933-CD39-E16D-87758070C5A7}"/>
              </a:ext>
            </a:extLst>
          </p:cNvPr>
          <p:cNvSpPr>
            <a:spLocks noGrp="1"/>
          </p:cNvSpPr>
          <p:nvPr>
            <p:ph idx="1"/>
          </p:nvPr>
        </p:nvSpPr>
        <p:spPr>
          <a:xfrm>
            <a:off x="1069848" y="1797843"/>
            <a:ext cx="10058400" cy="4870235"/>
          </a:xfrm>
        </p:spPr>
        <p:txBody>
          <a:bodyPr>
            <a:normAutofit/>
          </a:bodyPr>
          <a:lstStyle/>
          <a:p>
            <a:r>
              <a:rPr lang="pt-BR" dirty="0"/>
              <a:t>Ex.:</a:t>
            </a:r>
          </a:p>
          <a:p>
            <a:pPr marL="0" indent="0">
              <a:buNone/>
            </a:pPr>
            <a:endParaRPr lang="pt-BR" dirty="0"/>
          </a:p>
        </p:txBody>
      </p:sp>
      <p:pic>
        <p:nvPicPr>
          <p:cNvPr id="6" name="Imagem 5">
            <a:extLst>
              <a:ext uri="{FF2B5EF4-FFF2-40B4-BE49-F238E27FC236}">
                <a16:creationId xmlns:a16="http://schemas.microsoft.com/office/drawing/2014/main" id="{DEF36B47-E77A-E019-B47D-8E681FA75AB3}"/>
              </a:ext>
            </a:extLst>
          </p:cNvPr>
          <p:cNvPicPr>
            <a:picLocks noChangeAspect="1"/>
          </p:cNvPicPr>
          <p:nvPr/>
        </p:nvPicPr>
        <p:blipFill>
          <a:blip r:embed="rId2"/>
          <a:stretch>
            <a:fillRect/>
          </a:stretch>
        </p:blipFill>
        <p:spPr>
          <a:xfrm>
            <a:off x="1213590" y="2188933"/>
            <a:ext cx="3743847" cy="666843"/>
          </a:xfrm>
          <a:prstGeom prst="rect">
            <a:avLst/>
          </a:prstGeom>
        </p:spPr>
      </p:pic>
      <p:pic>
        <p:nvPicPr>
          <p:cNvPr id="8" name="Imagem 7">
            <a:extLst>
              <a:ext uri="{FF2B5EF4-FFF2-40B4-BE49-F238E27FC236}">
                <a16:creationId xmlns:a16="http://schemas.microsoft.com/office/drawing/2014/main" id="{EEC36D00-C334-19AC-F1FA-BAFA5317EBD0}"/>
              </a:ext>
            </a:extLst>
          </p:cNvPr>
          <p:cNvPicPr>
            <a:picLocks noChangeAspect="1"/>
          </p:cNvPicPr>
          <p:nvPr/>
        </p:nvPicPr>
        <p:blipFill>
          <a:blip r:embed="rId3"/>
          <a:stretch>
            <a:fillRect/>
          </a:stretch>
        </p:blipFill>
        <p:spPr>
          <a:xfrm>
            <a:off x="1213590" y="3105105"/>
            <a:ext cx="4182059" cy="647790"/>
          </a:xfrm>
          <a:prstGeom prst="rect">
            <a:avLst/>
          </a:prstGeom>
        </p:spPr>
      </p:pic>
      <p:pic>
        <p:nvPicPr>
          <p:cNvPr id="10" name="Imagem 9">
            <a:extLst>
              <a:ext uri="{FF2B5EF4-FFF2-40B4-BE49-F238E27FC236}">
                <a16:creationId xmlns:a16="http://schemas.microsoft.com/office/drawing/2014/main" id="{07B0D3F9-24A9-3D7F-DA8A-4253B81D8762}"/>
              </a:ext>
            </a:extLst>
          </p:cNvPr>
          <p:cNvPicPr>
            <a:picLocks noChangeAspect="1"/>
          </p:cNvPicPr>
          <p:nvPr/>
        </p:nvPicPr>
        <p:blipFill>
          <a:blip r:embed="rId4"/>
          <a:stretch>
            <a:fillRect/>
          </a:stretch>
        </p:blipFill>
        <p:spPr>
          <a:xfrm>
            <a:off x="1213590" y="4002224"/>
            <a:ext cx="8078327" cy="657317"/>
          </a:xfrm>
          <a:prstGeom prst="rect">
            <a:avLst/>
          </a:prstGeom>
        </p:spPr>
      </p:pic>
      <p:pic>
        <p:nvPicPr>
          <p:cNvPr id="12" name="Imagem 11">
            <a:extLst>
              <a:ext uri="{FF2B5EF4-FFF2-40B4-BE49-F238E27FC236}">
                <a16:creationId xmlns:a16="http://schemas.microsoft.com/office/drawing/2014/main" id="{E469E30D-51D3-4A0E-F865-C30CA9096A6D}"/>
              </a:ext>
            </a:extLst>
          </p:cNvPr>
          <p:cNvPicPr>
            <a:picLocks noChangeAspect="1"/>
          </p:cNvPicPr>
          <p:nvPr/>
        </p:nvPicPr>
        <p:blipFill>
          <a:blip r:embed="rId5"/>
          <a:stretch>
            <a:fillRect/>
          </a:stretch>
        </p:blipFill>
        <p:spPr>
          <a:xfrm>
            <a:off x="1213590" y="4908870"/>
            <a:ext cx="8002117" cy="609685"/>
          </a:xfrm>
          <a:prstGeom prst="rect">
            <a:avLst/>
          </a:prstGeom>
        </p:spPr>
      </p:pic>
    </p:spTree>
    <p:extLst>
      <p:ext uri="{BB962C8B-B14F-4D97-AF65-F5344CB8AC3E}">
        <p14:creationId xmlns:p14="http://schemas.microsoft.com/office/powerpoint/2010/main" val="223841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Estrutura Sequencial</a:t>
            </a:r>
          </a:p>
        </p:txBody>
      </p:sp>
      <p:pic>
        <p:nvPicPr>
          <p:cNvPr id="5" name="Espaço Reservado para Conteúdo 4">
            <a:extLst>
              <a:ext uri="{FF2B5EF4-FFF2-40B4-BE49-F238E27FC236}">
                <a16:creationId xmlns:a16="http://schemas.microsoft.com/office/drawing/2014/main" id="{2F2CDACB-BCD9-1988-E805-DB200DCD6449}"/>
              </a:ext>
            </a:extLst>
          </p:cNvPr>
          <p:cNvPicPr>
            <a:picLocks noGrp="1" noChangeAspect="1"/>
          </p:cNvPicPr>
          <p:nvPr>
            <p:ph idx="1"/>
          </p:nvPr>
        </p:nvPicPr>
        <p:blipFill>
          <a:blip r:embed="rId2"/>
          <a:stretch>
            <a:fillRect/>
          </a:stretch>
        </p:blipFill>
        <p:spPr>
          <a:xfrm>
            <a:off x="1771813" y="2489982"/>
            <a:ext cx="7790630" cy="2982350"/>
          </a:xfrm>
        </p:spPr>
      </p:pic>
    </p:spTree>
    <p:extLst>
      <p:ext uri="{BB962C8B-B14F-4D97-AF65-F5344CB8AC3E}">
        <p14:creationId xmlns:p14="http://schemas.microsoft.com/office/powerpoint/2010/main" val="3860023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Exercícios de Fixação</a:t>
            </a:r>
          </a:p>
        </p:txBody>
      </p:sp>
      <p:sp>
        <p:nvSpPr>
          <p:cNvPr id="4" name="Espaço Reservado para Conteúdo 3">
            <a:extLst>
              <a:ext uri="{FF2B5EF4-FFF2-40B4-BE49-F238E27FC236}">
                <a16:creationId xmlns:a16="http://schemas.microsoft.com/office/drawing/2014/main" id="{4C4E38D2-A933-CD39-E16D-87758070C5A7}"/>
              </a:ext>
            </a:extLst>
          </p:cNvPr>
          <p:cNvSpPr>
            <a:spLocks noGrp="1"/>
          </p:cNvSpPr>
          <p:nvPr>
            <p:ph idx="1"/>
          </p:nvPr>
        </p:nvSpPr>
        <p:spPr>
          <a:xfrm>
            <a:off x="1069848" y="1797843"/>
            <a:ext cx="10058400" cy="4870235"/>
          </a:xfrm>
        </p:spPr>
        <p:txBody>
          <a:bodyPr>
            <a:normAutofit/>
          </a:bodyPr>
          <a:lstStyle/>
          <a:p>
            <a:r>
              <a:rPr lang="pt-BR" dirty="0"/>
              <a:t>Livro (Página 61 a 67) – 8 questões</a:t>
            </a:r>
          </a:p>
          <a:p>
            <a:pPr marL="0" indent="0">
              <a:buNone/>
            </a:pPr>
            <a:endParaRPr lang="pt-BR" dirty="0"/>
          </a:p>
        </p:txBody>
      </p:sp>
    </p:spTree>
    <p:extLst>
      <p:ext uri="{BB962C8B-B14F-4D97-AF65-F5344CB8AC3E}">
        <p14:creationId xmlns:p14="http://schemas.microsoft.com/office/powerpoint/2010/main" val="3499423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Estruturas de repetição</a:t>
            </a:r>
          </a:p>
        </p:txBody>
      </p:sp>
      <p:sp>
        <p:nvSpPr>
          <p:cNvPr id="4" name="Espaço Reservado para Conteúdo 3">
            <a:extLst>
              <a:ext uri="{FF2B5EF4-FFF2-40B4-BE49-F238E27FC236}">
                <a16:creationId xmlns:a16="http://schemas.microsoft.com/office/drawing/2014/main" id="{4C4E38D2-A933-CD39-E16D-87758070C5A7}"/>
              </a:ext>
            </a:extLst>
          </p:cNvPr>
          <p:cNvSpPr>
            <a:spLocks noGrp="1"/>
          </p:cNvSpPr>
          <p:nvPr>
            <p:ph idx="1"/>
          </p:nvPr>
        </p:nvSpPr>
        <p:spPr>
          <a:xfrm>
            <a:off x="1069848" y="1797843"/>
            <a:ext cx="10058400" cy="4870235"/>
          </a:xfrm>
        </p:spPr>
        <p:txBody>
          <a:bodyPr>
            <a:normAutofit/>
          </a:bodyPr>
          <a:lstStyle/>
          <a:p>
            <a:r>
              <a:rPr lang="pt-BR" dirty="0"/>
              <a:t>Uma estrutura de repetição é utilizada quando um trecho do algoritmo, ou até mesmo o algoritmo inteiro, precisa ser repetido. </a:t>
            </a:r>
          </a:p>
          <a:p>
            <a:r>
              <a:rPr lang="pt-BR" dirty="0"/>
              <a:t>O número de repetições pode ser fixo ou estar atrelado a uma condição.</a:t>
            </a:r>
          </a:p>
        </p:txBody>
      </p:sp>
    </p:spTree>
    <p:extLst>
      <p:ext uri="{BB962C8B-B14F-4D97-AF65-F5344CB8AC3E}">
        <p14:creationId xmlns:p14="http://schemas.microsoft.com/office/powerpoint/2010/main" val="1289432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Estruturas de repetição</a:t>
            </a:r>
          </a:p>
        </p:txBody>
      </p:sp>
      <p:sp>
        <p:nvSpPr>
          <p:cNvPr id="4" name="Espaço Reservado para Conteúdo 3">
            <a:extLst>
              <a:ext uri="{FF2B5EF4-FFF2-40B4-BE49-F238E27FC236}">
                <a16:creationId xmlns:a16="http://schemas.microsoft.com/office/drawing/2014/main" id="{4C4E38D2-A933-CD39-E16D-87758070C5A7}"/>
              </a:ext>
            </a:extLst>
          </p:cNvPr>
          <p:cNvSpPr>
            <a:spLocks noGrp="1"/>
          </p:cNvSpPr>
          <p:nvPr>
            <p:ph idx="1"/>
          </p:nvPr>
        </p:nvSpPr>
        <p:spPr>
          <a:xfrm>
            <a:off x="1069848" y="1797843"/>
            <a:ext cx="10058400" cy="5060157"/>
          </a:xfrm>
        </p:spPr>
        <p:txBody>
          <a:bodyPr>
            <a:normAutofit lnSpcReduction="10000"/>
          </a:bodyPr>
          <a:lstStyle/>
          <a:p>
            <a:r>
              <a:rPr lang="pt-BR" sz="2800" b="1" dirty="0"/>
              <a:t>Estrutura de repetição para número definido de repetições (FOR)</a:t>
            </a:r>
            <a:r>
              <a:rPr lang="pt-BR" dirty="0"/>
              <a:t>:</a:t>
            </a:r>
          </a:p>
          <a:p>
            <a:r>
              <a:rPr lang="pt-BR" dirty="0"/>
              <a:t>Essa estrutura de repetição é utilizada quando se sabe o número de vezes que um trecho do algoritmo deve ser repetido.</a:t>
            </a:r>
          </a:p>
          <a:p>
            <a:r>
              <a:rPr lang="pt-BR" dirty="0"/>
              <a:t>O formato geral do comando for é composto por três partes:</a:t>
            </a:r>
          </a:p>
          <a:p>
            <a:endParaRPr lang="pt-BR" dirty="0"/>
          </a:p>
          <a:p>
            <a:endParaRPr lang="pt-BR" dirty="0"/>
          </a:p>
          <a:p>
            <a:pPr algn="just"/>
            <a:r>
              <a:rPr lang="pt-BR" dirty="0"/>
              <a:t>A primeira parte atribui um </a:t>
            </a:r>
            <a:r>
              <a:rPr lang="pt-BR" dirty="0" err="1"/>
              <a:t>valor_inicial</a:t>
            </a:r>
            <a:r>
              <a:rPr lang="pt-BR" dirty="0"/>
              <a:t> à variável i, que tem como função controlar o número necessário de repetições.</a:t>
            </a:r>
          </a:p>
          <a:p>
            <a:pPr algn="just"/>
            <a:r>
              <a:rPr lang="pt-BR" dirty="0"/>
              <a:t>A segunda parte corresponde a uma expressão relacional que, quando assumir o valor falso, determinará o fim da repetição.</a:t>
            </a:r>
          </a:p>
          <a:p>
            <a:pPr algn="just"/>
            <a:r>
              <a:rPr lang="pt-BR" dirty="0"/>
              <a:t>A terceira parte é responsável por alterar o valor da variável i (incremento ou decremento) com o objetivo de, em algum momento, fazer a condição assumir o valor falso.</a:t>
            </a:r>
          </a:p>
        </p:txBody>
      </p:sp>
      <p:pic>
        <p:nvPicPr>
          <p:cNvPr id="5" name="Imagem 4">
            <a:extLst>
              <a:ext uri="{FF2B5EF4-FFF2-40B4-BE49-F238E27FC236}">
                <a16:creationId xmlns:a16="http://schemas.microsoft.com/office/drawing/2014/main" id="{38D17B28-4862-190B-324A-80EE8E493966}"/>
              </a:ext>
            </a:extLst>
          </p:cNvPr>
          <p:cNvPicPr>
            <a:picLocks noChangeAspect="1"/>
          </p:cNvPicPr>
          <p:nvPr/>
        </p:nvPicPr>
        <p:blipFill>
          <a:blip r:embed="rId2"/>
          <a:stretch>
            <a:fillRect/>
          </a:stretch>
        </p:blipFill>
        <p:spPr>
          <a:xfrm>
            <a:off x="1063752" y="3627484"/>
            <a:ext cx="10058400" cy="728870"/>
          </a:xfrm>
          <a:prstGeom prst="rect">
            <a:avLst/>
          </a:prstGeom>
        </p:spPr>
      </p:pic>
    </p:spTree>
    <p:extLst>
      <p:ext uri="{BB962C8B-B14F-4D97-AF65-F5344CB8AC3E}">
        <p14:creationId xmlns:p14="http://schemas.microsoft.com/office/powerpoint/2010/main" val="2848794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Estruturas de repetição</a:t>
            </a:r>
          </a:p>
        </p:txBody>
      </p:sp>
      <p:sp>
        <p:nvSpPr>
          <p:cNvPr id="4" name="Espaço Reservado para Conteúdo 3">
            <a:extLst>
              <a:ext uri="{FF2B5EF4-FFF2-40B4-BE49-F238E27FC236}">
                <a16:creationId xmlns:a16="http://schemas.microsoft.com/office/drawing/2014/main" id="{4C4E38D2-A933-CD39-E16D-87758070C5A7}"/>
              </a:ext>
            </a:extLst>
          </p:cNvPr>
          <p:cNvSpPr>
            <a:spLocks noGrp="1"/>
          </p:cNvSpPr>
          <p:nvPr>
            <p:ph idx="1"/>
          </p:nvPr>
        </p:nvSpPr>
        <p:spPr>
          <a:xfrm>
            <a:off x="1069848" y="1797843"/>
            <a:ext cx="10058400" cy="5060157"/>
          </a:xfrm>
        </p:spPr>
        <p:txBody>
          <a:bodyPr>
            <a:normAutofit/>
          </a:bodyPr>
          <a:lstStyle/>
          <a:p>
            <a:r>
              <a:rPr lang="pt-BR" sz="2800" b="1" dirty="0"/>
              <a:t>Estrutura de repetição para número definido de repetições (FOR)</a:t>
            </a:r>
            <a:r>
              <a:rPr lang="pt-BR" dirty="0"/>
              <a:t>:</a:t>
            </a:r>
          </a:p>
          <a:p>
            <a:r>
              <a:rPr lang="pt-BR" dirty="0"/>
              <a:t>Exemplo 1:</a:t>
            </a:r>
          </a:p>
        </p:txBody>
      </p:sp>
      <p:pic>
        <p:nvPicPr>
          <p:cNvPr id="6" name="Imagem 5">
            <a:extLst>
              <a:ext uri="{FF2B5EF4-FFF2-40B4-BE49-F238E27FC236}">
                <a16:creationId xmlns:a16="http://schemas.microsoft.com/office/drawing/2014/main" id="{D5C9A90C-EC1D-127D-FD03-369CF0021FF1}"/>
              </a:ext>
            </a:extLst>
          </p:cNvPr>
          <p:cNvPicPr>
            <a:picLocks noChangeAspect="1"/>
          </p:cNvPicPr>
          <p:nvPr/>
        </p:nvPicPr>
        <p:blipFill>
          <a:blip r:embed="rId2"/>
          <a:stretch>
            <a:fillRect/>
          </a:stretch>
        </p:blipFill>
        <p:spPr>
          <a:xfrm>
            <a:off x="1063752" y="3361467"/>
            <a:ext cx="7192260" cy="943247"/>
          </a:xfrm>
          <a:prstGeom prst="rect">
            <a:avLst/>
          </a:prstGeom>
        </p:spPr>
      </p:pic>
      <p:sp>
        <p:nvSpPr>
          <p:cNvPr id="8" name="CaixaDeTexto 7">
            <a:extLst>
              <a:ext uri="{FF2B5EF4-FFF2-40B4-BE49-F238E27FC236}">
                <a16:creationId xmlns:a16="http://schemas.microsoft.com/office/drawing/2014/main" id="{CF539AC2-F204-1878-3E11-72C73CD7C7EC}"/>
              </a:ext>
            </a:extLst>
          </p:cNvPr>
          <p:cNvSpPr txBox="1"/>
          <p:nvPr/>
        </p:nvSpPr>
        <p:spPr>
          <a:xfrm>
            <a:off x="1063752" y="4341989"/>
            <a:ext cx="10471756" cy="1477328"/>
          </a:xfrm>
          <a:prstGeom prst="rect">
            <a:avLst/>
          </a:prstGeom>
          <a:noFill/>
        </p:spPr>
        <p:txBody>
          <a:bodyPr wrap="square">
            <a:spAutoFit/>
          </a:bodyPr>
          <a:lstStyle/>
          <a:p>
            <a:pPr algn="just"/>
            <a:r>
              <a:rPr lang="pt-BR" dirty="0"/>
              <a:t>À variável a é atribuído inicialmente o valor 1 (a = 1) que, depois, é incrementado em uma unidade (a++). </a:t>
            </a:r>
          </a:p>
          <a:p>
            <a:pPr algn="just"/>
            <a:endParaRPr lang="pt-BR" dirty="0"/>
          </a:p>
          <a:p>
            <a:pPr algn="just"/>
            <a:r>
              <a:rPr lang="pt-BR" dirty="0"/>
              <a:t>A cada incremento, o comando </a:t>
            </a:r>
            <a:r>
              <a:rPr lang="pt-BR" dirty="0" err="1"/>
              <a:t>printf</a:t>
            </a:r>
            <a:r>
              <a:rPr lang="pt-BR" dirty="0"/>
              <a:t> será executado. Esse processo se repete até o valor da variável a se tornar maior que 20 (quando a condição (a &lt;= 20) assumir o valor falso).</a:t>
            </a:r>
          </a:p>
        </p:txBody>
      </p:sp>
    </p:spTree>
    <p:extLst>
      <p:ext uri="{BB962C8B-B14F-4D97-AF65-F5344CB8AC3E}">
        <p14:creationId xmlns:p14="http://schemas.microsoft.com/office/powerpoint/2010/main" val="2193148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Estruturas de repetição</a:t>
            </a:r>
          </a:p>
        </p:txBody>
      </p:sp>
      <p:sp>
        <p:nvSpPr>
          <p:cNvPr id="4" name="Espaço Reservado para Conteúdo 3">
            <a:extLst>
              <a:ext uri="{FF2B5EF4-FFF2-40B4-BE49-F238E27FC236}">
                <a16:creationId xmlns:a16="http://schemas.microsoft.com/office/drawing/2014/main" id="{4C4E38D2-A933-CD39-E16D-87758070C5A7}"/>
              </a:ext>
            </a:extLst>
          </p:cNvPr>
          <p:cNvSpPr>
            <a:spLocks noGrp="1"/>
          </p:cNvSpPr>
          <p:nvPr>
            <p:ph idx="1"/>
          </p:nvPr>
        </p:nvSpPr>
        <p:spPr>
          <a:xfrm>
            <a:off x="1069848" y="1797843"/>
            <a:ext cx="10058400" cy="5060157"/>
          </a:xfrm>
        </p:spPr>
        <p:txBody>
          <a:bodyPr>
            <a:normAutofit/>
          </a:bodyPr>
          <a:lstStyle/>
          <a:p>
            <a:r>
              <a:rPr lang="pt-BR" sz="2800" b="1" dirty="0"/>
              <a:t>Estrutura de repetição para número definido de repetições (FOR)</a:t>
            </a:r>
            <a:r>
              <a:rPr lang="pt-BR" dirty="0"/>
              <a:t>:</a:t>
            </a:r>
          </a:p>
          <a:p>
            <a:r>
              <a:rPr lang="pt-BR" dirty="0"/>
              <a:t>Exemplo 2:</a:t>
            </a:r>
          </a:p>
        </p:txBody>
      </p:sp>
      <p:pic>
        <p:nvPicPr>
          <p:cNvPr id="5" name="Imagem 4">
            <a:extLst>
              <a:ext uri="{FF2B5EF4-FFF2-40B4-BE49-F238E27FC236}">
                <a16:creationId xmlns:a16="http://schemas.microsoft.com/office/drawing/2014/main" id="{C7B8583B-41B3-13D4-E882-0F5CE6F52DA2}"/>
              </a:ext>
            </a:extLst>
          </p:cNvPr>
          <p:cNvPicPr>
            <a:picLocks noChangeAspect="1"/>
          </p:cNvPicPr>
          <p:nvPr/>
        </p:nvPicPr>
        <p:blipFill>
          <a:blip r:embed="rId2"/>
          <a:stretch>
            <a:fillRect/>
          </a:stretch>
        </p:blipFill>
        <p:spPr>
          <a:xfrm>
            <a:off x="2988441" y="3125207"/>
            <a:ext cx="4537773" cy="1569535"/>
          </a:xfrm>
          <a:prstGeom prst="rect">
            <a:avLst/>
          </a:prstGeom>
        </p:spPr>
      </p:pic>
      <p:sp>
        <p:nvSpPr>
          <p:cNvPr id="9" name="CaixaDeTexto 8">
            <a:extLst>
              <a:ext uri="{FF2B5EF4-FFF2-40B4-BE49-F238E27FC236}">
                <a16:creationId xmlns:a16="http://schemas.microsoft.com/office/drawing/2014/main" id="{E7D50729-1217-7423-84CC-6BCBC2A23DE0}"/>
              </a:ext>
            </a:extLst>
          </p:cNvPr>
          <p:cNvSpPr txBox="1"/>
          <p:nvPr/>
        </p:nvSpPr>
        <p:spPr>
          <a:xfrm>
            <a:off x="1164100" y="4710310"/>
            <a:ext cx="10058399" cy="2031325"/>
          </a:xfrm>
          <a:prstGeom prst="rect">
            <a:avLst/>
          </a:prstGeom>
          <a:noFill/>
        </p:spPr>
        <p:txBody>
          <a:bodyPr wrap="square">
            <a:spAutoFit/>
          </a:bodyPr>
          <a:lstStyle/>
          <a:p>
            <a:pPr algn="just"/>
            <a:r>
              <a:rPr lang="pt-BR" dirty="0"/>
              <a:t>No exemplo anterior, a variável a é inicializada com o valor 15 (a = 15) que, depois, é decrementada em duas unidades (a = a -2). </a:t>
            </a:r>
          </a:p>
          <a:p>
            <a:pPr algn="just"/>
            <a:endParaRPr lang="pt-BR" dirty="0"/>
          </a:p>
          <a:p>
            <a:pPr algn="just"/>
            <a:r>
              <a:rPr lang="pt-BR" dirty="0"/>
              <a:t>A cada decremento, o bloco de comando que está entre chaves { ... } é executado. </a:t>
            </a:r>
          </a:p>
          <a:p>
            <a:pPr algn="just"/>
            <a:endParaRPr lang="pt-BR" dirty="0"/>
          </a:p>
          <a:p>
            <a:pPr algn="just"/>
            <a:r>
              <a:rPr lang="pt-BR" dirty="0"/>
              <a:t>Esse processo se repete até o valor da variável a se tornar menor que 1 </a:t>
            </a:r>
          </a:p>
          <a:p>
            <a:pPr algn="just"/>
            <a:r>
              <a:rPr lang="pt-BR" dirty="0"/>
              <a:t>(quando a condição (a &gt;= 1) assumir o valor falso).</a:t>
            </a:r>
          </a:p>
        </p:txBody>
      </p:sp>
    </p:spTree>
    <p:extLst>
      <p:ext uri="{BB962C8B-B14F-4D97-AF65-F5344CB8AC3E}">
        <p14:creationId xmlns:p14="http://schemas.microsoft.com/office/powerpoint/2010/main" val="2669743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Estruturas de repetição</a:t>
            </a:r>
          </a:p>
        </p:txBody>
      </p:sp>
      <p:sp>
        <p:nvSpPr>
          <p:cNvPr id="4" name="Espaço Reservado para Conteúdo 3">
            <a:extLst>
              <a:ext uri="{FF2B5EF4-FFF2-40B4-BE49-F238E27FC236}">
                <a16:creationId xmlns:a16="http://schemas.microsoft.com/office/drawing/2014/main" id="{4C4E38D2-A933-CD39-E16D-87758070C5A7}"/>
              </a:ext>
            </a:extLst>
          </p:cNvPr>
          <p:cNvSpPr>
            <a:spLocks noGrp="1"/>
          </p:cNvSpPr>
          <p:nvPr>
            <p:ph idx="1"/>
          </p:nvPr>
        </p:nvSpPr>
        <p:spPr>
          <a:xfrm>
            <a:off x="1069848" y="1797843"/>
            <a:ext cx="9438718" cy="5060157"/>
          </a:xfrm>
        </p:spPr>
        <p:txBody>
          <a:bodyPr>
            <a:normAutofit/>
          </a:bodyPr>
          <a:lstStyle/>
          <a:p>
            <a:r>
              <a:rPr lang="pt-BR" sz="2800" b="1" dirty="0"/>
              <a:t>Estrutura de repetição para número definido de repetições (FOR)</a:t>
            </a:r>
            <a:r>
              <a:rPr lang="pt-BR" dirty="0"/>
              <a:t>:</a:t>
            </a:r>
          </a:p>
          <a:p>
            <a:r>
              <a:rPr lang="pt-BR" dirty="0"/>
              <a:t>Exemplo 3:</a:t>
            </a:r>
          </a:p>
          <a:p>
            <a:endParaRPr lang="pt-BR" dirty="0"/>
          </a:p>
          <a:p>
            <a:endParaRPr lang="pt-BR" dirty="0"/>
          </a:p>
          <a:p>
            <a:endParaRPr lang="pt-BR" dirty="0"/>
          </a:p>
          <a:p>
            <a:endParaRPr lang="pt-BR" dirty="0"/>
          </a:p>
          <a:p>
            <a:r>
              <a:rPr lang="pt-BR" dirty="0"/>
              <a:t>Exemplo 4:</a:t>
            </a:r>
          </a:p>
        </p:txBody>
      </p:sp>
      <p:pic>
        <p:nvPicPr>
          <p:cNvPr id="6" name="Imagem 5">
            <a:extLst>
              <a:ext uri="{FF2B5EF4-FFF2-40B4-BE49-F238E27FC236}">
                <a16:creationId xmlns:a16="http://schemas.microsoft.com/office/drawing/2014/main" id="{E5ADD3A3-CCB5-FA55-E627-FE8D379DD779}"/>
              </a:ext>
            </a:extLst>
          </p:cNvPr>
          <p:cNvPicPr>
            <a:picLocks noChangeAspect="1"/>
          </p:cNvPicPr>
          <p:nvPr/>
        </p:nvPicPr>
        <p:blipFill>
          <a:blip r:embed="rId2"/>
          <a:stretch>
            <a:fillRect/>
          </a:stretch>
        </p:blipFill>
        <p:spPr>
          <a:xfrm>
            <a:off x="1168398" y="3189934"/>
            <a:ext cx="3524742" cy="1286054"/>
          </a:xfrm>
          <a:prstGeom prst="rect">
            <a:avLst/>
          </a:prstGeom>
        </p:spPr>
      </p:pic>
      <p:pic>
        <p:nvPicPr>
          <p:cNvPr id="8" name="Imagem 7">
            <a:extLst>
              <a:ext uri="{FF2B5EF4-FFF2-40B4-BE49-F238E27FC236}">
                <a16:creationId xmlns:a16="http://schemas.microsoft.com/office/drawing/2014/main" id="{6C298941-970A-5031-2C94-25A599AEA062}"/>
              </a:ext>
            </a:extLst>
          </p:cNvPr>
          <p:cNvPicPr>
            <a:picLocks noChangeAspect="1"/>
          </p:cNvPicPr>
          <p:nvPr/>
        </p:nvPicPr>
        <p:blipFill>
          <a:blip r:embed="rId3"/>
          <a:stretch>
            <a:fillRect/>
          </a:stretch>
        </p:blipFill>
        <p:spPr>
          <a:xfrm>
            <a:off x="1168398" y="5290243"/>
            <a:ext cx="3667637" cy="1257475"/>
          </a:xfrm>
          <a:prstGeom prst="rect">
            <a:avLst/>
          </a:prstGeom>
        </p:spPr>
      </p:pic>
      <p:sp>
        <p:nvSpPr>
          <p:cNvPr id="10" name="Espaço Reservado para Conteúdo 3">
            <a:extLst>
              <a:ext uri="{FF2B5EF4-FFF2-40B4-BE49-F238E27FC236}">
                <a16:creationId xmlns:a16="http://schemas.microsoft.com/office/drawing/2014/main" id="{E5819420-29CA-5284-E754-4489E7A0FBD8}"/>
              </a:ext>
            </a:extLst>
          </p:cNvPr>
          <p:cNvSpPr txBox="1">
            <a:spLocks/>
          </p:cNvSpPr>
          <p:nvPr/>
        </p:nvSpPr>
        <p:spPr>
          <a:xfrm>
            <a:off x="5287811" y="2760164"/>
            <a:ext cx="9438718" cy="506015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pt-BR" dirty="0"/>
              <a:t>Exemplo 5:</a:t>
            </a:r>
          </a:p>
          <a:p>
            <a:endParaRPr lang="pt-BR" dirty="0"/>
          </a:p>
          <a:p>
            <a:endParaRPr lang="pt-BR" dirty="0"/>
          </a:p>
          <a:p>
            <a:endParaRPr lang="pt-BR" dirty="0"/>
          </a:p>
          <a:p>
            <a:endParaRPr lang="pt-BR" dirty="0"/>
          </a:p>
          <a:p>
            <a:r>
              <a:rPr lang="pt-BR" dirty="0"/>
              <a:t>Exemplo 6:</a:t>
            </a:r>
          </a:p>
        </p:txBody>
      </p:sp>
      <p:pic>
        <p:nvPicPr>
          <p:cNvPr id="12" name="Imagem 11">
            <a:extLst>
              <a:ext uri="{FF2B5EF4-FFF2-40B4-BE49-F238E27FC236}">
                <a16:creationId xmlns:a16="http://schemas.microsoft.com/office/drawing/2014/main" id="{4A3D0A57-3015-B712-F0E7-F9B1C0CD3879}"/>
              </a:ext>
            </a:extLst>
          </p:cNvPr>
          <p:cNvPicPr>
            <a:picLocks noChangeAspect="1"/>
          </p:cNvPicPr>
          <p:nvPr/>
        </p:nvPicPr>
        <p:blipFill>
          <a:blip r:embed="rId4"/>
          <a:stretch>
            <a:fillRect/>
          </a:stretch>
        </p:blipFill>
        <p:spPr>
          <a:xfrm>
            <a:off x="5459846" y="3189934"/>
            <a:ext cx="3572374" cy="600159"/>
          </a:xfrm>
          <a:prstGeom prst="rect">
            <a:avLst/>
          </a:prstGeom>
        </p:spPr>
      </p:pic>
      <p:pic>
        <p:nvPicPr>
          <p:cNvPr id="14" name="Imagem 13">
            <a:extLst>
              <a:ext uri="{FF2B5EF4-FFF2-40B4-BE49-F238E27FC236}">
                <a16:creationId xmlns:a16="http://schemas.microsoft.com/office/drawing/2014/main" id="{93AE6D52-B7EB-98A4-B676-EA0FC4A048CF}"/>
              </a:ext>
            </a:extLst>
          </p:cNvPr>
          <p:cNvPicPr>
            <a:picLocks noChangeAspect="1"/>
          </p:cNvPicPr>
          <p:nvPr/>
        </p:nvPicPr>
        <p:blipFill>
          <a:blip r:embed="rId5"/>
          <a:stretch>
            <a:fillRect/>
          </a:stretch>
        </p:blipFill>
        <p:spPr>
          <a:xfrm>
            <a:off x="5459846" y="5290242"/>
            <a:ext cx="3810532" cy="600159"/>
          </a:xfrm>
          <a:prstGeom prst="rect">
            <a:avLst/>
          </a:prstGeom>
        </p:spPr>
      </p:pic>
    </p:spTree>
    <p:extLst>
      <p:ext uri="{BB962C8B-B14F-4D97-AF65-F5344CB8AC3E}">
        <p14:creationId xmlns:p14="http://schemas.microsoft.com/office/powerpoint/2010/main" val="3338281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Estruturas de repetição</a:t>
            </a:r>
          </a:p>
        </p:txBody>
      </p:sp>
      <p:sp>
        <p:nvSpPr>
          <p:cNvPr id="4" name="Espaço Reservado para Conteúdo 3">
            <a:extLst>
              <a:ext uri="{FF2B5EF4-FFF2-40B4-BE49-F238E27FC236}">
                <a16:creationId xmlns:a16="http://schemas.microsoft.com/office/drawing/2014/main" id="{4C4E38D2-A933-CD39-E16D-87758070C5A7}"/>
              </a:ext>
            </a:extLst>
          </p:cNvPr>
          <p:cNvSpPr>
            <a:spLocks noGrp="1"/>
          </p:cNvSpPr>
          <p:nvPr>
            <p:ph idx="1"/>
          </p:nvPr>
        </p:nvSpPr>
        <p:spPr>
          <a:xfrm>
            <a:off x="1069848" y="1797843"/>
            <a:ext cx="9438718" cy="5060157"/>
          </a:xfrm>
        </p:spPr>
        <p:txBody>
          <a:bodyPr>
            <a:normAutofit/>
          </a:bodyPr>
          <a:lstStyle/>
          <a:p>
            <a:r>
              <a:rPr lang="pt-BR" sz="2800" b="1" dirty="0"/>
              <a:t>Estrutura de repetição para número definido de repetições (FOR)</a:t>
            </a:r>
            <a:r>
              <a:rPr lang="pt-BR" dirty="0"/>
              <a:t>:</a:t>
            </a:r>
          </a:p>
          <a:p>
            <a:r>
              <a:rPr lang="pt-BR" dirty="0"/>
              <a:t>Exemplo Acumulador:</a:t>
            </a:r>
          </a:p>
          <a:p>
            <a:endParaRPr lang="pt-BR" dirty="0"/>
          </a:p>
          <a:p>
            <a:endParaRPr lang="pt-BR" dirty="0"/>
          </a:p>
          <a:p>
            <a:endParaRPr lang="pt-BR" dirty="0"/>
          </a:p>
          <a:p>
            <a:endParaRPr lang="pt-BR" dirty="0"/>
          </a:p>
          <a:p>
            <a:pPr marL="0" indent="0">
              <a:buNone/>
            </a:pPr>
            <a:endParaRPr lang="pt-BR" dirty="0"/>
          </a:p>
        </p:txBody>
      </p:sp>
      <p:pic>
        <p:nvPicPr>
          <p:cNvPr id="5" name="Imagem 4">
            <a:extLst>
              <a:ext uri="{FF2B5EF4-FFF2-40B4-BE49-F238E27FC236}">
                <a16:creationId xmlns:a16="http://schemas.microsoft.com/office/drawing/2014/main" id="{4E5B680E-8EA9-11E6-B3E6-B88CEA2D6F9F}"/>
              </a:ext>
            </a:extLst>
          </p:cNvPr>
          <p:cNvPicPr>
            <a:picLocks noChangeAspect="1"/>
          </p:cNvPicPr>
          <p:nvPr/>
        </p:nvPicPr>
        <p:blipFill>
          <a:blip r:embed="rId2"/>
          <a:stretch>
            <a:fillRect/>
          </a:stretch>
        </p:blipFill>
        <p:spPr>
          <a:xfrm>
            <a:off x="1069847" y="3156182"/>
            <a:ext cx="10285161" cy="2780384"/>
          </a:xfrm>
          <a:prstGeom prst="rect">
            <a:avLst/>
          </a:prstGeom>
        </p:spPr>
      </p:pic>
    </p:spTree>
    <p:extLst>
      <p:ext uri="{BB962C8B-B14F-4D97-AF65-F5344CB8AC3E}">
        <p14:creationId xmlns:p14="http://schemas.microsoft.com/office/powerpoint/2010/main" val="3511330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Estruturas de repetição</a:t>
            </a:r>
          </a:p>
        </p:txBody>
      </p:sp>
      <p:sp>
        <p:nvSpPr>
          <p:cNvPr id="4" name="Espaço Reservado para Conteúdo 3">
            <a:extLst>
              <a:ext uri="{FF2B5EF4-FFF2-40B4-BE49-F238E27FC236}">
                <a16:creationId xmlns:a16="http://schemas.microsoft.com/office/drawing/2014/main" id="{4C4E38D2-A933-CD39-E16D-87758070C5A7}"/>
              </a:ext>
            </a:extLst>
          </p:cNvPr>
          <p:cNvSpPr>
            <a:spLocks noGrp="1"/>
          </p:cNvSpPr>
          <p:nvPr>
            <p:ph idx="1"/>
          </p:nvPr>
        </p:nvSpPr>
        <p:spPr>
          <a:xfrm>
            <a:off x="1069848" y="1797843"/>
            <a:ext cx="9438718" cy="5060157"/>
          </a:xfrm>
        </p:spPr>
        <p:txBody>
          <a:bodyPr>
            <a:normAutofit/>
          </a:bodyPr>
          <a:lstStyle/>
          <a:p>
            <a:r>
              <a:rPr lang="pt-BR" sz="2800" b="1" dirty="0"/>
              <a:t>Estrutura de repetição para número definido de repetições (FOR)</a:t>
            </a:r>
            <a:r>
              <a:rPr lang="pt-BR" dirty="0"/>
              <a:t>:</a:t>
            </a:r>
          </a:p>
          <a:p>
            <a:r>
              <a:rPr lang="pt-BR" dirty="0"/>
              <a:t>Exemplo Contador:</a:t>
            </a:r>
          </a:p>
          <a:p>
            <a:endParaRPr lang="pt-BR" dirty="0"/>
          </a:p>
          <a:p>
            <a:endParaRPr lang="pt-BR" dirty="0"/>
          </a:p>
          <a:p>
            <a:endParaRPr lang="pt-BR" dirty="0"/>
          </a:p>
          <a:p>
            <a:endParaRPr lang="pt-BR" dirty="0"/>
          </a:p>
          <a:p>
            <a:pPr marL="0" indent="0">
              <a:buNone/>
            </a:pPr>
            <a:endParaRPr lang="pt-BR" dirty="0"/>
          </a:p>
        </p:txBody>
      </p:sp>
      <p:pic>
        <p:nvPicPr>
          <p:cNvPr id="6" name="Imagem 5">
            <a:extLst>
              <a:ext uri="{FF2B5EF4-FFF2-40B4-BE49-F238E27FC236}">
                <a16:creationId xmlns:a16="http://schemas.microsoft.com/office/drawing/2014/main" id="{3CAC792D-5706-75B4-E364-6AB3576E1A96}"/>
              </a:ext>
            </a:extLst>
          </p:cNvPr>
          <p:cNvPicPr>
            <a:picLocks noChangeAspect="1"/>
          </p:cNvPicPr>
          <p:nvPr/>
        </p:nvPicPr>
        <p:blipFill>
          <a:blip r:embed="rId2"/>
          <a:stretch>
            <a:fillRect/>
          </a:stretch>
        </p:blipFill>
        <p:spPr>
          <a:xfrm>
            <a:off x="1069848" y="3185170"/>
            <a:ext cx="10052304" cy="3515063"/>
          </a:xfrm>
          <a:prstGeom prst="rect">
            <a:avLst/>
          </a:prstGeom>
        </p:spPr>
      </p:pic>
    </p:spTree>
    <p:extLst>
      <p:ext uri="{BB962C8B-B14F-4D97-AF65-F5344CB8AC3E}">
        <p14:creationId xmlns:p14="http://schemas.microsoft.com/office/powerpoint/2010/main" val="14800628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Estruturas de repetição</a:t>
            </a:r>
          </a:p>
        </p:txBody>
      </p:sp>
      <p:sp>
        <p:nvSpPr>
          <p:cNvPr id="4" name="Espaço Reservado para Conteúdo 3">
            <a:extLst>
              <a:ext uri="{FF2B5EF4-FFF2-40B4-BE49-F238E27FC236}">
                <a16:creationId xmlns:a16="http://schemas.microsoft.com/office/drawing/2014/main" id="{4C4E38D2-A933-CD39-E16D-87758070C5A7}"/>
              </a:ext>
            </a:extLst>
          </p:cNvPr>
          <p:cNvSpPr>
            <a:spLocks noGrp="1"/>
          </p:cNvSpPr>
          <p:nvPr>
            <p:ph idx="1"/>
          </p:nvPr>
        </p:nvSpPr>
        <p:spPr>
          <a:xfrm>
            <a:off x="1069848" y="1797843"/>
            <a:ext cx="9438718" cy="5060157"/>
          </a:xfrm>
        </p:spPr>
        <p:txBody>
          <a:bodyPr>
            <a:normAutofit/>
          </a:bodyPr>
          <a:lstStyle/>
          <a:p>
            <a:r>
              <a:rPr lang="pt-BR" sz="2800" b="1" dirty="0"/>
              <a:t>Estrutura de repetição para número definido de repetições (FOR)</a:t>
            </a:r>
            <a:r>
              <a:rPr lang="pt-BR" dirty="0"/>
              <a:t>:</a:t>
            </a:r>
          </a:p>
          <a:p>
            <a:r>
              <a:rPr lang="pt-BR" dirty="0"/>
              <a:t>A terceira parte da estrutura de repetição FOR é um contador que pode ser incrementado ou decrementado:</a:t>
            </a:r>
          </a:p>
          <a:p>
            <a:endParaRPr lang="pt-BR" dirty="0"/>
          </a:p>
          <a:p>
            <a:endParaRPr lang="pt-BR" dirty="0"/>
          </a:p>
          <a:p>
            <a:endParaRPr lang="pt-BR" dirty="0"/>
          </a:p>
          <a:p>
            <a:pPr marL="0" indent="0">
              <a:buNone/>
            </a:pPr>
            <a:endParaRPr lang="pt-BR" dirty="0"/>
          </a:p>
        </p:txBody>
      </p:sp>
      <p:pic>
        <p:nvPicPr>
          <p:cNvPr id="5" name="Imagem 4">
            <a:extLst>
              <a:ext uri="{FF2B5EF4-FFF2-40B4-BE49-F238E27FC236}">
                <a16:creationId xmlns:a16="http://schemas.microsoft.com/office/drawing/2014/main" id="{ADCBC207-D0D3-EFE8-D3F9-BC64E1CF4897}"/>
              </a:ext>
            </a:extLst>
          </p:cNvPr>
          <p:cNvPicPr>
            <a:picLocks noChangeAspect="1"/>
          </p:cNvPicPr>
          <p:nvPr/>
        </p:nvPicPr>
        <p:blipFill>
          <a:blip r:embed="rId2"/>
          <a:stretch>
            <a:fillRect/>
          </a:stretch>
        </p:blipFill>
        <p:spPr>
          <a:xfrm>
            <a:off x="2578834" y="3766940"/>
            <a:ext cx="6420746" cy="1771897"/>
          </a:xfrm>
          <a:prstGeom prst="rect">
            <a:avLst/>
          </a:prstGeom>
        </p:spPr>
      </p:pic>
    </p:spTree>
    <p:extLst>
      <p:ext uri="{BB962C8B-B14F-4D97-AF65-F5344CB8AC3E}">
        <p14:creationId xmlns:p14="http://schemas.microsoft.com/office/powerpoint/2010/main" val="678632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Estruturas de repetição</a:t>
            </a:r>
          </a:p>
        </p:txBody>
      </p:sp>
      <p:sp>
        <p:nvSpPr>
          <p:cNvPr id="4" name="Espaço Reservado para Conteúdo 3">
            <a:extLst>
              <a:ext uri="{FF2B5EF4-FFF2-40B4-BE49-F238E27FC236}">
                <a16:creationId xmlns:a16="http://schemas.microsoft.com/office/drawing/2014/main" id="{4C4E38D2-A933-CD39-E16D-87758070C5A7}"/>
              </a:ext>
            </a:extLst>
          </p:cNvPr>
          <p:cNvSpPr>
            <a:spLocks noGrp="1"/>
          </p:cNvSpPr>
          <p:nvPr>
            <p:ph idx="1"/>
          </p:nvPr>
        </p:nvSpPr>
        <p:spPr>
          <a:xfrm>
            <a:off x="1069848" y="1797843"/>
            <a:ext cx="9438718" cy="5060157"/>
          </a:xfrm>
        </p:spPr>
        <p:txBody>
          <a:bodyPr>
            <a:normAutofit/>
          </a:bodyPr>
          <a:lstStyle/>
          <a:p>
            <a:r>
              <a:rPr lang="pt-BR" sz="2800" b="1" dirty="0"/>
              <a:t>Estrutura de repetição WHILE</a:t>
            </a:r>
            <a:r>
              <a:rPr lang="pt-BR" dirty="0"/>
              <a:t>:</a:t>
            </a:r>
          </a:p>
          <a:p>
            <a:r>
              <a:rPr lang="pt-BR" dirty="0"/>
              <a:t>Trata-se de uma estrutura de repetição que pode ser utilizada quando o número de repetições necessárias não for fixo. </a:t>
            </a:r>
          </a:p>
          <a:p>
            <a:r>
              <a:rPr lang="pt-BR" dirty="0"/>
              <a:t>Os comandos serão repetidos até a condição assumir um valor falso.</a:t>
            </a:r>
          </a:p>
          <a:p>
            <a:endParaRPr lang="pt-BR" dirty="0"/>
          </a:p>
          <a:p>
            <a:endParaRPr lang="pt-BR" dirty="0"/>
          </a:p>
          <a:p>
            <a:pPr marL="0" indent="0">
              <a:buNone/>
            </a:pPr>
            <a:endParaRPr lang="pt-BR" dirty="0"/>
          </a:p>
        </p:txBody>
      </p:sp>
      <p:pic>
        <p:nvPicPr>
          <p:cNvPr id="6" name="Imagem 5">
            <a:extLst>
              <a:ext uri="{FF2B5EF4-FFF2-40B4-BE49-F238E27FC236}">
                <a16:creationId xmlns:a16="http://schemas.microsoft.com/office/drawing/2014/main" id="{9325D169-CA0A-BE47-50D8-B518451FE131}"/>
              </a:ext>
            </a:extLst>
          </p:cNvPr>
          <p:cNvPicPr>
            <a:picLocks noChangeAspect="1"/>
          </p:cNvPicPr>
          <p:nvPr/>
        </p:nvPicPr>
        <p:blipFill>
          <a:blip r:embed="rId2"/>
          <a:stretch>
            <a:fillRect/>
          </a:stretch>
        </p:blipFill>
        <p:spPr>
          <a:xfrm>
            <a:off x="1069848" y="3618617"/>
            <a:ext cx="3255364" cy="981517"/>
          </a:xfrm>
          <a:prstGeom prst="rect">
            <a:avLst/>
          </a:prstGeom>
        </p:spPr>
      </p:pic>
      <p:pic>
        <p:nvPicPr>
          <p:cNvPr id="8" name="Imagem 7">
            <a:extLst>
              <a:ext uri="{FF2B5EF4-FFF2-40B4-BE49-F238E27FC236}">
                <a16:creationId xmlns:a16="http://schemas.microsoft.com/office/drawing/2014/main" id="{5C794CEC-4A3C-AB14-9D5E-27443A3A435A}"/>
              </a:ext>
            </a:extLst>
          </p:cNvPr>
          <p:cNvPicPr>
            <a:picLocks noChangeAspect="1"/>
          </p:cNvPicPr>
          <p:nvPr/>
        </p:nvPicPr>
        <p:blipFill>
          <a:blip r:embed="rId3"/>
          <a:stretch>
            <a:fillRect/>
          </a:stretch>
        </p:blipFill>
        <p:spPr>
          <a:xfrm>
            <a:off x="5136830" y="3615068"/>
            <a:ext cx="3725816" cy="2765384"/>
          </a:xfrm>
          <a:prstGeom prst="rect">
            <a:avLst/>
          </a:prstGeom>
        </p:spPr>
      </p:pic>
    </p:spTree>
    <p:extLst>
      <p:ext uri="{BB962C8B-B14F-4D97-AF65-F5344CB8AC3E}">
        <p14:creationId xmlns:p14="http://schemas.microsoft.com/office/powerpoint/2010/main" val="1374468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273EBF-1E4A-DEB0-786A-6A36F0A5FF1C}"/>
              </a:ext>
            </a:extLst>
          </p:cNvPr>
          <p:cNvSpPr>
            <a:spLocks noGrp="1"/>
          </p:cNvSpPr>
          <p:nvPr>
            <p:ph type="title"/>
          </p:nvPr>
        </p:nvSpPr>
        <p:spPr/>
        <p:txBody>
          <a:bodyPr/>
          <a:lstStyle/>
          <a:p>
            <a:r>
              <a:rPr lang="pt-BR" dirty="0"/>
              <a:t>Estrutura sequencial</a:t>
            </a:r>
          </a:p>
        </p:txBody>
      </p:sp>
      <p:sp>
        <p:nvSpPr>
          <p:cNvPr id="3" name="Espaço Reservado para Conteúdo 2">
            <a:extLst>
              <a:ext uri="{FF2B5EF4-FFF2-40B4-BE49-F238E27FC236}">
                <a16:creationId xmlns:a16="http://schemas.microsoft.com/office/drawing/2014/main" id="{9907E192-7C23-E02E-A71E-59B1A17929F5}"/>
              </a:ext>
            </a:extLst>
          </p:cNvPr>
          <p:cNvSpPr>
            <a:spLocks noGrp="1"/>
          </p:cNvSpPr>
          <p:nvPr>
            <p:ph idx="1"/>
          </p:nvPr>
        </p:nvSpPr>
        <p:spPr/>
        <p:txBody>
          <a:bodyPr/>
          <a:lstStyle/>
          <a:p>
            <a:pPr algn="just"/>
            <a:r>
              <a:rPr lang="pt-BR" dirty="0"/>
              <a:t>Bibliotecas são arquivos contendo várias funções que podem ser incorporadas aos programas escritos em C/C++. A diretiva #include faz o texto contido na biblioteca especificada ser inserido no programa;</a:t>
            </a:r>
          </a:p>
          <a:p>
            <a:pPr algn="just"/>
            <a:r>
              <a:rPr lang="pt-BR" dirty="0"/>
              <a:t>É importante salientar que a linguagem C/C++ é sensível a letras maiúsculas e minúsculas, ou seja, considera que letras maiúsculas são diferentes de minúsculas (por exemplo, a é diferente de A). Sendo assim, todos os comandos devem, obrigatoriamente, ser escritos com letras minúsculas.</a:t>
            </a:r>
          </a:p>
          <a:p>
            <a:pPr algn="just"/>
            <a:r>
              <a:rPr lang="pt-BR" dirty="0"/>
              <a:t>Principais bibliotecas:</a:t>
            </a:r>
          </a:p>
          <a:p>
            <a:pPr lvl="1" algn="just"/>
            <a:r>
              <a:rPr lang="pt-BR" dirty="0" err="1"/>
              <a:t>stdio.h</a:t>
            </a:r>
            <a:r>
              <a:rPr lang="pt-BR" dirty="0"/>
              <a:t> – Comandos de entrada e saída de dados</a:t>
            </a:r>
          </a:p>
          <a:p>
            <a:pPr lvl="1" algn="just"/>
            <a:r>
              <a:rPr lang="pt-BR" dirty="0" err="1"/>
              <a:t>stdlib.h</a:t>
            </a:r>
            <a:r>
              <a:rPr lang="pt-BR" dirty="0"/>
              <a:t> – Comandos de chamada do sistema</a:t>
            </a:r>
          </a:p>
          <a:p>
            <a:pPr lvl="1" algn="just"/>
            <a:r>
              <a:rPr lang="pt-BR" dirty="0" err="1"/>
              <a:t>math.h</a:t>
            </a:r>
            <a:r>
              <a:rPr lang="pt-BR" dirty="0"/>
              <a:t> – Comandos matemáticos</a:t>
            </a:r>
          </a:p>
        </p:txBody>
      </p:sp>
    </p:spTree>
    <p:extLst>
      <p:ext uri="{BB962C8B-B14F-4D97-AF65-F5344CB8AC3E}">
        <p14:creationId xmlns:p14="http://schemas.microsoft.com/office/powerpoint/2010/main" val="36536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Estruturas de repetição</a:t>
            </a:r>
          </a:p>
        </p:txBody>
      </p:sp>
      <p:sp>
        <p:nvSpPr>
          <p:cNvPr id="4" name="Espaço Reservado para Conteúdo 3">
            <a:extLst>
              <a:ext uri="{FF2B5EF4-FFF2-40B4-BE49-F238E27FC236}">
                <a16:creationId xmlns:a16="http://schemas.microsoft.com/office/drawing/2014/main" id="{4C4E38D2-A933-CD39-E16D-87758070C5A7}"/>
              </a:ext>
            </a:extLst>
          </p:cNvPr>
          <p:cNvSpPr>
            <a:spLocks noGrp="1"/>
          </p:cNvSpPr>
          <p:nvPr>
            <p:ph idx="1"/>
          </p:nvPr>
        </p:nvSpPr>
        <p:spPr>
          <a:xfrm>
            <a:off x="1069848" y="1797843"/>
            <a:ext cx="9438718" cy="5060157"/>
          </a:xfrm>
        </p:spPr>
        <p:txBody>
          <a:bodyPr>
            <a:normAutofit/>
          </a:bodyPr>
          <a:lstStyle/>
          <a:p>
            <a:r>
              <a:rPr lang="pt-BR" sz="2800" b="1" dirty="0"/>
              <a:t>Estrutura de repetição WHILE</a:t>
            </a:r>
            <a:r>
              <a:rPr lang="pt-BR" dirty="0"/>
              <a:t>:</a:t>
            </a:r>
          </a:p>
          <a:p>
            <a:r>
              <a:rPr lang="pt-BR" dirty="0"/>
              <a:t>Exemplo 1:</a:t>
            </a:r>
          </a:p>
          <a:p>
            <a:endParaRPr lang="pt-BR" dirty="0"/>
          </a:p>
          <a:p>
            <a:endParaRPr lang="pt-BR" dirty="0"/>
          </a:p>
          <a:p>
            <a:endParaRPr lang="pt-BR" dirty="0"/>
          </a:p>
          <a:p>
            <a:pPr marL="0" indent="0">
              <a:buNone/>
            </a:pPr>
            <a:endParaRPr lang="pt-BR" dirty="0"/>
          </a:p>
        </p:txBody>
      </p:sp>
      <p:pic>
        <p:nvPicPr>
          <p:cNvPr id="5" name="Imagem 4">
            <a:extLst>
              <a:ext uri="{FF2B5EF4-FFF2-40B4-BE49-F238E27FC236}">
                <a16:creationId xmlns:a16="http://schemas.microsoft.com/office/drawing/2014/main" id="{1C5C5BCA-23A3-42E0-51D7-5E7D62CF2ECF}"/>
              </a:ext>
            </a:extLst>
          </p:cNvPr>
          <p:cNvPicPr>
            <a:picLocks noChangeAspect="1"/>
          </p:cNvPicPr>
          <p:nvPr/>
        </p:nvPicPr>
        <p:blipFill>
          <a:blip r:embed="rId2"/>
          <a:stretch>
            <a:fillRect/>
          </a:stretch>
        </p:blipFill>
        <p:spPr>
          <a:xfrm>
            <a:off x="1069848" y="2805131"/>
            <a:ext cx="8734686" cy="2287374"/>
          </a:xfrm>
          <a:prstGeom prst="rect">
            <a:avLst/>
          </a:prstGeom>
        </p:spPr>
      </p:pic>
    </p:spTree>
    <p:extLst>
      <p:ext uri="{BB962C8B-B14F-4D97-AF65-F5344CB8AC3E}">
        <p14:creationId xmlns:p14="http://schemas.microsoft.com/office/powerpoint/2010/main" val="42850923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Estruturas de repetição</a:t>
            </a:r>
          </a:p>
        </p:txBody>
      </p:sp>
      <p:sp>
        <p:nvSpPr>
          <p:cNvPr id="4" name="Espaço Reservado para Conteúdo 3">
            <a:extLst>
              <a:ext uri="{FF2B5EF4-FFF2-40B4-BE49-F238E27FC236}">
                <a16:creationId xmlns:a16="http://schemas.microsoft.com/office/drawing/2014/main" id="{4C4E38D2-A933-CD39-E16D-87758070C5A7}"/>
              </a:ext>
            </a:extLst>
          </p:cNvPr>
          <p:cNvSpPr>
            <a:spLocks noGrp="1"/>
          </p:cNvSpPr>
          <p:nvPr>
            <p:ph idx="1"/>
          </p:nvPr>
        </p:nvSpPr>
        <p:spPr>
          <a:xfrm>
            <a:off x="1069848" y="1797843"/>
            <a:ext cx="9438718" cy="5060157"/>
          </a:xfrm>
        </p:spPr>
        <p:txBody>
          <a:bodyPr>
            <a:normAutofit/>
          </a:bodyPr>
          <a:lstStyle/>
          <a:p>
            <a:r>
              <a:rPr lang="pt-BR" sz="2800" b="1" dirty="0"/>
              <a:t>Estrutura de repetição WHILE</a:t>
            </a:r>
            <a:r>
              <a:rPr lang="pt-BR" dirty="0"/>
              <a:t>:</a:t>
            </a:r>
          </a:p>
          <a:p>
            <a:r>
              <a:rPr lang="pt-BR" dirty="0"/>
              <a:t>Exemplo 2:</a:t>
            </a:r>
          </a:p>
          <a:p>
            <a:endParaRPr lang="pt-BR" dirty="0"/>
          </a:p>
          <a:p>
            <a:endParaRPr lang="pt-BR" dirty="0"/>
          </a:p>
          <a:p>
            <a:endParaRPr lang="pt-BR" dirty="0"/>
          </a:p>
          <a:p>
            <a:pPr marL="0" indent="0">
              <a:buNone/>
            </a:pPr>
            <a:endParaRPr lang="pt-BR" dirty="0"/>
          </a:p>
        </p:txBody>
      </p:sp>
      <p:pic>
        <p:nvPicPr>
          <p:cNvPr id="6" name="Imagem 5">
            <a:extLst>
              <a:ext uri="{FF2B5EF4-FFF2-40B4-BE49-F238E27FC236}">
                <a16:creationId xmlns:a16="http://schemas.microsoft.com/office/drawing/2014/main" id="{C9EA8FEA-4D59-9ED2-B0B9-AB75300E1228}"/>
              </a:ext>
            </a:extLst>
          </p:cNvPr>
          <p:cNvPicPr>
            <a:picLocks noChangeAspect="1"/>
          </p:cNvPicPr>
          <p:nvPr/>
        </p:nvPicPr>
        <p:blipFill>
          <a:blip r:embed="rId2"/>
          <a:stretch>
            <a:fillRect/>
          </a:stretch>
        </p:blipFill>
        <p:spPr>
          <a:xfrm>
            <a:off x="1069848" y="2890529"/>
            <a:ext cx="10131578" cy="3172646"/>
          </a:xfrm>
          <a:prstGeom prst="rect">
            <a:avLst/>
          </a:prstGeom>
        </p:spPr>
      </p:pic>
    </p:spTree>
    <p:extLst>
      <p:ext uri="{BB962C8B-B14F-4D97-AF65-F5344CB8AC3E}">
        <p14:creationId xmlns:p14="http://schemas.microsoft.com/office/powerpoint/2010/main" val="4039839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Estruturas de repetição</a:t>
            </a:r>
          </a:p>
        </p:txBody>
      </p:sp>
      <p:sp>
        <p:nvSpPr>
          <p:cNvPr id="4" name="Espaço Reservado para Conteúdo 3">
            <a:extLst>
              <a:ext uri="{FF2B5EF4-FFF2-40B4-BE49-F238E27FC236}">
                <a16:creationId xmlns:a16="http://schemas.microsoft.com/office/drawing/2014/main" id="{4C4E38D2-A933-CD39-E16D-87758070C5A7}"/>
              </a:ext>
            </a:extLst>
          </p:cNvPr>
          <p:cNvSpPr>
            <a:spLocks noGrp="1"/>
          </p:cNvSpPr>
          <p:nvPr>
            <p:ph idx="1"/>
          </p:nvPr>
        </p:nvSpPr>
        <p:spPr>
          <a:xfrm>
            <a:off x="1069848" y="1797843"/>
            <a:ext cx="9438718" cy="5060157"/>
          </a:xfrm>
        </p:spPr>
        <p:txBody>
          <a:bodyPr>
            <a:normAutofit/>
          </a:bodyPr>
          <a:lstStyle/>
          <a:p>
            <a:r>
              <a:rPr lang="pt-BR" sz="2800" b="1" dirty="0"/>
              <a:t>Estrutura de repetição DO-WHILE</a:t>
            </a:r>
            <a:r>
              <a:rPr lang="pt-BR" dirty="0"/>
              <a:t>:</a:t>
            </a:r>
          </a:p>
          <a:p>
            <a:pPr algn="just"/>
            <a:r>
              <a:rPr lang="pt-BR" dirty="0"/>
              <a:t>Trata-se de uma estrutura de repetição que pode ser utilizada quando o número de repetições necessárias não for fixo. Os comandos serão repetidos até a condição assumir o valor falso.</a:t>
            </a:r>
          </a:p>
          <a:p>
            <a:pPr algn="just"/>
            <a:r>
              <a:rPr lang="pt-BR" dirty="0"/>
              <a:t>Nesse tipo de estrutura o teste condicional ocorre no fim. Isso significa que a repetição será executada, no mínimo, uma vez, quando todo o bloco for executado uma vez, e, ao final, a condição assumir o valor falso.</a:t>
            </a:r>
          </a:p>
          <a:p>
            <a:endParaRPr lang="pt-BR" dirty="0"/>
          </a:p>
          <a:p>
            <a:endParaRPr lang="pt-BR" dirty="0"/>
          </a:p>
          <a:p>
            <a:pPr marL="0" indent="0">
              <a:buNone/>
            </a:pPr>
            <a:endParaRPr lang="pt-BR" dirty="0"/>
          </a:p>
        </p:txBody>
      </p:sp>
      <p:pic>
        <p:nvPicPr>
          <p:cNvPr id="5" name="Imagem 4">
            <a:extLst>
              <a:ext uri="{FF2B5EF4-FFF2-40B4-BE49-F238E27FC236}">
                <a16:creationId xmlns:a16="http://schemas.microsoft.com/office/drawing/2014/main" id="{8D3EF50E-857F-770D-169A-93A863C070DE}"/>
              </a:ext>
            </a:extLst>
          </p:cNvPr>
          <p:cNvPicPr>
            <a:picLocks noChangeAspect="1"/>
          </p:cNvPicPr>
          <p:nvPr/>
        </p:nvPicPr>
        <p:blipFill>
          <a:blip r:embed="rId2"/>
          <a:stretch>
            <a:fillRect/>
          </a:stretch>
        </p:blipFill>
        <p:spPr>
          <a:xfrm>
            <a:off x="4488930" y="4346376"/>
            <a:ext cx="3214139" cy="1898113"/>
          </a:xfrm>
          <a:prstGeom prst="rect">
            <a:avLst/>
          </a:prstGeom>
        </p:spPr>
      </p:pic>
    </p:spTree>
    <p:extLst>
      <p:ext uri="{BB962C8B-B14F-4D97-AF65-F5344CB8AC3E}">
        <p14:creationId xmlns:p14="http://schemas.microsoft.com/office/powerpoint/2010/main" val="18387135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Estruturas de repetição</a:t>
            </a:r>
          </a:p>
        </p:txBody>
      </p:sp>
      <p:sp>
        <p:nvSpPr>
          <p:cNvPr id="4" name="Espaço Reservado para Conteúdo 3">
            <a:extLst>
              <a:ext uri="{FF2B5EF4-FFF2-40B4-BE49-F238E27FC236}">
                <a16:creationId xmlns:a16="http://schemas.microsoft.com/office/drawing/2014/main" id="{4C4E38D2-A933-CD39-E16D-87758070C5A7}"/>
              </a:ext>
            </a:extLst>
          </p:cNvPr>
          <p:cNvSpPr>
            <a:spLocks noGrp="1"/>
          </p:cNvSpPr>
          <p:nvPr>
            <p:ph idx="1"/>
          </p:nvPr>
        </p:nvSpPr>
        <p:spPr>
          <a:xfrm>
            <a:off x="1069848" y="1797843"/>
            <a:ext cx="9438718" cy="5060157"/>
          </a:xfrm>
        </p:spPr>
        <p:txBody>
          <a:bodyPr>
            <a:normAutofit/>
          </a:bodyPr>
          <a:lstStyle/>
          <a:p>
            <a:r>
              <a:rPr lang="pt-BR" sz="2800" b="1" dirty="0"/>
              <a:t>Estrutura de repetição DO-WHILE</a:t>
            </a:r>
            <a:r>
              <a:rPr lang="pt-BR" dirty="0"/>
              <a:t>:</a:t>
            </a:r>
          </a:p>
          <a:p>
            <a:pPr algn="just"/>
            <a:r>
              <a:rPr lang="pt-BR" dirty="0"/>
              <a:t>Exemplo 1:</a:t>
            </a:r>
          </a:p>
          <a:p>
            <a:endParaRPr lang="pt-BR" dirty="0"/>
          </a:p>
          <a:p>
            <a:endParaRPr lang="pt-BR" dirty="0"/>
          </a:p>
          <a:p>
            <a:pPr marL="0" indent="0">
              <a:buNone/>
            </a:pPr>
            <a:endParaRPr lang="pt-BR" dirty="0"/>
          </a:p>
        </p:txBody>
      </p:sp>
      <p:pic>
        <p:nvPicPr>
          <p:cNvPr id="6" name="Imagem 5">
            <a:extLst>
              <a:ext uri="{FF2B5EF4-FFF2-40B4-BE49-F238E27FC236}">
                <a16:creationId xmlns:a16="http://schemas.microsoft.com/office/drawing/2014/main" id="{A0346A00-0F2B-8CD2-7AAE-3D49C5C5DBD4}"/>
              </a:ext>
            </a:extLst>
          </p:cNvPr>
          <p:cNvPicPr>
            <a:picLocks noChangeAspect="1"/>
          </p:cNvPicPr>
          <p:nvPr/>
        </p:nvPicPr>
        <p:blipFill>
          <a:blip r:embed="rId2"/>
          <a:stretch>
            <a:fillRect/>
          </a:stretch>
        </p:blipFill>
        <p:spPr>
          <a:xfrm>
            <a:off x="1069847" y="2778430"/>
            <a:ext cx="10271355" cy="3186271"/>
          </a:xfrm>
          <a:prstGeom prst="rect">
            <a:avLst/>
          </a:prstGeom>
        </p:spPr>
      </p:pic>
    </p:spTree>
    <p:extLst>
      <p:ext uri="{BB962C8B-B14F-4D97-AF65-F5344CB8AC3E}">
        <p14:creationId xmlns:p14="http://schemas.microsoft.com/office/powerpoint/2010/main" val="17018069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Estruturas de repetição</a:t>
            </a:r>
          </a:p>
        </p:txBody>
      </p:sp>
      <p:sp>
        <p:nvSpPr>
          <p:cNvPr id="4" name="Espaço Reservado para Conteúdo 3">
            <a:extLst>
              <a:ext uri="{FF2B5EF4-FFF2-40B4-BE49-F238E27FC236}">
                <a16:creationId xmlns:a16="http://schemas.microsoft.com/office/drawing/2014/main" id="{4C4E38D2-A933-CD39-E16D-87758070C5A7}"/>
              </a:ext>
            </a:extLst>
          </p:cNvPr>
          <p:cNvSpPr>
            <a:spLocks noGrp="1"/>
          </p:cNvSpPr>
          <p:nvPr>
            <p:ph idx="1"/>
          </p:nvPr>
        </p:nvSpPr>
        <p:spPr>
          <a:xfrm>
            <a:off x="1069848" y="1797843"/>
            <a:ext cx="9438718" cy="5060157"/>
          </a:xfrm>
        </p:spPr>
        <p:txBody>
          <a:bodyPr>
            <a:normAutofit/>
          </a:bodyPr>
          <a:lstStyle/>
          <a:p>
            <a:r>
              <a:rPr lang="pt-BR" sz="2800" b="1" dirty="0"/>
              <a:t>Estrutura de repetição DO-WHILE</a:t>
            </a:r>
            <a:r>
              <a:rPr lang="pt-BR" dirty="0"/>
              <a:t>:</a:t>
            </a:r>
          </a:p>
          <a:p>
            <a:pPr algn="just"/>
            <a:r>
              <a:rPr lang="pt-BR" dirty="0"/>
              <a:t>Exemplo 2:</a:t>
            </a:r>
          </a:p>
          <a:p>
            <a:endParaRPr lang="pt-BR" dirty="0"/>
          </a:p>
          <a:p>
            <a:endParaRPr lang="pt-BR" dirty="0"/>
          </a:p>
          <a:p>
            <a:pPr marL="0" indent="0">
              <a:buNone/>
            </a:pPr>
            <a:endParaRPr lang="pt-BR" dirty="0"/>
          </a:p>
        </p:txBody>
      </p:sp>
      <p:pic>
        <p:nvPicPr>
          <p:cNvPr id="5" name="Imagem 4">
            <a:extLst>
              <a:ext uri="{FF2B5EF4-FFF2-40B4-BE49-F238E27FC236}">
                <a16:creationId xmlns:a16="http://schemas.microsoft.com/office/drawing/2014/main" id="{846D5E8D-B850-BDE8-34DE-07F93EFE021D}"/>
              </a:ext>
            </a:extLst>
          </p:cNvPr>
          <p:cNvPicPr>
            <a:picLocks noChangeAspect="1"/>
          </p:cNvPicPr>
          <p:nvPr/>
        </p:nvPicPr>
        <p:blipFill>
          <a:blip r:embed="rId2"/>
          <a:stretch>
            <a:fillRect/>
          </a:stretch>
        </p:blipFill>
        <p:spPr>
          <a:xfrm>
            <a:off x="1069848" y="2766465"/>
            <a:ext cx="10052304" cy="3709942"/>
          </a:xfrm>
          <a:prstGeom prst="rect">
            <a:avLst/>
          </a:prstGeom>
        </p:spPr>
      </p:pic>
    </p:spTree>
    <p:extLst>
      <p:ext uri="{BB962C8B-B14F-4D97-AF65-F5344CB8AC3E}">
        <p14:creationId xmlns:p14="http://schemas.microsoft.com/office/powerpoint/2010/main" val="1021468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Estruturas de repetição</a:t>
            </a:r>
          </a:p>
        </p:txBody>
      </p:sp>
      <p:sp>
        <p:nvSpPr>
          <p:cNvPr id="4" name="Espaço Reservado para Conteúdo 3">
            <a:extLst>
              <a:ext uri="{FF2B5EF4-FFF2-40B4-BE49-F238E27FC236}">
                <a16:creationId xmlns:a16="http://schemas.microsoft.com/office/drawing/2014/main" id="{4C4E38D2-A933-CD39-E16D-87758070C5A7}"/>
              </a:ext>
            </a:extLst>
          </p:cNvPr>
          <p:cNvSpPr>
            <a:spLocks noGrp="1"/>
          </p:cNvSpPr>
          <p:nvPr>
            <p:ph idx="1"/>
          </p:nvPr>
        </p:nvSpPr>
        <p:spPr>
          <a:xfrm>
            <a:off x="1069848" y="1797843"/>
            <a:ext cx="9438718" cy="5221935"/>
          </a:xfrm>
        </p:spPr>
        <p:txBody>
          <a:bodyPr>
            <a:normAutofit/>
          </a:bodyPr>
          <a:lstStyle/>
          <a:p>
            <a:r>
              <a:rPr lang="pt-BR" sz="2800" b="1" dirty="0"/>
              <a:t>Exercícios de Fixação:</a:t>
            </a:r>
          </a:p>
          <a:p>
            <a:pPr marL="0" indent="0" algn="just">
              <a:buNone/>
            </a:pPr>
            <a:r>
              <a:rPr lang="pt-BR" b="1" dirty="0"/>
              <a:t>1.</a:t>
            </a:r>
            <a:r>
              <a:rPr lang="pt-BR" dirty="0"/>
              <a:t> Um funcionário de uma empresa recebe, anualmente, aumento salarial. Sabe-se que: </a:t>
            </a:r>
          </a:p>
          <a:p>
            <a:pPr marL="0" indent="0" algn="just">
              <a:buNone/>
            </a:pPr>
            <a:r>
              <a:rPr lang="pt-BR" dirty="0"/>
              <a:t>a)Esse funcionário foi contratado em 2005, com salário inicial de R$ 1.000,00. b)Em 2006, ele recebeu aumento de 1,5% sobre seu salário inicial. </a:t>
            </a:r>
          </a:p>
          <a:p>
            <a:pPr marL="0" indent="0" algn="just">
              <a:buNone/>
            </a:pPr>
            <a:r>
              <a:rPr lang="pt-BR" dirty="0"/>
              <a:t>c)A partir de 2007 (inclusive), os aumentos salariais sempre corresponderam ao dobro do percentual do ano anterior. </a:t>
            </a:r>
          </a:p>
          <a:p>
            <a:pPr marL="0" indent="0" algn="just">
              <a:buNone/>
            </a:pPr>
            <a:r>
              <a:rPr lang="pt-BR" dirty="0"/>
              <a:t>Faça um programa que determine o salário atual desse funcionário.</a:t>
            </a:r>
          </a:p>
          <a:p>
            <a:pPr marL="0" indent="0">
              <a:buNone/>
            </a:pPr>
            <a:r>
              <a:rPr lang="pt-BR" b="1" dirty="0"/>
              <a:t>2.</a:t>
            </a:r>
            <a:r>
              <a:rPr lang="pt-BR" dirty="0"/>
              <a:t> Faça um programa que receba um número e calcule seu fatorial. (Fatorial(x) = x*fatorial(x-1))</a:t>
            </a:r>
          </a:p>
          <a:p>
            <a:pPr marL="0" indent="0">
              <a:buNone/>
            </a:pPr>
            <a:r>
              <a:rPr lang="pt-BR" b="1" dirty="0"/>
              <a:t>3.</a:t>
            </a:r>
            <a:r>
              <a:rPr lang="pt-BR" dirty="0"/>
              <a:t> Faça um programa que leia um número N que indica quantos valores inteiros e positivos devem ser lidos a seguir. Para cada número lido, mostre uma tabela contendo o valor lido e o fatorial desse valor</a:t>
            </a:r>
          </a:p>
          <a:p>
            <a:pPr marL="0" indent="0">
              <a:buNone/>
            </a:pPr>
            <a:endParaRPr lang="pt-BR" dirty="0"/>
          </a:p>
        </p:txBody>
      </p:sp>
    </p:spTree>
    <p:extLst>
      <p:ext uri="{BB962C8B-B14F-4D97-AF65-F5344CB8AC3E}">
        <p14:creationId xmlns:p14="http://schemas.microsoft.com/office/powerpoint/2010/main" val="2334958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Estruturas de repetição</a:t>
            </a:r>
          </a:p>
        </p:txBody>
      </p:sp>
      <p:sp>
        <p:nvSpPr>
          <p:cNvPr id="4" name="Espaço Reservado para Conteúdo 3">
            <a:extLst>
              <a:ext uri="{FF2B5EF4-FFF2-40B4-BE49-F238E27FC236}">
                <a16:creationId xmlns:a16="http://schemas.microsoft.com/office/drawing/2014/main" id="{4C4E38D2-A933-CD39-E16D-87758070C5A7}"/>
              </a:ext>
            </a:extLst>
          </p:cNvPr>
          <p:cNvSpPr>
            <a:spLocks noGrp="1"/>
          </p:cNvSpPr>
          <p:nvPr>
            <p:ph idx="1"/>
          </p:nvPr>
        </p:nvSpPr>
        <p:spPr>
          <a:xfrm>
            <a:off x="1069848" y="1797843"/>
            <a:ext cx="9438718" cy="5221935"/>
          </a:xfrm>
        </p:spPr>
        <p:txBody>
          <a:bodyPr>
            <a:normAutofit/>
          </a:bodyPr>
          <a:lstStyle/>
          <a:p>
            <a:r>
              <a:rPr lang="pt-BR" sz="2800" b="1" dirty="0"/>
              <a:t>Exercícios de Fixação:</a:t>
            </a:r>
          </a:p>
          <a:p>
            <a:pPr marL="0" indent="0" algn="just">
              <a:buNone/>
            </a:pPr>
            <a:r>
              <a:rPr lang="pt-BR" b="1" dirty="0"/>
              <a:t>4. </a:t>
            </a:r>
            <a:r>
              <a:rPr lang="pt-BR" dirty="0"/>
              <a:t>Foi feita uma estatística em cinco cidades brasileiras para coletar dados sobre acidentes de trânsito. Foram obtidos os seguintes dados: </a:t>
            </a:r>
          </a:p>
          <a:p>
            <a:pPr marL="0" indent="0" algn="just">
              <a:buNone/>
            </a:pPr>
            <a:r>
              <a:rPr lang="pt-BR" dirty="0"/>
              <a:t>a) código da cidade; </a:t>
            </a:r>
          </a:p>
          <a:p>
            <a:pPr marL="0" indent="0" algn="just">
              <a:buNone/>
            </a:pPr>
            <a:r>
              <a:rPr lang="pt-BR" dirty="0"/>
              <a:t>b) número de veículos de passeio; </a:t>
            </a:r>
          </a:p>
          <a:p>
            <a:pPr marL="0" indent="0" algn="just">
              <a:buNone/>
            </a:pPr>
            <a:r>
              <a:rPr lang="pt-BR" dirty="0"/>
              <a:t>c) número de acidentes de trânsito com vítimas. </a:t>
            </a:r>
          </a:p>
          <a:p>
            <a:pPr marL="0" indent="0" algn="just">
              <a:buNone/>
            </a:pPr>
            <a:r>
              <a:rPr lang="pt-BR" dirty="0"/>
              <a:t>Deseja-se saber: </a:t>
            </a:r>
          </a:p>
          <a:p>
            <a:pPr marL="0" indent="0" algn="just">
              <a:buNone/>
            </a:pPr>
            <a:r>
              <a:rPr lang="pt-BR" dirty="0"/>
              <a:t>a) qual é o maior e qual é o menor índice de acidentes de trânsito e a que cidades pertencem; </a:t>
            </a:r>
          </a:p>
          <a:p>
            <a:pPr marL="0" indent="0" algn="just">
              <a:buNone/>
            </a:pPr>
            <a:r>
              <a:rPr lang="pt-BR" dirty="0"/>
              <a:t>b) qual é a média de veículos nas cinco cidades juntas; </a:t>
            </a:r>
          </a:p>
          <a:p>
            <a:pPr marL="0" indent="0" algn="just">
              <a:buNone/>
            </a:pPr>
            <a:r>
              <a:rPr lang="pt-BR" dirty="0"/>
              <a:t>c) qual é a média de acidentes de trânsito nas cidades com menos de 2.000 veículos de passeio.</a:t>
            </a:r>
          </a:p>
          <a:p>
            <a:pPr marL="0" indent="0">
              <a:buNone/>
            </a:pPr>
            <a:endParaRPr lang="pt-BR" dirty="0"/>
          </a:p>
        </p:txBody>
      </p:sp>
    </p:spTree>
    <p:extLst>
      <p:ext uri="{BB962C8B-B14F-4D97-AF65-F5344CB8AC3E}">
        <p14:creationId xmlns:p14="http://schemas.microsoft.com/office/powerpoint/2010/main" val="1182838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557FD-6EBB-3634-2487-41425690F727}"/>
              </a:ext>
            </a:extLst>
          </p:cNvPr>
          <p:cNvSpPr>
            <a:spLocks noGrp="1"/>
          </p:cNvSpPr>
          <p:nvPr>
            <p:ph type="title"/>
          </p:nvPr>
        </p:nvSpPr>
        <p:spPr/>
        <p:txBody>
          <a:bodyPr/>
          <a:lstStyle/>
          <a:p>
            <a:r>
              <a:rPr lang="pt-BR" dirty="0"/>
              <a:t>Estruturas de repetição</a:t>
            </a:r>
          </a:p>
        </p:txBody>
      </p:sp>
      <p:sp>
        <p:nvSpPr>
          <p:cNvPr id="4" name="Espaço Reservado para Conteúdo 3">
            <a:extLst>
              <a:ext uri="{FF2B5EF4-FFF2-40B4-BE49-F238E27FC236}">
                <a16:creationId xmlns:a16="http://schemas.microsoft.com/office/drawing/2014/main" id="{4C4E38D2-A933-CD39-E16D-87758070C5A7}"/>
              </a:ext>
            </a:extLst>
          </p:cNvPr>
          <p:cNvSpPr>
            <a:spLocks noGrp="1"/>
          </p:cNvSpPr>
          <p:nvPr>
            <p:ph idx="1"/>
          </p:nvPr>
        </p:nvSpPr>
        <p:spPr>
          <a:xfrm>
            <a:off x="1069848" y="1797843"/>
            <a:ext cx="9438718" cy="5221935"/>
          </a:xfrm>
        </p:spPr>
        <p:txBody>
          <a:bodyPr>
            <a:normAutofit/>
          </a:bodyPr>
          <a:lstStyle/>
          <a:p>
            <a:r>
              <a:rPr lang="pt-BR" sz="2800" b="1" dirty="0"/>
              <a:t>Exercícios de Fixação:</a:t>
            </a:r>
          </a:p>
          <a:p>
            <a:pPr marL="0" indent="0" algn="just">
              <a:buNone/>
            </a:pPr>
            <a:r>
              <a:rPr lang="pt-BR" b="1" dirty="0"/>
              <a:t>5. </a:t>
            </a:r>
            <a:r>
              <a:rPr lang="pt-BR" dirty="0"/>
              <a:t>Faça um programa que receba dois números inteiros x e y, calcule e mostre o resultado de x elevado à y. (não utilize funções prontas)</a:t>
            </a:r>
          </a:p>
          <a:p>
            <a:pPr marL="0" indent="0" algn="just">
              <a:buNone/>
            </a:pPr>
            <a:endParaRPr lang="pt-BR" dirty="0"/>
          </a:p>
          <a:p>
            <a:pPr marL="0" indent="0" algn="just">
              <a:buNone/>
            </a:pPr>
            <a:r>
              <a:rPr lang="pt-BR" dirty="0"/>
              <a:t>6. Faça um programa que receba dois números x e y. Mostre todos os números entre eles. </a:t>
            </a:r>
          </a:p>
          <a:p>
            <a:pPr marL="0" indent="0" algn="just">
              <a:buNone/>
            </a:pPr>
            <a:r>
              <a:rPr lang="pt-BR" dirty="0"/>
              <a:t>7. Reutilize o código da questão 6, calcule e mostre o somatório de todos os números.</a:t>
            </a:r>
          </a:p>
          <a:p>
            <a:pPr marL="0" indent="0">
              <a:buNone/>
            </a:pPr>
            <a:endParaRPr lang="pt-BR" dirty="0"/>
          </a:p>
        </p:txBody>
      </p:sp>
    </p:spTree>
    <p:extLst>
      <p:ext uri="{BB962C8B-B14F-4D97-AF65-F5344CB8AC3E}">
        <p14:creationId xmlns:p14="http://schemas.microsoft.com/office/powerpoint/2010/main" val="313768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273EBF-1E4A-DEB0-786A-6A36F0A5FF1C}"/>
              </a:ext>
            </a:extLst>
          </p:cNvPr>
          <p:cNvSpPr>
            <a:spLocks noGrp="1"/>
          </p:cNvSpPr>
          <p:nvPr>
            <p:ph type="title"/>
          </p:nvPr>
        </p:nvSpPr>
        <p:spPr/>
        <p:txBody>
          <a:bodyPr/>
          <a:lstStyle/>
          <a:p>
            <a:r>
              <a:rPr lang="pt-BR" dirty="0"/>
              <a:t>Declaração de variáveis</a:t>
            </a:r>
          </a:p>
        </p:txBody>
      </p:sp>
      <p:sp>
        <p:nvSpPr>
          <p:cNvPr id="3" name="Espaço Reservado para Conteúdo 2">
            <a:extLst>
              <a:ext uri="{FF2B5EF4-FFF2-40B4-BE49-F238E27FC236}">
                <a16:creationId xmlns:a16="http://schemas.microsoft.com/office/drawing/2014/main" id="{9907E192-7C23-E02E-A71E-59B1A17929F5}"/>
              </a:ext>
            </a:extLst>
          </p:cNvPr>
          <p:cNvSpPr>
            <a:spLocks noGrp="1"/>
          </p:cNvSpPr>
          <p:nvPr>
            <p:ph idx="1"/>
          </p:nvPr>
        </p:nvSpPr>
        <p:spPr/>
        <p:txBody>
          <a:bodyPr/>
          <a:lstStyle/>
          <a:p>
            <a:pPr algn="just"/>
            <a:r>
              <a:rPr lang="pt-BR" dirty="0"/>
              <a:t>Variáveis são espaços de memória onde os dados serão armazenados durante a execução do programa;</a:t>
            </a:r>
          </a:p>
          <a:p>
            <a:pPr algn="just"/>
            <a:r>
              <a:rPr lang="pt-BR" dirty="0"/>
              <a:t>Os tipos de dados mais utilizados são: </a:t>
            </a:r>
            <a:r>
              <a:rPr lang="pt-BR" dirty="0" err="1"/>
              <a:t>int</a:t>
            </a:r>
            <a:r>
              <a:rPr lang="pt-BR" dirty="0"/>
              <a:t> (para números inteiros), </a:t>
            </a:r>
            <a:r>
              <a:rPr lang="pt-BR" dirty="0" err="1"/>
              <a:t>float</a:t>
            </a:r>
            <a:r>
              <a:rPr lang="pt-BR" dirty="0"/>
              <a:t> (para números reais) e char (para um caractere);</a:t>
            </a:r>
          </a:p>
          <a:p>
            <a:pPr algn="just"/>
            <a:r>
              <a:rPr lang="pt-BR" dirty="0"/>
              <a:t>Exemplos:</a:t>
            </a:r>
          </a:p>
          <a:p>
            <a:pPr marL="0" indent="0" algn="just">
              <a:buNone/>
            </a:pPr>
            <a:endParaRPr lang="pt-BR" dirty="0"/>
          </a:p>
        </p:txBody>
      </p:sp>
      <p:pic>
        <p:nvPicPr>
          <p:cNvPr id="7" name="Imagem 6">
            <a:extLst>
              <a:ext uri="{FF2B5EF4-FFF2-40B4-BE49-F238E27FC236}">
                <a16:creationId xmlns:a16="http://schemas.microsoft.com/office/drawing/2014/main" id="{BEA06A9A-9D35-0C10-B598-3D6E040E79A3}"/>
              </a:ext>
            </a:extLst>
          </p:cNvPr>
          <p:cNvPicPr>
            <a:picLocks noChangeAspect="1"/>
          </p:cNvPicPr>
          <p:nvPr/>
        </p:nvPicPr>
        <p:blipFill>
          <a:blip r:embed="rId2"/>
          <a:stretch>
            <a:fillRect/>
          </a:stretch>
        </p:blipFill>
        <p:spPr>
          <a:xfrm>
            <a:off x="2046646" y="3811582"/>
            <a:ext cx="8098708" cy="3046418"/>
          </a:xfrm>
          <a:prstGeom prst="rect">
            <a:avLst/>
          </a:prstGeom>
        </p:spPr>
      </p:pic>
    </p:spTree>
    <p:extLst>
      <p:ext uri="{BB962C8B-B14F-4D97-AF65-F5344CB8AC3E}">
        <p14:creationId xmlns:p14="http://schemas.microsoft.com/office/powerpoint/2010/main" val="2478209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273EBF-1E4A-DEB0-786A-6A36F0A5FF1C}"/>
              </a:ext>
            </a:extLst>
          </p:cNvPr>
          <p:cNvSpPr>
            <a:spLocks noGrp="1"/>
          </p:cNvSpPr>
          <p:nvPr>
            <p:ph type="title"/>
          </p:nvPr>
        </p:nvSpPr>
        <p:spPr/>
        <p:txBody>
          <a:bodyPr/>
          <a:lstStyle/>
          <a:p>
            <a:r>
              <a:rPr lang="pt-BR" dirty="0"/>
              <a:t>Declaração de variáveis</a:t>
            </a:r>
          </a:p>
        </p:txBody>
      </p:sp>
      <p:sp>
        <p:nvSpPr>
          <p:cNvPr id="3" name="Espaço Reservado para Conteúdo 2">
            <a:extLst>
              <a:ext uri="{FF2B5EF4-FFF2-40B4-BE49-F238E27FC236}">
                <a16:creationId xmlns:a16="http://schemas.microsoft.com/office/drawing/2014/main" id="{9907E192-7C23-E02E-A71E-59B1A17929F5}"/>
              </a:ext>
            </a:extLst>
          </p:cNvPr>
          <p:cNvSpPr>
            <a:spLocks noGrp="1"/>
          </p:cNvSpPr>
          <p:nvPr>
            <p:ph idx="1"/>
          </p:nvPr>
        </p:nvSpPr>
        <p:spPr/>
        <p:txBody>
          <a:bodyPr/>
          <a:lstStyle/>
          <a:p>
            <a:pPr algn="just"/>
            <a:r>
              <a:rPr lang="pt-BR" dirty="0"/>
              <a:t>A linguagem C/C++ possui quatro tipos básicos que podem ser utilizados na declaração das variáveis: </a:t>
            </a:r>
            <a:r>
              <a:rPr lang="pt-BR" dirty="0" err="1"/>
              <a:t>int</a:t>
            </a:r>
            <a:r>
              <a:rPr lang="pt-BR" dirty="0"/>
              <a:t>, </a:t>
            </a:r>
            <a:r>
              <a:rPr lang="pt-BR" dirty="0" err="1"/>
              <a:t>float</a:t>
            </a:r>
            <a:r>
              <a:rPr lang="pt-BR" dirty="0"/>
              <a:t>, </a:t>
            </a:r>
            <a:r>
              <a:rPr lang="pt-BR" dirty="0" err="1"/>
              <a:t>double</a:t>
            </a:r>
            <a:r>
              <a:rPr lang="pt-BR" dirty="0"/>
              <a:t> e char. A partir desses tipos básicos, podem ser definidos outros, conforme apresentado na tabela a seguir:</a:t>
            </a:r>
          </a:p>
        </p:txBody>
      </p:sp>
      <p:pic>
        <p:nvPicPr>
          <p:cNvPr id="5" name="Imagem 4">
            <a:extLst>
              <a:ext uri="{FF2B5EF4-FFF2-40B4-BE49-F238E27FC236}">
                <a16:creationId xmlns:a16="http://schemas.microsoft.com/office/drawing/2014/main" id="{FF0C1887-8D03-0A85-D77A-EC2A7F91442F}"/>
              </a:ext>
            </a:extLst>
          </p:cNvPr>
          <p:cNvPicPr>
            <a:picLocks noChangeAspect="1"/>
          </p:cNvPicPr>
          <p:nvPr/>
        </p:nvPicPr>
        <p:blipFill>
          <a:blip r:embed="rId2"/>
          <a:stretch>
            <a:fillRect/>
          </a:stretch>
        </p:blipFill>
        <p:spPr>
          <a:xfrm>
            <a:off x="1081551" y="3245416"/>
            <a:ext cx="10040601" cy="3296060"/>
          </a:xfrm>
          <a:prstGeom prst="rect">
            <a:avLst/>
          </a:prstGeom>
        </p:spPr>
      </p:pic>
    </p:spTree>
    <p:extLst>
      <p:ext uri="{BB962C8B-B14F-4D97-AF65-F5344CB8AC3E}">
        <p14:creationId xmlns:p14="http://schemas.microsoft.com/office/powerpoint/2010/main" val="4225077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6A646-CB71-97AB-5874-E918FFA3517B}"/>
              </a:ext>
            </a:extLst>
          </p:cNvPr>
          <p:cNvSpPr>
            <a:spLocks noGrp="1"/>
          </p:cNvSpPr>
          <p:nvPr>
            <p:ph type="title"/>
          </p:nvPr>
        </p:nvSpPr>
        <p:spPr/>
        <p:txBody>
          <a:bodyPr/>
          <a:lstStyle/>
          <a:p>
            <a:r>
              <a:rPr lang="pt-BR" dirty="0"/>
              <a:t>Declaração de constantes</a:t>
            </a:r>
          </a:p>
        </p:txBody>
      </p:sp>
      <p:sp>
        <p:nvSpPr>
          <p:cNvPr id="3" name="Espaço Reservado para Conteúdo 2">
            <a:extLst>
              <a:ext uri="{FF2B5EF4-FFF2-40B4-BE49-F238E27FC236}">
                <a16:creationId xmlns:a16="http://schemas.microsoft.com/office/drawing/2014/main" id="{6EE1EA80-86A9-C387-69FA-FCFED08823D2}"/>
              </a:ext>
            </a:extLst>
          </p:cNvPr>
          <p:cNvSpPr>
            <a:spLocks noGrp="1"/>
          </p:cNvSpPr>
          <p:nvPr>
            <p:ph idx="1"/>
          </p:nvPr>
        </p:nvSpPr>
        <p:spPr/>
        <p:txBody>
          <a:bodyPr/>
          <a:lstStyle/>
          <a:p>
            <a:pPr algn="just"/>
            <a:r>
              <a:rPr lang="pt-BR" dirty="0"/>
              <a:t>As constantes são declaradas depois das bibliotecas e seus valores não podem ser alterados durante a execução do programa. A declaração de uma constate deve obedecer à seguinte sintaxe: </a:t>
            </a:r>
          </a:p>
        </p:txBody>
      </p:sp>
      <p:pic>
        <p:nvPicPr>
          <p:cNvPr id="5" name="Imagem 4">
            <a:extLst>
              <a:ext uri="{FF2B5EF4-FFF2-40B4-BE49-F238E27FC236}">
                <a16:creationId xmlns:a16="http://schemas.microsoft.com/office/drawing/2014/main" id="{FE397C0F-433E-A3E6-85C7-588ED89FCB0A}"/>
              </a:ext>
            </a:extLst>
          </p:cNvPr>
          <p:cNvPicPr>
            <a:picLocks noChangeAspect="1"/>
          </p:cNvPicPr>
          <p:nvPr/>
        </p:nvPicPr>
        <p:blipFill>
          <a:blip r:embed="rId2"/>
          <a:stretch>
            <a:fillRect/>
          </a:stretch>
        </p:blipFill>
        <p:spPr>
          <a:xfrm>
            <a:off x="1564006" y="3651789"/>
            <a:ext cx="8208997" cy="990030"/>
          </a:xfrm>
          <a:prstGeom prst="rect">
            <a:avLst/>
          </a:prstGeom>
        </p:spPr>
      </p:pic>
    </p:spTree>
    <p:extLst>
      <p:ext uri="{BB962C8B-B14F-4D97-AF65-F5344CB8AC3E}">
        <p14:creationId xmlns:p14="http://schemas.microsoft.com/office/powerpoint/2010/main" val="241192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6A646-CB71-97AB-5874-E918FFA3517B}"/>
              </a:ext>
            </a:extLst>
          </p:cNvPr>
          <p:cNvSpPr>
            <a:spLocks noGrp="1"/>
          </p:cNvSpPr>
          <p:nvPr>
            <p:ph type="title"/>
          </p:nvPr>
        </p:nvSpPr>
        <p:spPr/>
        <p:txBody>
          <a:bodyPr/>
          <a:lstStyle/>
          <a:p>
            <a:r>
              <a:rPr lang="pt-BR" dirty="0"/>
              <a:t>Declaração de constantes</a:t>
            </a:r>
          </a:p>
        </p:txBody>
      </p:sp>
      <p:sp>
        <p:nvSpPr>
          <p:cNvPr id="3" name="Espaço Reservado para Conteúdo 2">
            <a:extLst>
              <a:ext uri="{FF2B5EF4-FFF2-40B4-BE49-F238E27FC236}">
                <a16:creationId xmlns:a16="http://schemas.microsoft.com/office/drawing/2014/main" id="{6EE1EA80-86A9-C387-69FA-FCFED08823D2}"/>
              </a:ext>
            </a:extLst>
          </p:cNvPr>
          <p:cNvSpPr>
            <a:spLocks noGrp="1"/>
          </p:cNvSpPr>
          <p:nvPr>
            <p:ph idx="1"/>
          </p:nvPr>
        </p:nvSpPr>
        <p:spPr/>
        <p:txBody>
          <a:bodyPr/>
          <a:lstStyle/>
          <a:p>
            <a:pPr algn="just"/>
            <a:r>
              <a:rPr lang="pt-BR" dirty="0"/>
              <a:t>Exemplos:</a:t>
            </a:r>
          </a:p>
          <a:p>
            <a:pPr algn="just"/>
            <a:endParaRPr lang="pt-BR" dirty="0"/>
          </a:p>
        </p:txBody>
      </p:sp>
      <p:pic>
        <p:nvPicPr>
          <p:cNvPr id="8" name="Imagem 7">
            <a:extLst>
              <a:ext uri="{FF2B5EF4-FFF2-40B4-BE49-F238E27FC236}">
                <a16:creationId xmlns:a16="http://schemas.microsoft.com/office/drawing/2014/main" id="{3CB790D0-2698-81C8-D024-C8FC101C84A1}"/>
              </a:ext>
            </a:extLst>
          </p:cNvPr>
          <p:cNvPicPr>
            <a:picLocks noChangeAspect="1"/>
          </p:cNvPicPr>
          <p:nvPr/>
        </p:nvPicPr>
        <p:blipFill>
          <a:blip r:embed="rId2"/>
          <a:stretch>
            <a:fillRect/>
          </a:stretch>
        </p:blipFill>
        <p:spPr>
          <a:xfrm>
            <a:off x="1053904" y="2771335"/>
            <a:ext cx="10245966" cy="1336431"/>
          </a:xfrm>
          <a:prstGeom prst="rect">
            <a:avLst/>
          </a:prstGeom>
        </p:spPr>
      </p:pic>
      <p:pic>
        <p:nvPicPr>
          <p:cNvPr id="10" name="Imagem 9">
            <a:extLst>
              <a:ext uri="{FF2B5EF4-FFF2-40B4-BE49-F238E27FC236}">
                <a16:creationId xmlns:a16="http://schemas.microsoft.com/office/drawing/2014/main" id="{425B346F-D8D7-8680-0F0F-6F26ADA0416E}"/>
              </a:ext>
            </a:extLst>
          </p:cNvPr>
          <p:cNvPicPr>
            <a:picLocks noChangeAspect="1"/>
          </p:cNvPicPr>
          <p:nvPr/>
        </p:nvPicPr>
        <p:blipFill>
          <a:blip r:embed="rId3"/>
          <a:stretch>
            <a:fillRect/>
          </a:stretch>
        </p:blipFill>
        <p:spPr>
          <a:xfrm>
            <a:off x="1053904" y="4107765"/>
            <a:ext cx="10230058" cy="1336431"/>
          </a:xfrm>
          <a:prstGeom prst="rect">
            <a:avLst/>
          </a:prstGeom>
        </p:spPr>
      </p:pic>
    </p:spTree>
    <p:extLst>
      <p:ext uri="{BB962C8B-B14F-4D97-AF65-F5344CB8AC3E}">
        <p14:creationId xmlns:p14="http://schemas.microsoft.com/office/powerpoint/2010/main" val="2908817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670531-B7A1-C9A1-A73A-CC3AA43C8E72}"/>
              </a:ext>
            </a:extLst>
          </p:cNvPr>
          <p:cNvSpPr>
            <a:spLocks noGrp="1"/>
          </p:cNvSpPr>
          <p:nvPr>
            <p:ph type="title"/>
          </p:nvPr>
        </p:nvSpPr>
        <p:spPr/>
        <p:txBody>
          <a:bodyPr/>
          <a:lstStyle/>
          <a:p>
            <a:r>
              <a:rPr lang="pt-BR" dirty="0"/>
              <a:t>Atribuição de valores à variáveis</a:t>
            </a:r>
          </a:p>
        </p:txBody>
      </p:sp>
      <p:sp>
        <p:nvSpPr>
          <p:cNvPr id="3" name="Espaço Reservado para Conteúdo 2">
            <a:extLst>
              <a:ext uri="{FF2B5EF4-FFF2-40B4-BE49-F238E27FC236}">
                <a16:creationId xmlns:a16="http://schemas.microsoft.com/office/drawing/2014/main" id="{1EFB6C4B-5616-2FBE-8106-D0B712F6843C}"/>
              </a:ext>
            </a:extLst>
          </p:cNvPr>
          <p:cNvSpPr>
            <a:spLocks noGrp="1"/>
          </p:cNvSpPr>
          <p:nvPr>
            <p:ph idx="1"/>
          </p:nvPr>
        </p:nvSpPr>
        <p:spPr/>
        <p:txBody>
          <a:bodyPr/>
          <a:lstStyle/>
          <a:p>
            <a:r>
              <a:rPr lang="pt-BR" dirty="0"/>
              <a:t>O comando de atribuição é utilizado para conceder valores ou operações a variáveis, sendo representado por = (sinal de igualdade).</a:t>
            </a:r>
          </a:p>
        </p:txBody>
      </p:sp>
      <p:pic>
        <p:nvPicPr>
          <p:cNvPr id="5" name="Imagem 4">
            <a:extLst>
              <a:ext uri="{FF2B5EF4-FFF2-40B4-BE49-F238E27FC236}">
                <a16:creationId xmlns:a16="http://schemas.microsoft.com/office/drawing/2014/main" id="{8A7AD58B-F170-9D1B-F0D7-D6FE61177E50}"/>
              </a:ext>
            </a:extLst>
          </p:cNvPr>
          <p:cNvPicPr>
            <a:picLocks noChangeAspect="1"/>
          </p:cNvPicPr>
          <p:nvPr/>
        </p:nvPicPr>
        <p:blipFill>
          <a:blip r:embed="rId2"/>
          <a:stretch>
            <a:fillRect/>
          </a:stretch>
        </p:blipFill>
        <p:spPr>
          <a:xfrm>
            <a:off x="1146970" y="2981261"/>
            <a:ext cx="9949886" cy="1450061"/>
          </a:xfrm>
          <a:prstGeom prst="rect">
            <a:avLst/>
          </a:prstGeom>
        </p:spPr>
      </p:pic>
      <p:pic>
        <p:nvPicPr>
          <p:cNvPr id="7" name="Imagem 6">
            <a:extLst>
              <a:ext uri="{FF2B5EF4-FFF2-40B4-BE49-F238E27FC236}">
                <a16:creationId xmlns:a16="http://schemas.microsoft.com/office/drawing/2014/main" id="{AD911468-9E2F-DCF4-1422-135A6D2F83D6}"/>
              </a:ext>
            </a:extLst>
          </p:cNvPr>
          <p:cNvPicPr>
            <a:picLocks noChangeAspect="1"/>
          </p:cNvPicPr>
          <p:nvPr/>
        </p:nvPicPr>
        <p:blipFill>
          <a:blip r:embed="rId3"/>
          <a:stretch>
            <a:fillRect/>
          </a:stretch>
        </p:blipFill>
        <p:spPr>
          <a:xfrm>
            <a:off x="1076630" y="4484076"/>
            <a:ext cx="10058400" cy="2262376"/>
          </a:xfrm>
          <a:prstGeom prst="rect">
            <a:avLst/>
          </a:prstGeom>
        </p:spPr>
      </p:pic>
    </p:spTree>
    <p:extLst>
      <p:ext uri="{BB962C8B-B14F-4D97-AF65-F5344CB8AC3E}">
        <p14:creationId xmlns:p14="http://schemas.microsoft.com/office/powerpoint/2010/main" val="4132372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Tipo de Madei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i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Tipo de Madeira</Template>
  <TotalTime>104</TotalTime>
  <Words>2249</Words>
  <Application>Microsoft Office PowerPoint</Application>
  <PresentationFormat>Widescreen</PresentationFormat>
  <Paragraphs>223</Paragraphs>
  <Slides>47</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47</vt:i4>
      </vt:variant>
    </vt:vector>
  </HeadingPairs>
  <TitlesOfParts>
    <vt:vector size="51" baseType="lpstr">
      <vt:lpstr>Rockwell</vt:lpstr>
      <vt:lpstr>Rockwell Condensed</vt:lpstr>
      <vt:lpstr>Wingdings</vt:lpstr>
      <vt:lpstr>Tipo de Madeira</vt:lpstr>
      <vt:lpstr>Linguagem C</vt:lpstr>
      <vt:lpstr>A linguagem c</vt:lpstr>
      <vt:lpstr>Estrutura Sequencial</vt:lpstr>
      <vt:lpstr>Estrutura sequencial</vt:lpstr>
      <vt:lpstr>Declaração de variáveis</vt:lpstr>
      <vt:lpstr>Declaração de variáveis</vt:lpstr>
      <vt:lpstr>Declaração de constantes</vt:lpstr>
      <vt:lpstr>Declaração de constantes</vt:lpstr>
      <vt:lpstr>Atribuição de valores à variáveis</vt:lpstr>
      <vt:lpstr>Comandos de entrada</vt:lpstr>
      <vt:lpstr>Comandos de entrada</vt:lpstr>
      <vt:lpstr>Comandos de Saída</vt:lpstr>
      <vt:lpstr>Comandos de Saída</vt:lpstr>
      <vt:lpstr>Comandos de Saída</vt:lpstr>
      <vt:lpstr>Comandos de Saída</vt:lpstr>
      <vt:lpstr>comentários</vt:lpstr>
      <vt:lpstr>operadores</vt:lpstr>
      <vt:lpstr>operadores</vt:lpstr>
      <vt:lpstr>operadores</vt:lpstr>
      <vt:lpstr>Palavras reservadas</vt:lpstr>
      <vt:lpstr>Exercícios de fixação</vt:lpstr>
      <vt:lpstr>Exercícios de fixação</vt:lpstr>
      <vt:lpstr>Estrutura Condicional</vt:lpstr>
      <vt:lpstr>Estrutura Condicional</vt:lpstr>
      <vt:lpstr>Estrutura Condicional</vt:lpstr>
      <vt:lpstr>Estrutura Condicional</vt:lpstr>
      <vt:lpstr>Estrutura Condicional</vt:lpstr>
      <vt:lpstr>Operadores lógicos</vt:lpstr>
      <vt:lpstr>Operadores lógicos</vt:lpstr>
      <vt:lpstr>Exercícios de Fixação</vt:lpstr>
      <vt:lpstr>Estruturas de repetição</vt:lpstr>
      <vt:lpstr>Estruturas de repetição</vt:lpstr>
      <vt:lpstr>Estruturas de repetição</vt:lpstr>
      <vt:lpstr>Estruturas de repetição</vt:lpstr>
      <vt:lpstr>Estruturas de repetição</vt:lpstr>
      <vt:lpstr>Estruturas de repetição</vt:lpstr>
      <vt:lpstr>Estruturas de repetição</vt:lpstr>
      <vt:lpstr>Estruturas de repetição</vt:lpstr>
      <vt:lpstr>Estruturas de repetição</vt:lpstr>
      <vt:lpstr>Estruturas de repetição</vt:lpstr>
      <vt:lpstr>Estruturas de repetição</vt:lpstr>
      <vt:lpstr>Estruturas de repetição</vt:lpstr>
      <vt:lpstr>Estruturas de repetição</vt:lpstr>
      <vt:lpstr>Estruturas de repetição</vt:lpstr>
      <vt:lpstr>Estruturas de repetição</vt:lpstr>
      <vt:lpstr>Estruturas de repetição</vt:lpstr>
      <vt:lpstr>Estruturas de repetição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Linguagem C</dc:title>
  <dc:creator>Alexandro Lima Damasceno</dc:creator>
  <cp:lastModifiedBy>Alexandro Lima Damasceno</cp:lastModifiedBy>
  <cp:revision>5</cp:revision>
  <dcterms:created xsi:type="dcterms:W3CDTF">2023-08-29T13:00:26Z</dcterms:created>
  <dcterms:modified xsi:type="dcterms:W3CDTF">2023-09-22T14:55:29Z</dcterms:modified>
</cp:coreProperties>
</file>