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9A43E2"/>
    <a:srgbClr val="913ED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377441" y="1637604"/>
            <a:ext cx="1197032" cy="5902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( MIMIC II )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599411" y="1932708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16282" y="1596557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PPG Raw Data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71506" y="909304"/>
            <a:ext cx="3350029" cy="1819952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44043" y="917711"/>
            <a:ext cx="219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912821" y="1287888"/>
            <a:ext cx="3059084" cy="5856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Step I : Noise Removal + Normalization + Abnormal Cycles Removal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912821" y="1936802"/>
            <a:ext cx="3059084" cy="61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Step II : Features Point Detection + Features Extraction + Selection Algorithm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+32 Selected Features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2232177" y="3164560"/>
            <a:ext cx="3350029" cy="1928552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2379308" y="3491987"/>
            <a:ext cx="3014207" cy="2560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Layer 1 : Dense(2048), activation = ‘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2379308" y="3788108"/>
            <a:ext cx="3014207" cy="2560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Layer 2 : Dense(4096), activation = ‘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400089" y="4084229"/>
            <a:ext cx="3014207" cy="2560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Layer 3 : Dense(8192), activation = ‘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00089" y="4380350"/>
            <a:ext cx="3014207" cy="2560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Layer 4 : Dense(2048), activation = ‘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400089" y="4676471"/>
            <a:ext cx="3014207" cy="2560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Layer 5 :Dense(2), activation = ‘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01316" y="3193576"/>
            <a:ext cx="177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476588" y="5143082"/>
            <a:ext cx="322748" cy="425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882465" y="5139966"/>
            <a:ext cx="440574" cy="428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107328" y="5605332"/>
            <a:ext cx="539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DBP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50696" y="5608448"/>
            <a:ext cx="52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SBP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上彎箭號 43"/>
          <p:cNvSpPr/>
          <p:nvPr/>
        </p:nvSpPr>
        <p:spPr>
          <a:xfrm rot="5400000" flipV="1">
            <a:off x="5496304" y="3238497"/>
            <a:ext cx="1080000" cy="72000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161311" y="4961714"/>
                <a:ext cx="2000627" cy="101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PPG features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1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TW" sz="1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𝟑𝟐</m:t>
                        </m:r>
                      </m:sup>
                    </m:sSup>
                  </m:oMath>
                </a14:m>
                <a:r>
                  <a:rPr lang="en-US" altLang="zh-TW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)x 2.17M records :      </a:t>
                </a:r>
              </a:p>
              <a:p>
                <a:pPr algn="ctr"/>
                <a:r>
                  <a:rPr lang="en-US" altLang="zh-TW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70% as training set </a:t>
                </a:r>
              </a:p>
              <a:p>
                <a:pPr algn="ctr"/>
                <a:r>
                  <a:rPr lang="en-US" altLang="zh-TW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10% as validation set</a:t>
                </a:r>
              </a:p>
              <a:p>
                <a:pPr algn="ctr"/>
                <a:r>
                  <a:rPr lang="en-US" altLang="zh-TW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20% as testing set</a:t>
                </a:r>
                <a:endParaRPr lang="zh-TW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11" y="4961714"/>
                <a:ext cx="2000627" cy="1019831"/>
              </a:xfrm>
              <a:prstGeom prst="rect">
                <a:avLst/>
              </a:prstGeom>
              <a:blipFill>
                <a:blip r:embed="rId2"/>
                <a:stretch>
                  <a:fillRect t="-599" b="-3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351345" y="3306443"/>
                <a:ext cx="1620560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p>
                        <m:r>
                          <a:rPr lang="en-US" altLang="zh-TW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𝟑𝟐</m:t>
                        </m:r>
                      </m:sup>
                    </m:sSup>
                    <m:r>
                      <a:rPr lang="en-US" altLang="zh-TW" sz="1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 2.17 M </a:t>
                </a:r>
                <a:endParaRPr lang="zh-TW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45" y="3306443"/>
                <a:ext cx="1620560" cy="312586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9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385781" y="1670464"/>
            <a:ext cx="117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PPG Raw Data {X}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5314" y="1618145"/>
            <a:ext cx="1307866" cy="6808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( MIMIC II 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單箭頭接點 4"/>
          <p:cNvCxnSpPr>
            <a:endCxn id="6" idx="3"/>
          </p:cNvCxnSpPr>
          <p:nvPr/>
        </p:nvCxnSpPr>
        <p:spPr>
          <a:xfrm>
            <a:off x="1385781" y="1962852"/>
            <a:ext cx="1172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2580282" y="576631"/>
            <a:ext cx="3805238" cy="296764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80282" y="89206"/>
            <a:ext cx="38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PPG Raw Data Preprocessing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863434" y="668397"/>
            <a:ext cx="3267424" cy="3870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Noise Removal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863434" y="1119618"/>
            <a:ext cx="3267424" cy="5860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Normalization and 1</a:t>
            </a:r>
            <a:r>
              <a:rPr lang="en-US" altLang="zh-TW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en-US" altLang="zh-TW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derivative of PPG waves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863433" y="2221988"/>
            <a:ext cx="3267424" cy="57414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Partitioning and Abnormal Cycles’ Removal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863433" y="1775024"/>
            <a:ext cx="3267424" cy="3870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Points’ Detection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863433" y="2856031"/>
            <a:ext cx="3267424" cy="57414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9A4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9A43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Features’ Extraction and Selection Algorithm</a:t>
            </a:r>
            <a:endParaRPr lang="zh-TW" altLang="en-US" sz="1600" b="1" dirty="0">
              <a:solidFill>
                <a:srgbClr val="9A43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6411481" y="2010746"/>
            <a:ext cx="13799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356062" y="1702058"/>
            <a:ext cx="149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Features’ set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356062" y="1962699"/>
                <a:ext cx="149074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TW" alt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𝟑𝟐</m:t>
                        </m:r>
                      </m:sup>
                    </m:sSup>
                  </m:oMath>
                </a14:m>
                <a:r>
                  <a:rPr lang="zh-TW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 2.17M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62" y="1962699"/>
                <a:ext cx="1490748" cy="344133"/>
              </a:xfrm>
              <a:prstGeom prst="rect">
                <a:avLst/>
              </a:prstGeom>
              <a:blipFill>
                <a:blip r:embed="rId2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圓角矩形 23"/>
          <p:cNvSpPr/>
          <p:nvPr/>
        </p:nvSpPr>
        <p:spPr>
          <a:xfrm>
            <a:off x="7763156" y="411021"/>
            <a:ext cx="2975435" cy="3447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08945" y="98802"/>
            <a:ext cx="412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Deep-Neural Network Predictor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994721" y="1100094"/>
            <a:ext cx="2555491" cy="48247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Layer 1 : Dense(2048), activation = ‘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994721" y="1636626"/>
            <a:ext cx="2555491" cy="48247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Layer 2: Dense(4096), activation = ‘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8022431" y="2180504"/>
            <a:ext cx="2527781" cy="48247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Layer 3: Dense(8192), activation = ‘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022431" y="2735277"/>
            <a:ext cx="2527781" cy="48247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Layer 4: Dense(2048), activation = ‘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8022431" y="3279281"/>
            <a:ext cx="2527781" cy="48247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Layer: Dense(2), </a:t>
            </a:r>
          </a:p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= ‘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10784113" y="2134765"/>
            <a:ext cx="578919" cy="374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10794011" y="1551599"/>
            <a:ext cx="521404" cy="319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290899" y="1219829"/>
            <a:ext cx="76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DBP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315415" y="2351908"/>
            <a:ext cx="7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SBP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60690" y="4712257"/>
            <a:ext cx="2277684" cy="112321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994721" y="563562"/>
            <a:ext cx="2555491" cy="48247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Layer:shape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= 1x32, </a:t>
            </a:r>
          </a:p>
        </p:txBody>
      </p:sp>
    </p:spTree>
    <p:extLst>
      <p:ext uri="{BB962C8B-B14F-4D97-AF65-F5344CB8AC3E}">
        <p14:creationId xmlns:p14="http://schemas.microsoft.com/office/powerpoint/2010/main" val="109619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3FB6A5A-96DC-906F-BB41-3AEC4527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49" y="182309"/>
            <a:ext cx="9893504" cy="327309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675680" y="3859927"/>
            <a:ext cx="3807229" cy="289378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B0F0">
                <a:alpha val="9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5738327" y="2862465"/>
            <a:ext cx="2124233" cy="9974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6487428" y="3343241"/>
            <a:ext cx="1610521" cy="162901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862560" y="2365340"/>
            <a:ext cx="2309644" cy="96806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流程圖: 接點 23"/>
          <p:cNvSpPr/>
          <p:nvPr/>
        </p:nvSpPr>
        <p:spPr>
          <a:xfrm>
            <a:off x="3536301" y="5487694"/>
            <a:ext cx="606491" cy="578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/>
          <p:cNvSpPr/>
          <p:nvPr/>
        </p:nvSpPr>
        <p:spPr>
          <a:xfrm>
            <a:off x="5003413" y="5487694"/>
            <a:ext cx="606491" cy="578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接點 25"/>
          <p:cNvSpPr/>
          <p:nvPr/>
        </p:nvSpPr>
        <p:spPr>
          <a:xfrm>
            <a:off x="3597601" y="4224950"/>
            <a:ext cx="606491" cy="578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2833395" y="4224951"/>
            <a:ext cx="606491" cy="578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接點 27"/>
          <p:cNvSpPr/>
          <p:nvPr/>
        </p:nvSpPr>
        <p:spPr>
          <a:xfrm>
            <a:off x="5017152" y="4224949"/>
            <a:ext cx="606491" cy="578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/>
          <p:cNvSpPr/>
          <p:nvPr/>
        </p:nvSpPr>
        <p:spPr>
          <a:xfrm>
            <a:off x="5793149" y="4224949"/>
            <a:ext cx="606491" cy="578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220566" y="4218671"/>
                <a:ext cx="85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zh-TW" alt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66" y="4218671"/>
                <a:ext cx="85237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>
            <a:endCxn id="24" idx="1"/>
          </p:cNvCxnSpPr>
          <p:nvPr/>
        </p:nvCxnSpPr>
        <p:spPr>
          <a:xfrm>
            <a:off x="3136640" y="4803446"/>
            <a:ext cx="488480" cy="7689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4"/>
            <a:endCxn id="24" idx="0"/>
          </p:cNvCxnSpPr>
          <p:nvPr/>
        </p:nvCxnSpPr>
        <p:spPr>
          <a:xfrm flipH="1">
            <a:off x="3839547" y="4803447"/>
            <a:ext cx="61300" cy="684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5" idx="1"/>
          </p:cNvCxnSpPr>
          <p:nvPr/>
        </p:nvCxnSpPr>
        <p:spPr>
          <a:xfrm>
            <a:off x="3168432" y="4794859"/>
            <a:ext cx="1923800" cy="777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5"/>
            <a:endCxn id="25" idx="0"/>
          </p:cNvCxnSpPr>
          <p:nvPr/>
        </p:nvCxnSpPr>
        <p:spPr>
          <a:xfrm>
            <a:off x="4115273" y="4718728"/>
            <a:ext cx="1191386" cy="768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25" idx="0"/>
          </p:cNvCxnSpPr>
          <p:nvPr/>
        </p:nvCxnSpPr>
        <p:spPr>
          <a:xfrm flipH="1">
            <a:off x="5306659" y="4794859"/>
            <a:ext cx="139074" cy="692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9" idx="4"/>
            <a:endCxn id="25" idx="7"/>
          </p:cNvCxnSpPr>
          <p:nvPr/>
        </p:nvCxnSpPr>
        <p:spPr>
          <a:xfrm flipH="1">
            <a:off x="5521085" y="4803446"/>
            <a:ext cx="575310" cy="7689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4" idx="7"/>
          </p:cNvCxnSpPr>
          <p:nvPr/>
        </p:nvCxnSpPr>
        <p:spPr>
          <a:xfrm flipH="1">
            <a:off x="4053973" y="4743169"/>
            <a:ext cx="1839383" cy="829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8" idx="3"/>
          </p:cNvCxnSpPr>
          <p:nvPr/>
        </p:nvCxnSpPr>
        <p:spPr>
          <a:xfrm flipH="1">
            <a:off x="3953650" y="4718727"/>
            <a:ext cx="1152321" cy="7689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545037" y="4167665"/>
            <a:ext cx="130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Perceptron x 2048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919975" y="4034481"/>
            <a:ext cx="130787" cy="219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071313" y="3993883"/>
            <a:ext cx="47690" cy="219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>
            <a:off x="3178421" y="3998299"/>
            <a:ext cx="33658" cy="226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3256842" y="4034481"/>
            <a:ext cx="142644" cy="211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3687106" y="4048179"/>
            <a:ext cx="130787" cy="219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3838444" y="4007581"/>
            <a:ext cx="47690" cy="219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3945552" y="4011997"/>
            <a:ext cx="33658" cy="226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>
            <a:off x="4023973" y="4048179"/>
            <a:ext cx="142644" cy="211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5094730" y="4048179"/>
            <a:ext cx="130787" cy="219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5246068" y="4007581"/>
            <a:ext cx="47690" cy="219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>
            <a:off x="5353176" y="4011997"/>
            <a:ext cx="33658" cy="226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431597" y="4048179"/>
            <a:ext cx="142644" cy="211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5890790" y="4043763"/>
            <a:ext cx="130787" cy="219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42128" y="4003165"/>
            <a:ext cx="47690" cy="219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6149236" y="4007581"/>
            <a:ext cx="33658" cy="226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>
            <a:off x="6227657" y="4043763"/>
            <a:ext cx="142644" cy="211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3822492" y="6066191"/>
            <a:ext cx="10738" cy="305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301289" y="6069812"/>
            <a:ext cx="5369" cy="301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3470254" y="6393550"/>
            <a:ext cx="75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SBP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926133" y="6370936"/>
            <a:ext cx="75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DBP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流程圖: 接點 100"/>
          <p:cNvSpPr/>
          <p:nvPr/>
        </p:nvSpPr>
        <p:spPr>
          <a:xfrm>
            <a:off x="8879726" y="4554705"/>
            <a:ext cx="773030" cy="7576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8027274" y="3875052"/>
            <a:ext cx="2146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 Perceptron Unit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8066406" y="4930127"/>
            <a:ext cx="813320" cy="3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8014540" y="4609548"/>
            <a:ext cx="94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= a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flipV="1">
            <a:off x="9652756" y="4930127"/>
            <a:ext cx="1211979" cy="9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9652134" y="4605689"/>
                <a:ext cx="11721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n-US" altLang="zh-TW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(w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en-US" altLang="zh-TW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+ b)</a:t>
                </a:r>
                <a:endParaRPr lang="zh-TW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34" y="4605689"/>
                <a:ext cx="1172115" cy="307777"/>
              </a:xfrm>
              <a:prstGeom prst="rect">
                <a:avLst/>
              </a:prstGeom>
              <a:blipFill>
                <a:blip r:embed="rId4"/>
                <a:stretch>
                  <a:fillRect l="-3627" t="-4000" r="-4145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字方塊 110"/>
          <p:cNvSpPr txBox="1"/>
          <p:nvPr/>
        </p:nvSpPr>
        <p:spPr>
          <a:xfrm>
            <a:off x="3722037" y="3517079"/>
            <a:ext cx="161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Zoom in view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69" y="857983"/>
            <a:ext cx="8052262" cy="51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圓角矩形 36">
            <a:extLst>
              <a:ext uri="{FF2B5EF4-FFF2-40B4-BE49-F238E27FC236}">
                <a16:creationId xmlns:a16="http://schemas.microsoft.com/office/drawing/2014/main" id="{CC02B96F-9651-C8CB-3E0A-40C23A115ACC}"/>
              </a:ext>
            </a:extLst>
          </p:cNvPr>
          <p:cNvSpPr/>
          <p:nvPr/>
        </p:nvSpPr>
        <p:spPr>
          <a:xfrm>
            <a:off x="3309642" y="2419551"/>
            <a:ext cx="8731307" cy="27027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69EFCE2E-61CA-0945-BEAA-D74E0F5CA206}"/>
              </a:ext>
            </a:extLst>
          </p:cNvPr>
          <p:cNvSpPr/>
          <p:nvPr/>
        </p:nvSpPr>
        <p:spPr>
          <a:xfrm>
            <a:off x="151036" y="2956147"/>
            <a:ext cx="1300654" cy="720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F7072A7E-30D9-0F43-9B1E-E45262A8AFC8}"/>
              </a:ext>
            </a:extLst>
          </p:cNvPr>
          <p:cNvSpPr/>
          <p:nvPr/>
        </p:nvSpPr>
        <p:spPr>
          <a:xfrm>
            <a:off x="8913132" y="2872704"/>
            <a:ext cx="3030712" cy="1876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6037693F-B2BE-4B49-9A32-CDA53362D96A}"/>
              </a:ext>
            </a:extLst>
          </p:cNvPr>
          <p:cNvSpPr/>
          <p:nvPr/>
        </p:nvSpPr>
        <p:spPr>
          <a:xfrm>
            <a:off x="8997716" y="4106274"/>
            <a:ext cx="2848468" cy="4898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AWS EC2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6EA29292-A2F5-6844-BB72-98D7E302B66A}"/>
              </a:ext>
            </a:extLst>
          </p:cNvPr>
          <p:cNvSpPr/>
          <p:nvPr/>
        </p:nvSpPr>
        <p:spPr>
          <a:xfrm>
            <a:off x="184078" y="3018330"/>
            <a:ext cx="1225363" cy="5636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Html/CSS/JS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67CA5D-42BB-F64F-A1B5-5B56C8A2FF29}"/>
              </a:ext>
            </a:extLst>
          </p:cNvPr>
          <p:cNvSpPr/>
          <p:nvPr/>
        </p:nvSpPr>
        <p:spPr>
          <a:xfrm>
            <a:off x="9523140" y="2946069"/>
            <a:ext cx="193590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Backend (Django &amp;&amp; Flask)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296871-C38A-7E44-B5E8-EE158A61368B}"/>
              </a:ext>
            </a:extLst>
          </p:cNvPr>
          <p:cNvSpPr txBox="1"/>
          <p:nvPr/>
        </p:nvSpPr>
        <p:spPr>
          <a:xfrm>
            <a:off x="9457260" y="2514724"/>
            <a:ext cx="20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單箭頭接點 102">
            <a:extLst>
              <a:ext uri="{FF2B5EF4-FFF2-40B4-BE49-F238E27FC236}">
                <a16:creationId xmlns:a16="http://schemas.microsoft.com/office/drawing/2014/main" id="{09A2362D-0158-5343-BFD5-EC44D78DF897}"/>
              </a:ext>
            </a:extLst>
          </p:cNvPr>
          <p:cNvCxnSpPr>
            <a:cxnSpLocks/>
          </p:cNvCxnSpPr>
          <p:nvPr/>
        </p:nvCxnSpPr>
        <p:spPr>
          <a:xfrm>
            <a:off x="1456566" y="3259806"/>
            <a:ext cx="6290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E08722C-F821-1147-A288-F78E3F6C5952}"/>
              </a:ext>
            </a:extLst>
          </p:cNvPr>
          <p:cNvSpPr/>
          <p:nvPr/>
        </p:nvSpPr>
        <p:spPr>
          <a:xfrm>
            <a:off x="2085650" y="3103571"/>
            <a:ext cx="1300654" cy="529650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</a:p>
        </p:txBody>
      </p:sp>
      <p:cxnSp>
        <p:nvCxnSpPr>
          <p:cNvPr id="14" name="直線單箭頭接點 102">
            <a:extLst>
              <a:ext uri="{FF2B5EF4-FFF2-40B4-BE49-F238E27FC236}">
                <a16:creationId xmlns:a16="http://schemas.microsoft.com/office/drawing/2014/main" id="{02FCB355-AB1C-854E-BBD6-C0979C4A5483}"/>
              </a:ext>
            </a:extLst>
          </p:cNvPr>
          <p:cNvCxnSpPr>
            <a:cxnSpLocks/>
          </p:cNvCxnSpPr>
          <p:nvPr/>
        </p:nvCxnSpPr>
        <p:spPr>
          <a:xfrm flipH="1" flipV="1">
            <a:off x="1440382" y="3429000"/>
            <a:ext cx="638512" cy="1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7AF5F45A-168E-E045-B89B-CDC72E80C78C}"/>
              </a:ext>
            </a:extLst>
          </p:cNvPr>
          <p:cNvSpPr/>
          <p:nvPr/>
        </p:nvSpPr>
        <p:spPr>
          <a:xfrm>
            <a:off x="9325205" y="3573359"/>
            <a:ext cx="2292674" cy="48981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82F1BC-3716-E541-9C1E-875D1275FEF9}"/>
              </a:ext>
            </a:extLst>
          </p:cNvPr>
          <p:cNvSpPr txBox="1"/>
          <p:nvPr/>
        </p:nvSpPr>
        <p:spPr>
          <a:xfrm>
            <a:off x="301623" y="2542729"/>
            <a:ext cx="106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Users’ UI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9550CB3-5AAD-99F7-CD1D-39E17246B8BB}"/>
              </a:ext>
            </a:extLst>
          </p:cNvPr>
          <p:cNvSpPr/>
          <p:nvPr/>
        </p:nvSpPr>
        <p:spPr>
          <a:xfrm>
            <a:off x="5385005" y="2881283"/>
            <a:ext cx="3030712" cy="1876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B8E703E-B51C-7353-A170-7BAD55D4B88D}"/>
              </a:ext>
            </a:extLst>
          </p:cNvPr>
          <p:cNvSpPr/>
          <p:nvPr/>
        </p:nvSpPr>
        <p:spPr>
          <a:xfrm>
            <a:off x="5469589" y="4114853"/>
            <a:ext cx="2848468" cy="4898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AWS EC2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69A64FF-21C7-CEFD-0207-E5623A81B09B}"/>
              </a:ext>
            </a:extLst>
          </p:cNvPr>
          <p:cNvSpPr/>
          <p:nvPr/>
        </p:nvSpPr>
        <p:spPr>
          <a:xfrm>
            <a:off x="5995013" y="2954648"/>
            <a:ext cx="193590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Frontend (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PyScript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FF0523-5F07-6DFD-A229-94ECBEE73D0D}"/>
              </a:ext>
            </a:extLst>
          </p:cNvPr>
          <p:cNvSpPr txBox="1"/>
          <p:nvPr/>
        </p:nvSpPr>
        <p:spPr>
          <a:xfrm>
            <a:off x="5909585" y="2499631"/>
            <a:ext cx="20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82B20524-B8D4-504F-C78D-A5ED28C5ACD0}"/>
              </a:ext>
            </a:extLst>
          </p:cNvPr>
          <p:cNvSpPr/>
          <p:nvPr/>
        </p:nvSpPr>
        <p:spPr>
          <a:xfrm>
            <a:off x="5797078" y="3581938"/>
            <a:ext cx="2292674" cy="4898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</p:txBody>
      </p:sp>
      <p:cxnSp>
        <p:nvCxnSpPr>
          <p:cNvPr id="18" name="直線單箭頭接點 102">
            <a:extLst>
              <a:ext uri="{FF2B5EF4-FFF2-40B4-BE49-F238E27FC236}">
                <a16:creationId xmlns:a16="http://schemas.microsoft.com/office/drawing/2014/main" id="{7263DB14-15C6-41A3-F02E-8FDC922A8601}"/>
              </a:ext>
            </a:extLst>
          </p:cNvPr>
          <p:cNvCxnSpPr>
            <a:cxnSpLocks/>
          </p:cNvCxnSpPr>
          <p:nvPr/>
        </p:nvCxnSpPr>
        <p:spPr>
          <a:xfrm>
            <a:off x="8415716" y="3680393"/>
            <a:ext cx="4974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102">
            <a:extLst>
              <a:ext uri="{FF2B5EF4-FFF2-40B4-BE49-F238E27FC236}">
                <a16:creationId xmlns:a16="http://schemas.microsoft.com/office/drawing/2014/main" id="{FA65A6C1-275F-6C5B-1D7F-E974A1E1F66E}"/>
              </a:ext>
            </a:extLst>
          </p:cNvPr>
          <p:cNvCxnSpPr>
            <a:cxnSpLocks/>
          </p:cNvCxnSpPr>
          <p:nvPr/>
        </p:nvCxnSpPr>
        <p:spPr>
          <a:xfrm flipH="1">
            <a:off x="8415716" y="3925612"/>
            <a:ext cx="4633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657E640E-AC7D-7171-BE13-0D8F7B3D9641}"/>
              </a:ext>
            </a:extLst>
          </p:cNvPr>
          <p:cNvSpPr/>
          <p:nvPr/>
        </p:nvSpPr>
        <p:spPr>
          <a:xfrm>
            <a:off x="3635011" y="5092435"/>
            <a:ext cx="8211173" cy="482479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D085C28-EB33-DEF4-D7E3-B09F019BA002}"/>
              </a:ext>
            </a:extLst>
          </p:cNvPr>
          <p:cNvSpPr txBox="1"/>
          <p:nvPr/>
        </p:nvSpPr>
        <p:spPr>
          <a:xfrm>
            <a:off x="7930913" y="6092640"/>
            <a:ext cx="82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Staffs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線單箭頭接點 102">
            <a:extLst>
              <a:ext uri="{FF2B5EF4-FFF2-40B4-BE49-F238E27FC236}">
                <a16:creationId xmlns:a16="http://schemas.microsoft.com/office/drawing/2014/main" id="{F98C779B-B2D1-8F34-0C4C-6A2DC87215B2}"/>
              </a:ext>
            </a:extLst>
          </p:cNvPr>
          <p:cNvCxnSpPr>
            <a:cxnSpLocks/>
          </p:cNvCxnSpPr>
          <p:nvPr/>
        </p:nvCxnSpPr>
        <p:spPr>
          <a:xfrm flipV="1">
            <a:off x="8318057" y="5583015"/>
            <a:ext cx="0" cy="5152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51D35073-6E75-BC8C-B5B6-C7E48FFEA3A2}"/>
              </a:ext>
            </a:extLst>
          </p:cNvPr>
          <p:cNvSpPr/>
          <p:nvPr/>
        </p:nvSpPr>
        <p:spPr>
          <a:xfrm>
            <a:off x="3635011" y="3103570"/>
            <a:ext cx="1300654" cy="576823"/>
          </a:xfrm>
          <a:prstGeom prst="roundRect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22B431A-3FE8-28A6-3436-9B81DF92FF02}"/>
              </a:ext>
            </a:extLst>
          </p:cNvPr>
          <p:cNvSpPr/>
          <p:nvPr/>
        </p:nvSpPr>
        <p:spPr>
          <a:xfrm>
            <a:off x="3566803" y="4218125"/>
            <a:ext cx="1565018" cy="67482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cxnSp>
        <p:nvCxnSpPr>
          <p:cNvPr id="43" name="直線單箭頭接點 102">
            <a:extLst>
              <a:ext uri="{FF2B5EF4-FFF2-40B4-BE49-F238E27FC236}">
                <a16:creationId xmlns:a16="http://schemas.microsoft.com/office/drawing/2014/main" id="{EFAE9EA2-64D0-B286-4019-146A36966179}"/>
              </a:ext>
            </a:extLst>
          </p:cNvPr>
          <p:cNvCxnSpPr>
            <a:cxnSpLocks/>
          </p:cNvCxnSpPr>
          <p:nvPr/>
        </p:nvCxnSpPr>
        <p:spPr>
          <a:xfrm flipH="1" flipV="1">
            <a:off x="4299585" y="3691894"/>
            <a:ext cx="1" cy="487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102">
            <a:extLst>
              <a:ext uri="{FF2B5EF4-FFF2-40B4-BE49-F238E27FC236}">
                <a16:creationId xmlns:a16="http://schemas.microsoft.com/office/drawing/2014/main" id="{A5A11DAC-96D6-AB7F-FDEB-6F97A911FFA9}"/>
              </a:ext>
            </a:extLst>
          </p:cNvPr>
          <p:cNvCxnSpPr>
            <a:cxnSpLocks/>
          </p:cNvCxnSpPr>
          <p:nvPr/>
        </p:nvCxnSpPr>
        <p:spPr>
          <a:xfrm flipV="1">
            <a:off x="6953173" y="4757560"/>
            <a:ext cx="0" cy="318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102">
            <a:extLst>
              <a:ext uri="{FF2B5EF4-FFF2-40B4-BE49-F238E27FC236}">
                <a16:creationId xmlns:a16="http://schemas.microsoft.com/office/drawing/2014/main" id="{E7DE13D8-8E45-A5BF-7E61-2D15BDE3039C}"/>
              </a:ext>
            </a:extLst>
          </p:cNvPr>
          <p:cNvCxnSpPr>
            <a:cxnSpLocks/>
          </p:cNvCxnSpPr>
          <p:nvPr/>
        </p:nvCxnSpPr>
        <p:spPr>
          <a:xfrm flipV="1">
            <a:off x="10471542" y="4748981"/>
            <a:ext cx="0" cy="318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F6EA052-CE54-18FD-6BC8-1577D924E3F6}"/>
              </a:ext>
            </a:extLst>
          </p:cNvPr>
          <p:cNvSpPr txBox="1"/>
          <p:nvPr/>
        </p:nvSpPr>
        <p:spPr>
          <a:xfrm>
            <a:off x="6493015" y="1922646"/>
            <a:ext cx="239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單箭頭接點 102">
            <a:extLst>
              <a:ext uri="{FF2B5EF4-FFF2-40B4-BE49-F238E27FC236}">
                <a16:creationId xmlns:a16="http://schemas.microsoft.com/office/drawing/2014/main" id="{5D1B3D96-5985-C8B3-DE4A-E2802DA0026C}"/>
              </a:ext>
            </a:extLst>
          </p:cNvPr>
          <p:cNvCxnSpPr>
            <a:cxnSpLocks/>
          </p:cNvCxnSpPr>
          <p:nvPr/>
        </p:nvCxnSpPr>
        <p:spPr>
          <a:xfrm>
            <a:off x="4962673" y="3245484"/>
            <a:ext cx="391391" cy="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02">
            <a:extLst>
              <a:ext uri="{FF2B5EF4-FFF2-40B4-BE49-F238E27FC236}">
                <a16:creationId xmlns:a16="http://schemas.microsoft.com/office/drawing/2014/main" id="{20DD29AD-6F99-9F77-DCD0-FE9350E66B2E}"/>
              </a:ext>
            </a:extLst>
          </p:cNvPr>
          <p:cNvCxnSpPr>
            <a:cxnSpLocks/>
          </p:cNvCxnSpPr>
          <p:nvPr/>
        </p:nvCxnSpPr>
        <p:spPr>
          <a:xfrm flipH="1">
            <a:off x="4962673" y="3490703"/>
            <a:ext cx="3913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102">
            <a:extLst>
              <a:ext uri="{FF2B5EF4-FFF2-40B4-BE49-F238E27FC236}">
                <a16:creationId xmlns:a16="http://schemas.microsoft.com/office/drawing/2014/main" id="{7E787605-681D-9A65-51A9-5D5DED66AE13}"/>
              </a:ext>
            </a:extLst>
          </p:cNvPr>
          <p:cNvCxnSpPr>
            <a:cxnSpLocks/>
          </p:cNvCxnSpPr>
          <p:nvPr/>
        </p:nvCxnSpPr>
        <p:spPr>
          <a:xfrm>
            <a:off x="3391181" y="3251553"/>
            <a:ext cx="243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102">
            <a:extLst>
              <a:ext uri="{FF2B5EF4-FFF2-40B4-BE49-F238E27FC236}">
                <a16:creationId xmlns:a16="http://schemas.microsoft.com/office/drawing/2014/main" id="{929AEE38-26F0-1409-E150-AF508ABA163C}"/>
              </a:ext>
            </a:extLst>
          </p:cNvPr>
          <p:cNvCxnSpPr>
            <a:cxnSpLocks/>
          </p:cNvCxnSpPr>
          <p:nvPr/>
        </p:nvCxnSpPr>
        <p:spPr>
          <a:xfrm flipH="1">
            <a:off x="3391181" y="3496772"/>
            <a:ext cx="243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6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>
            <a:extLst>
              <a:ext uri="{FF2B5EF4-FFF2-40B4-BE49-F238E27FC236}">
                <a16:creationId xmlns:a16="http://schemas.microsoft.com/office/drawing/2014/main" id="{69EFCE2E-61CA-0945-BEAA-D74E0F5CA206}"/>
              </a:ext>
            </a:extLst>
          </p:cNvPr>
          <p:cNvSpPr/>
          <p:nvPr/>
        </p:nvSpPr>
        <p:spPr>
          <a:xfrm>
            <a:off x="1022900" y="2596903"/>
            <a:ext cx="2077343" cy="10730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F7072A7E-30D9-0F43-9B1E-E45262A8AFC8}"/>
              </a:ext>
            </a:extLst>
          </p:cNvPr>
          <p:cNvSpPr/>
          <p:nvPr/>
        </p:nvSpPr>
        <p:spPr>
          <a:xfrm>
            <a:off x="6379575" y="2596903"/>
            <a:ext cx="4919151" cy="27089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6037693F-B2BE-4B49-9A32-CDA53362D96A}"/>
              </a:ext>
            </a:extLst>
          </p:cNvPr>
          <p:cNvSpPr/>
          <p:nvPr/>
        </p:nvSpPr>
        <p:spPr>
          <a:xfrm>
            <a:off x="9668625" y="4290043"/>
            <a:ext cx="1172445" cy="64086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AWS EC2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6EA29292-A2F5-6844-BB72-98D7E302B66A}"/>
              </a:ext>
            </a:extLst>
          </p:cNvPr>
          <p:cNvSpPr/>
          <p:nvPr/>
        </p:nvSpPr>
        <p:spPr>
          <a:xfrm>
            <a:off x="1206526" y="2845000"/>
            <a:ext cx="1710090" cy="5768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Html/CSS/JS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67CA5D-42BB-F64F-A1B5-5B56C8A2FF29}"/>
              </a:ext>
            </a:extLst>
          </p:cNvPr>
          <p:cNvSpPr/>
          <p:nvPr/>
        </p:nvSpPr>
        <p:spPr>
          <a:xfrm>
            <a:off x="7300001" y="2882022"/>
            <a:ext cx="151568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296871-C38A-7E44-B5E8-EE158A61368B}"/>
              </a:ext>
            </a:extLst>
          </p:cNvPr>
          <p:cNvSpPr txBox="1"/>
          <p:nvPr/>
        </p:nvSpPr>
        <p:spPr>
          <a:xfrm>
            <a:off x="7376888" y="2140491"/>
            <a:ext cx="2924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Serverless Framework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單箭頭接點 102">
            <a:extLst>
              <a:ext uri="{FF2B5EF4-FFF2-40B4-BE49-F238E27FC236}">
                <a16:creationId xmlns:a16="http://schemas.microsoft.com/office/drawing/2014/main" id="{09A2362D-0158-5343-BFD5-EC44D78DF897}"/>
              </a:ext>
            </a:extLst>
          </p:cNvPr>
          <p:cNvCxnSpPr>
            <a:cxnSpLocks/>
          </p:cNvCxnSpPr>
          <p:nvPr/>
        </p:nvCxnSpPr>
        <p:spPr>
          <a:xfrm>
            <a:off x="3107000" y="3094987"/>
            <a:ext cx="1142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E08722C-F821-1147-A288-F78E3F6C5952}"/>
              </a:ext>
            </a:extLst>
          </p:cNvPr>
          <p:cNvSpPr/>
          <p:nvPr/>
        </p:nvSpPr>
        <p:spPr>
          <a:xfrm>
            <a:off x="4249120" y="2946521"/>
            <a:ext cx="2263554" cy="482479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Gateway and Router</a:t>
            </a:r>
          </a:p>
        </p:txBody>
      </p:sp>
      <p:cxnSp>
        <p:nvCxnSpPr>
          <p:cNvPr id="14" name="直線單箭頭接點 102">
            <a:extLst>
              <a:ext uri="{FF2B5EF4-FFF2-40B4-BE49-F238E27FC236}">
                <a16:creationId xmlns:a16="http://schemas.microsoft.com/office/drawing/2014/main" id="{02FCB355-AB1C-854E-BBD6-C0979C4A5483}"/>
              </a:ext>
            </a:extLst>
          </p:cNvPr>
          <p:cNvCxnSpPr>
            <a:cxnSpLocks/>
          </p:cNvCxnSpPr>
          <p:nvPr/>
        </p:nvCxnSpPr>
        <p:spPr>
          <a:xfrm flipH="1">
            <a:off x="3100243" y="3266049"/>
            <a:ext cx="11421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7AF5F45A-168E-E045-B89B-CDC72E80C78C}"/>
              </a:ext>
            </a:extLst>
          </p:cNvPr>
          <p:cNvSpPr/>
          <p:nvPr/>
        </p:nvSpPr>
        <p:spPr>
          <a:xfrm>
            <a:off x="9603008" y="2899257"/>
            <a:ext cx="1303681" cy="5768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82F1BC-3716-E541-9C1E-875D1275FEF9}"/>
              </a:ext>
            </a:extLst>
          </p:cNvPr>
          <p:cNvSpPr txBox="1"/>
          <p:nvPr/>
        </p:nvSpPr>
        <p:spPr>
          <a:xfrm>
            <a:off x="726761" y="2159025"/>
            <a:ext cx="2669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User’s Web Browser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212A4B-F587-7B45-87DE-25A29E1F8B9D}"/>
              </a:ext>
            </a:extLst>
          </p:cNvPr>
          <p:cNvSpPr txBox="1"/>
          <p:nvPr/>
        </p:nvSpPr>
        <p:spPr>
          <a:xfrm>
            <a:off x="3064079" y="2772761"/>
            <a:ext cx="12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https requests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0E8D6B-9A41-D046-B1B2-0B6236D0E856}"/>
              </a:ext>
            </a:extLst>
          </p:cNvPr>
          <p:cNvSpPr txBox="1"/>
          <p:nvPr/>
        </p:nvSpPr>
        <p:spPr>
          <a:xfrm>
            <a:off x="3076209" y="3303818"/>
            <a:ext cx="1369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https responses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直線單箭頭接點 102">
            <a:extLst>
              <a:ext uri="{FF2B5EF4-FFF2-40B4-BE49-F238E27FC236}">
                <a16:creationId xmlns:a16="http://schemas.microsoft.com/office/drawing/2014/main" id="{D6C68AE3-08C8-A70D-67ED-6C8DA4C36791}"/>
              </a:ext>
            </a:extLst>
          </p:cNvPr>
          <p:cNvCxnSpPr>
            <a:cxnSpLocks/>
          </p:cNvCxnSpPr>
          <p:nvPr/>
        </p:nvCxnSpPr>
        <p:spPr>
          <a:xfrm>
            <a:off x="6512674" y="3095394"/>
            <a:ext cx="762562" cy="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02">
            <a:extLst>
              <a:ext uri="{FF2B5EF4-FFF2-40B4-BE49-F238E27FC236}">
                <a16:creationId xmlns:a16="http://schemas.microsoft.com/office/drawing/2014/main" id="{FFA97C07-080D-3119-B47B-A59D78A1E6E9}"/>
              </a:ext>
            </a:extLst>
          </p:cNvPr>
          <p:cNvCxnSpPr>
            <a:cxnSpLocks/>
          </p:cNvCxnSpPr>
          <p:nvPr/>
        </p:nvCxnSpPr>
        <p:spPr>
          <a:xfrm flipH="1">
            <a:off x="6519430" y="3269272"/>
            <a:ext cx="762562" cy="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2">
            <a:extLst>
              <a:ext uri="{FF2B5EF4-FFF2-40B4-BE49-F238E27FC236}">
                <a16:creationId xmlns:a16="http://schemas.microsoft.com/office/drawing/2014/main" id="{9387E9A4-1498-5998-EEEE-C7D92497AA86}"/>
              </a:ext>
            </a:extLst>
          </p:cNvPr>
          <p:cNvCxnSpPr>
            <a:cxnSpLocks/>
          </p:cNvCxnSpPr>
          <p:nvPr/>
        </p:nvCxnSpPr>
        <p:spPr>
          <a:xfrm>
            <a:off x="8840446" y="3095394"/>
            <a:ext cx="762562" cy="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30EAAD86-3A1C-5A84-6609-BCB9E11AA2C1}"/>
              </a:ext>
            </a:extLst>
          </p:cNvPr>
          <p:cNvSpPr/>
          <p:nvPr/>
        </p:nvSpPr>
        <p:spPr>
          <a:xfrm>
            <a:off x="7126577" y="4290044"/>
            <a:ext cx="1862527" cy="64086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cxnSp>
        <p:nvCxnSpPr>
          <p:cNvPr id="15" name="直線單箭頭接點 102">
            <a:extLst>
              <a:ext uri="{FF2B5EF4-FFF2-40B4-BE49-F238E27FC236}">
                <a16:creationId xmlns:a16="http://schemas.microsoft.com/office/drawing/2014/main" id="{12C8E7FA-8F53-36EE-9B2C-C81697668E4E}"/>
              </a:ext>
            </a:extLst>
          </p:cNvPr>
          <p:cNvCxnSpPr>
            <a:cxnSpLocks/>
          </p:cNvCxnSpPr>
          <p:nvPr/>
        </p:nvCxnSpPr>
        <p:spPr>
          <a:xfrm flipH="1">
            <a:off x="8840446" y="3266402"/>
            <a:ext cx="762562" cy="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02">
            <a:extLst>
              <a:ext uri="{FF2B5EF4-FFF2-40B4-BE49-F238E27FC236}">
                <a16:creationId xmlns:a16="http://schemas.microsoft.com/office/drawing/2014/main" id="{07855573-1795-D738-9C3E-90B6C34C9FD2}"/>
              </a:ext>
            </a:extLst>
          </p:cNvPr>
          <p:cNvCxnSpPr>
            <a:cxnSpLocks/>
          </p:cNvCxnSpPr>
          <p:nvPr/>
        </p:nvCxnSpPr>
        <p:spPr>
          <a:xfrm flipV="1">
            <a:off x="7993430" y="3476079"/>
            <a:ext cx="0" cy="813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AD2F93E1-CBAE-5299-8E6C-4D8F97BA402B}"/>
              </a:ext>
            </a:extLst>
          </p:cNvPr>
          <p:cNvCxnSpPr>
            <a:cxnSpLocks/>
          </p:cNvCxnSpPr>
          <p:nvPr/>
        </p:nvCxnSpPr>
        <p:spPr>
          <a:xfrm flipV="1">
            <a:off x="10254847" y="3476079"/>
            <a:ext cx="0" cy="813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7EED7A50-A222-CF1F-7BD3-09B1D03B8BA9}"/>
              </a:ext>
            </a:extLst>
          </p:cNvPr>
          <p:cNvSpPr/>
          <p:nvPr/>
        </p:nvSpPr>
        <p:spPr>
          <a:xfrm>
            <a:off x="9123070" y="5150056"/>
            <a:ext cx="2263554" cy="482479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9B488999-8CC4-27BB-1491-FF355676082C}"/>
              </a:ext>
            </a:extLst>
          </p:cNvPr>
          <p:cNvCxnSpPr>
            <a:cxnSpLocks/>
          </p:cNvCxnSpPr>
          <p:nvPr/>
        </p:nvCxnSpPr>
        <p:spPr>
          <a:xfrm flipV="1">
            <a:off x="10254847" y="4930912"/>
            <a:ext cx="0" cy="268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7D204C-BEB1-38F0-0C2A-09C06F83661C}"/>
              </a:ext>
            </a:extLst>
          </p:cNvPr>
          <p:cNvSpPr txBox="1"/>
          <p:nvPr/>
        </p:nvSpPr>
        <p:spPr>
          <a:xfrm>
            <a:off x="9013764" y="6204779"/>
            <a:ext cx="2575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Website Maintainer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單箭頭接點 102">
            <a:extLst>
              <a:ext uri="{FF2B5EF4-FFF2-40B4-BE49-F238E27FC236}">
                <a16:creationId xmlns:a16="http://schemas.microsoft.com/office/drawing/2014/main" id="{DD7FE6D1-E6BC-11D7-DEB6-EB4AE09CBBC6}"/>
              </a:ext>
            </a:extLst>
          </p:cNvPr>
          <p:cNvCxnSpPr>
            <a:cxnSpLocks/>
          </p:cNvCxnSpPr>
          <p:nvPr/>
        </p:nvCxnSpPr>
        <p:spPr>
          <a:xfrm flipV="1">
            <a:off x="10250608" y="5632535"/>
            <a:ext cx="0" cy="5152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8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348</Words>
  <Application>Microsoft Macintosh PowerPoint</Application>
  <PresentationFormat>寬螢幕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許彥橙</dc:creator>
  <cp:lastModifiedBy>彥橙 許</cp:lastModifiedBy>
  <cp:revision>328</cp:revision>
  <dcterms:created xsi:type="dcterms:W3CDTF">2020-06-29T07:33:04Z</dcterms:created>
  <dcterms:modified xsi:type="dcterms:W3CDTF">2023-01-25T11:10:18Z</dcterms:modified>
</cp:coreProperties>
</file>