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132"/>
  </p:notesMasterIdLst>
  <p:handoutMasterIdLst>
    <p:handoutMasterId r:id="rId133"/>
  </p:handoutMasterIdLst>
  <p:sldIdLst>
    <p:sldId id="257" r:id="rId2"/>
    <p:sldId id="394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75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60" r:id="rId29"/>
    <p:sldId id="294" r:id="rId30"/>
    <p:sldId id="295" r:id="rId31"/>
    <p:sldId id="293" r:id="rId32"/>
    <p:sldId id="296" r:id="rId33"/>
    <p:sldId id="297" r:id="rId34"/>
    <p:sldId id="300" r:id="rId35"/>
    <p:sldId id="298" r:id="rId36"/>
    <p:sldId id="301" r:id="rId37"/>
    <p:sldId id="303" r:id="rId38"/>
    <p:sldId id="304" r:id="rId39"/>
    <p:sldId id="305" r:id="rId40"/>
    <p:sldId id="307" r:id="rId41"/>
    <p:sldId id="306" r:id="rId42"/>
    <p:sldId id="308" r:id="rId43"/>
    <p:sldId id="309" r:id="rId44"/>
    <p:sldId id="310" r:id="rId45"/>
    <p:sldId id="314" r:id="rId46"/>
    <p:sldId id="315" r:id="rId47"/>
    <p:sldId id="316" r:id="rId48"/>
    <p:sldId id="311" r:id="rId49"/>
    <p:sldId id="312" r:id="rId50"/>
    <p:sldId id="317" r:id="rId51"/>
    <p:sldId id="318" r:id="rId52"/>
    <p:sldId id="319" r:id="rId53"/>
    <p:sldId id="261" r:id="rId54"/>
    <p:sldId id="313" r:id="rId55"/>
    <p:sldId id="321" r:id="rId56"/>
    <p:sldId id="322" r:id="rId57"/>
    <p:sldId id="323" r:id="rId58"/>
    <p:sldId id="324" r:id="rId59"/>
    <p:sldId id="325" r:id="rId60"/>
    <p:sldId id="329" r:id="rId61"/>
    <p:sldId id="330" r:id="rId62"/>
    <p:sldId id="331" r:id="rId63"/>
    <p:sldId id="332" r:id="rId64"/>
    <p:sldId id="326" r:id="rId65"/>
    <p:sldId id="327" r:id="rId66"/>
    <p:sldId id="328" r:id="rId67"/>
    <p:sldId id="334" r:id="rId68"/>
    <p:sldId id="262" r:id="rId69"/>
    <p:sldId id="320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8" r:id="rId81"/>
    <p:sldId id="347" r:id="rId82"/>
    <p:sldId id="336" r:id="rId83"/>
    <p:sldId id="263" r:id="rId84"/>
    <p:sldId id="349" r:id="rId85"/>
    <p:sldId id="350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264" r:id="rId95"/>
    <p:sldId id="361" r:id="rId96"/>
    <p:sldId id="362" r:id="rId97"/>
    <p:sldId id="363" r:id="rId98"/>
    <p:sldId id="364" r:id="rId99"/>
    <p:sldId id="365" r:id="rId100"/>
    <p:sldId id="360" r:id="rId101"/>
    <p:sldId id="366" r:id="rId102"/>
    <p:sldId id="367" r:id="rId103"/>
    <p:sldId id="265" r:id="rId104"/>
    <p:sldId id="368" r:id="rId105"/>
    <p:sldId id="369" r:id="rId106"/>
    <p:sldId id="370" r:id="rId107"/>
    <p:sldId id="371" r:id="rId108"/>
    <p:sldId id="372" r:id="rId109"/>
    <p:sldId id="373" r:id="rId110"/>
    <p:sldId id="374" r:id="rId111"/>
    <p:sldId id="375" r:id="rId112"/>
    <p:sldId id="376" r:id="rId113"/>
    <p:sldId id="377" r:id="rId114"/>
    <p:sldId id="378" r:id="rId115"/>
    <p:sldId id="379" r:id="rId116"/>
    <p:sldId id="256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389" r:id="rId126"/>
    <p:sldId id="390" r:id="rId127"/>
    <p:sldId id="391" r:id="rId128"/>
    <p:sldId id="392" r:id="rId129"/>
    <p:sldId id="393" r:id="rId130"/>
    <p:sldId id="380" r:id="rId131"/>
  </p:sldIdLst>
  <p:sldSz cx="9144000" cy="6858000" type="screen4x3"/>
  <p:notesSz cx="9623425" cy="688816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61459B5-425C-44F1-8E36-E06793C6E34E}">
          <p14:sldIdLst>
            <p14:sldId id="257"/>
          </p14:sldIdLst>
        </p14:section>
        <p14:section name="摘要節" id="{3F9BED74-1D0C-45A5-A4F3-070181838542}">
          <p14:sldIdLst>
            <p14:sldId id="394"/>
          </p14:sldIdLst>
        </p14:section>
        <p14:section name="統計函數" id="{E1855E4F-D2D2-489B-8FF4-BBF6499C4257}">
          <p14:sldIdLst>
            <p14:sldId id="259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  <p14:sldId id="278"/>
            <p14:sldId id="279"/>
            <p14:sldId id="281"/>
            <p14:sldId id="282"/>
            <p14:sldId id="283"/>
            <p14:sldId id="284"/>
            <p14:sldId id="275"/>
            <p14:sldId id="285"/>
            <p14:sldId id="286"/>
            <p14:sldId id="287"/>
            <p14:sldId id="288"/>
            <p14:sldId id="289"/>
            <p14:sldId id="290"/>
            <p14:sldId id="292"/>
          </p14:sldIdLst>
        </p14:section>
        <p14:section name="財務函數" id="{C5B7D83D-6A04-4940-AE1D-72625B726CC9}">
          <p14:sldIdLst>
            <p14:sldId id="260"/>
            <p14:sldId id="294"/>
            <p14:sldId id="295"/>
            <p14:sldId id="293"/>
            <p14:sldId id="296"/>
            <p14:sldId id="297"/>
            <p14:sldId id="300"/>
            <p14:sldId id="298"/>
            <p14:sldId id="301"/>
            <p14:sldId id="303"/>
            <p14:sldId id="304"/>
            <p14:sldId id="305"/>
            <p14:sldId id="307"/>
            <p14:sldId id="306"/>
            <p14:sldId id="308"/>
            <p14:sldId id="309"/>
            <p14:sldId id="310"/>
            <p14:sldId id="314"/>
            <p14:sldId id="315"/>
            <p14:sldId id="316"/>
            <p14:sldId id="311"/>
            <p14:sldId id="312"/>
            <p14:sldId id="317"/>
            <p14:sldId id="318"/>
            <p14:sldId id="319"/>
          </p14:sldIdLst>
        </p14:section>
        <p14:section name="數學與三角函數" id="{7F611897-45C9-4939-B0D6-FB3B2F23D4DF}">
          <p14:sldIdLst>
            <p14:sldId id="261"/>
            <p14:sldId id="313"/>
            <p14:sldId id="321"/>
            <p14:sldId id="322"/>
            <p14:sldId id="323"/>
            <p14:sldId id="324"/>
            <p14:sldId id="325"/>
            <p14:sldId id="329"/>
            <p14:sldId id="330"/>
            <p14:sldId id="331"/>
            <p14:sldId id="332"/>
            <p14:sldId id="326"/>
            <p14:sldId id="327"/>
            <p14:sldId id="328"/>
            <p14:sldId id="334"/>
          </p14:sldIdLst>
        </p14:section>
        <p14:section name="邏輯函數" id="{20587745-96AF-4151-9670-2354BA9B44B7}">
          <p14:sldIdLst>
            <p14:sldId id="262"/>
            <p14:sldId id="320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8"/>
            <p14:sldId id="347"/>
            <p14:sldId id="336"/>
          </p14:sldIdLst>
        </p14:section>
        <p14:section name="檢視與參照函數" id="{5E453691-A6B1-43D7-B3C0-31ED72BF8702}">
          <p14:sldIdLst>
            <p14:sldId id="263"/>
            <p14:sldId id="349"/>
            <p14:sldId id="350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日期及時間函數" id="{A7B802B1-0833-4C20-958D-B9E91D72FCCF}">
          <p14:sldIdLst>
            <p14:sldId id="264"/>
            <p14:sldId id="361"/>
            <p14:sldId id="362"/>
            <p14:sldId id="363"/>
            <p14:sldId id="364"/>
            <p14:sldId id="365"/>
            <p14:sldId id="360"/>
            <p14:sldId id="366"/>
            <p14:sldId id="367"/>
          </p14:sldIdLst>
        </p14:section>
        <p14:section name="文字函數" id="{11CC70BC-E16B-44EF-AC06-10C57E95F068}">
          <p14:sldIdLst>
            <p14:sldId id="265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</p14:sldIdLst>
        </p14:section>
        <p14:section name="函數的整合應用" id="{1C9C7D39-1F1A-4A38-84FE-70DA4FE1FCC8}">
          <p14:sldIdLst>
            <p14:sldId id="256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Extra" id="{9F14742A-A9E8-444C-AF80-069117F56D56}">
          <p14:sldIdLst>
            <p14:sldId id="393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9">
          <p15:clr>
            <a:srgbClr val="A4A3A4"/>
          </p15:clr>
        </p15:guide>
        <p15:guide id="2" pos="30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0" autoAdjust="0"/>
    <p:restoredTop sz="78546" autoAdjust="0"/>
  </p:normalViewPr>
  <p:slideViewPr>
    <p:cSldViewPr>
      <p:cViewPr varScale="1">
        <p:scale>
          <a:sx n="53" d="100"/>
          <a:sy n="53" d="100"/>
        </p:scale>
        <p:origin x="1512" y="6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476"/>
    </p:cViewPr>
  </p:sorterViewPr>
  <p:notesViewPr>
    <p:cSldViewPr>
      <p:cViewPr varScale="1">
        <p:scale>
          <a:sx n="80" d="100"/>
          <a:sy n="80" d="100"/>
        </p:scale>
        <p:origin x="-762" y="-72"/>
      </p:cViewPr>
      <p:guideLst>
        <p:guide orient="horz" pos="2169"/>
        <p:guide pos="30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32.xml"/><Relationship Id="rId21" Type="http://schemas.openxmlformats.org/officeDocument/2006/relationships/slide" Target="slides/slide27.xml"/><Relationship Id="rId42" Type="http://schemas.openxmlformats.org/officeDocument/2006/relationships/slide" Target="slides/slide48.xml"/><Relationship Id="rId47" Type="http://schemas.openxmlformats.org/officeDocument/2006/relationships/slide" Target="slides/slide54.xml"/><Relationship Id="rId63" Type="http://schemas.openxmlformats.org/officeDocument/2006/relationships/slide" Target="slides/slide70.xml"/><Relationship Id="rId68" Type="http://schemas.openxmlformats.org/officeDocument/2006/relationships/slide" Target="slides/slide76.xml"/><Relationship Id="rId84" Type="http://schemas.openxmlformats.org/officeDocument/2006/relationships/slide" Target="slides/slide94.xml"/><Relationship Id="rId89" Type="http://schemas.openxmlformats.org/officeDocument/2006/relationships/slide" Target="slides/slide100.xml"/><Relationship Id="rId16" Type="http://schemas.openxmlformats.org/officeDocument/2006/relationships/slide" Target="slides/slide19.xml"/><Relationship Id="rId11" Type="http://schemas.openxmlformats.org/officeDocument/2006/relationships/slide" Target="slides/slide13.xml"/><Relationship Id="rId32" Type="http://schemas.openxmlformats.org/officeDocument/2006/relationships/slide" Target="slides/slide38.xml"/><Relationship Id="rId37" Type="http://schemas.openxmlformats.org/officeDocument/2006/relationships/slide" Target="slides/slide43.xml"/><Relationship Id="rId53" Type="http://schemas.openxmlformats.org/officeDocument/2006/relationships/slide" Target="slides/slide60.xml"/><Relationship Id="rId58" Type="http://schemas.openxmlformats.org/officeDocument/2006/relationships/slide" Target="slides/slide65.xml"/><Relationship Id="rId74" Type="http://schemas.openxmlformats.org/officeDocument/2006/relationships/slide" Target="slides/slide83.xml"/><Relationship Id="rId79" Type="http://schemas.openxmlformats.org/officeDocument/2006/relationships/slide" Target="slides/slide88.xml"/><Relationship Id="rId5" Type="http://schemas.openxmlformats.org/officeDocument/2006/relationships/slide" Target="slides/slide6.xml"/><Relationship Id="rId90" Type="http://schemas.openxmlformats.org/officeDocument/2006/relationships/slide" Target="slides/slide101.xml"/><Relationship Id="rId95" Type="http://schemas.openxmlformats.org/officeDocument/2006/relationships/slide" Target="slides/slide106.xml"/><Relationship Id="rId22" Type="http://schemas.openxmlformats.org/officeDocument/2006/relationships/slide" Target="slides/slide28.xml"/><Relationship Id="rId27" Type="http://schemas.openxmlformats.org/officeDocument/2006/relationships/slide" Target="slides/slide33.xml"/><Relationship Id="rId43" Type="http://schemas.openxmlformats.org/officeDocument/2006/relationships/slide" Target="slides/slide49.xml"/><Relationship Id="rId48" Type="http://schemas.openxmlformats.org/officeDocument/2006/relationships/slide" Target="slides/slide55.xml"/><Relationship Id="rId64" Type="http://schemas.openxmlformats.org/officeDocument/2006/relationships/slide" Target="slides/slide71.xml"/><Relationship Id="rId69" Type="http://schemas.openxmlformats.org/officeDocument/2006/relationships/slide" Target="slides/slide77.xml"/><Relationship Id="rId80" Type="http://schemas.openxmlformats.org/officeDocument/2006/relationships/slide" Target="slides/slide89.xml"/><Relationship Id="rId85" Type="http://schemas.openxmlformats.org/officeDocument/2006/relationships/slide" Target="slides/slide95.xml"/><Relationship Id="rId3" Type="http://schemas.openxmlformats.org/officeDocument/2006/relationships/slide" Target="slides/slide4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38" Type="http://schemas.openxmlformats.org/officeDocument/2006/relationships/slide" Target="slides/slide44.xml"/><Relationship Id="rId46" Type="http://schemas.openxmlformats.org/officeDocument/2006/relationships/slide" Target="slides/slide53.xml"/><Relationship Id="rId59" Type="http://schemas.openxmlformats.org/officeDocument/2006/relationships/slide" Target="slides/slide66.xml"/><Relationship Id="rId67" Type="http://schemas.openxmlformats.org/officeDocument/2006/relationships/slide" Target="slides/slide75.xml"/><Relationship Id="rId20" Type="http://schemas.openxmlformats.org/officeDocument/2006/relationships/slide" Target="slides/slide25.xml"/><Relationship Id="rId41" Type="http://schemas.openxmlformats.org/officeDocument/2006/relationships/slide" Target="slides/slide47.xml"/><Relationship Id="rId54" Type="http://schemas.openxmlformats.org/officeDocument/2006/relationships/slide" Target="slides/slide61.xml"/><Relationship Id="rId62" Type="http://schemas.openxmlformats.org/officeDocument/2006/relationships/slide" Target="slides/slide69.xml"/><Relationship Id="rId70" Type="http://schemas.openxmlformats.org/officeDocument/2006/relationships/slide" Target="slides/slide78.xml"/><Relationship Id="rId75" Type="http://schemas.openxmlformats.org/officeDocument/2006/relationships/slide" Target="slides/slide84.xml"/><Relationship Id="rId83" Type="http://schemas.openxmlformats.org/officeDocument/2006/relationships/slide" Target="slides/slide93.xml"/><Relationship Id="rId88" Type="http://schemas.openxmlformats.org/officeDocument/2006/relationships/slide" Target="slides/slide99.xml"/><Relationship Id="rId91" Type="http://schemas.openxmlformats.org/officeDocument/2006/relationships/slide" Target="slides/slide102.xml"/><Relationship Id="rId96" Type="http://schemas.openxmlformats.org/officeDocument/2006/relationships/slide" Target="slides/slide107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5" Type="http://schemas.openxmlformats.org/officeDocument/2006/relationships/slide" Target="slides/slide18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36" Type="http://schemas.openxmlformats.org/officeDocument/2006/relationships/slide" Target="slides/slide42.xml"/><Relationship Id="rId49" Type="http://schemas.openxmlformats.org/officeDocument/2006/relationships/slide" Target="slides/slide56.xml"/><Relationship Id="rId57" Type="http://schemas.openxmlformats.org/officeDocument/2006/relationships/slide" Target="slides/slide64.xml"/><Relationship Id="rId10" Type="http://schemas.openxmlformats.org/officeDocument/2006/relationships/slide" Target="slides/slide12.xml"/><Relationship Id="rId31" Type="http://schemas.openxmlformats.org/officeDocument/2006/relationships/slide" Target="slides/slide37.xml"/><Relationship Id="rId44" Type="http://schemas.openxmlformats.org/officeDocument/2006/relationships/slide" Target="slides/slide51.xml"/><Relationship Id="rId52" Type="http://schemas.openxmlformats.org/officeDocument/2006/relationships/slide" Target="slides/slide59.xml"/><Relationship Id="rId60" Type="http://schemas.openxmlformats.org/officeDocument/2006/relationships/slide" Target="slides/slide67.xml"/><Relationship Id="rId65" Type="http://schemas.openxmlformats.org/officeDocument/2006/relationships/slide" Target="slides/slide72.xml"/><Relationship Id="rId73" Type="http://schemas.openxmlformats.org/officeDocument/2006/relationships/slide" Target="slides/slide82.xml"/><Relationship Id="rId78" Type="http://schemas.openxmlformats.org/officeDocument/2006/relationships/slide" Target="slides/slide87.xml"/><Relationship Id="rId81" Type="http://schemas.openxmlformats.org/officeDocument/2006/relationships/slide" Target="slides/slide90.xml"/><Relationship Id="rId86" Type="http://schemas.openxmlformats.org/officeDocument/2006/relationships/slide" Target="slides/slide96.xml"/><Relationship Id="rId94" Type="http://schemas.openxmlformats.org/officeDocument/2006/relationships/slide" Target="slides/slide105.xml"/><Relationship Id="rId99" Type="http://schemas.openxmlformats.org/officeDocument/2006/relationships/slide" Target="slides/slide113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3" Type="http://schemas.openxmlformats.org/officeDocument/2006/relationships/slide" Target="slides/slide15.xml"/><Relationship Id="rId18" Type="http://schemas.openxmlformats.org/officeDocument/2006/relationships/slide" Target="slides/slide23.xml"/><Relationship Id="rId39" Type="http://schemas.openxmlformats.org/officeDocument/2006/relationships/slide" Target="slides/slide45.xml"/><Relationship Id="rId34" Type="http://schemas.openxmlformats.org/officeDocument/2006/relationships/slide" Target="slides/slide40.xml"/><Relationship Id="rId50" Type="http://schemas.openxmlformats.org/officeDocument/2006/relationships/slide" Target="slides/slide57.xml"/><Relationship Id="rId55" Type="http://schemas.openxmlformats.org/officeDocument/2006/relationships/slide" Target="slides/slide62.xml"/><Relationship Id="rId76" Type="http://schemas.openxmlformats.org/officeDocument/2006/relationships/slide" Target="slides/slide85.xml"/><Relationship Id="rId97" Type="http://schemas.openxmlformats.org/officeDocument/2006/relationships/slide" Target="slides/slide109.xml"/><Relationship Id="rId7" Type="http://schemas.openxmlformats.org/officeDocument/2006/relationships/slide" Target="slides/slide9.xml"/><Relationship Id="rId71" Type="http://schemas.openxmlformats.org/officeDocument/2006/relationships/slide" Target="slides/slide79.xml"/><Relationship Id="rId92" Type="http://schemas.openxmlformats.org/officeDocument/2006/relationships/slide" Target="slides/slide103.xml"/><Relationship Id="rId2" Type="http://schemas.openxmlformats.org/officeDocument/2006/relationships/slide" Target="slides/slide3.xml"/><Relationship Id="rId29" Type="http://schemas.openxmlformats.org/officeDocument/2006/relationships/slide" Target="slides/slide35.xml"/><Relationship Id="rId24" Type="http://schemas.openxmlformats.org/officeDocument/2006/relationships/slide" Target="slides/slide30.xml"/><Relationship Id="rId40" Type="http://schemas.openxmlformats.org/officeDocument/2006/relationships/slide" Target="slides/slide46.xml"/><Relationship Id="rId45" Type="http://schemas.openxmlformats.org/officeDocument/2006/relationships/slide" Target="slides/slide52.xml"/><Relationship Id="rId66" Type="http://schemas.openxmlformats.org/officeDocument/2006/relationships/slide" Target="slides/slide73.xml"/><Relationship Id="rId87" Type="http://schemas.openxmlformats.org/officeDocument/2006/relationships/slide" Target="slides/slide98.xml"/><Relationship Id="rId61" Type="http://schemas.openxmlformats.org/officeDocument/2006/relationships/slide" Target="slides/slide68.xml"/><Relationship Id="rId82" Type="http://schemas.openxmlformats.org/officeDocument/2006/relationships/slide" Target="slides/slide92.xml"/><Relationship Id="rId19" Type="http://schemas.openxmlformats.org/officeDocument/2006/relationships/slide" Target="slides/slide24.xml"/><Relationship Id="rId14" Type="http://schemas.openxmlformats.org/officeDocument/2006/relationships/slide" Target="slides/slide16.xml"/><Relationship Id="rId30" Type="http://schemas.openxmlformats.org/officeDocument/2006/relationships/slide" Target="slides/slide36.xml"/><Relationship Id="rId35" Type="http://schemas.openxmlformats.org/officeDocument/2006/relationships/slide" Target="slides/slide41.xml"/><Relationship Id="rId56" Type="http://schemas.openxmlformats.org/officeDocument/2006/relationships/slide" Target="slides/slide63.xml"/><Relationship Id="rId77" Type="http://schemas.openxmlformats.org/officeDocument/2006/relationships/slide" Target="slides/slide86.xml"/><Relationship Id="rId100" Type="http://schemas.openxmlformats.org/officeDocument/2006/relationships/slide" Target="slides/slide114.xml"/><Relationship Id="rId8" Type="http://schemas.openxmlformats.org/officeDocument/2006/relationships/slide" Target="slides/slide10.xml"/><Relationship Id="rId51" Type="http://schemas.openxmlformats.org/officeDocument/2006/relationships/slide" Target="slides/slide58.xml"/><Relationship Id="rId72" Type="http://schemas.openxmlformats.org/officeDocument/2006/relationships/slide" Target="slides/slide80.xml"/><Relationship Id="rId93" Type="http://schemas.openxmlformats.org/officeDocument/2006/relationships/slide" Target="slides/slide104.xml"/><Relationship Id="rId98" Type="http://schemas.openxmlformats.org/officeDocument/2006/relationships/slide" Target="slides/slide1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55723-9D63-429B-8FE1-E68484F747A3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BE461C3D-4492-4594-AFF7-4DC2021F8A4F}">
      <dgm:prSet custT="1"/>
      <dgm:spPr/>
      <dgm:t>
        <a:bodyPr/>
        <a:lstStyle/>
        <a:p>
          <a:pPr algn="ctr"/>
          <a:r>
            <a: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rPr>
            <a:t>函數的觀念與基本使用</a:t>
          </a:r>
        </a:p>
      </dgm:t>
    </dgm:pt>
    <dgm:pt modelId="{9E86B4F3-6574-4613-91D9-A2B6FED155F4}" type="parTrans" cxnId="{CF722C3C-8317-447D-92F7-A38FF1779C88}">
      <dgm:prSet/>
      <dgm:spPr/>
      <dgm:t>
        <a:bodyPr/>
        <a:lstStyle/>
        <a:p>
          <a:pPr algn="ctr"/>
          <a:endParaRPr lang="zh-TW" altLang="en-US"/>
        </a:p>
      </dgm:t>
    </dgm:pt>
    <dgm:pt modelId="{9F662D00-9ABD-496F-B0A4-2DE3EE0200EE}" type="sibTrans" cxnId="{CF722C3C-8317-447D-92F7-A38FF1779C88}">
      <dgm:prSet/>
      <dgm:spPr/>
      <dgm:t>
        <a:bodyPr/>
        <a:lstStyle/>
        <a:p>
          <a:pPr algn="ctr"/>
          <a:endParaRPr lang="zh-TW" altLang="en-US"/>
        </a:p>
      </dgm:t>
    </dgm:pt>
    <dgm:pt modelId="{9CA47C3A-B37A-4249-81A6-B121E3A7544F}">
      <dgm:prSet custT="1"/>
      <dgm:spPr/>
      <dgm:t>
        <a:bodyPr/>
        <a:lstStyle/>
        <a:p>
          <a:pPr algn="ctr"/>
          <a:r>
            <a: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rPr>
            <a:t>邏輯函數的進階應用</a:t>
          </a:r>
        </a:p>
      </dgm:t>
    </dgm:pt>
    <dgm:pt modelId="{2B61FEC4-A48D-4A88-B4D1-48405E92265F}" type="parTrans" cxnId="{C58E074B-4079-4AE9-BA50-6BB868BAD65F}">
      <dgm:prSet/>
      <dgm:spPr/>
      <dgm:t>
        <a:bodyPr/>
        <a:lstStyle/>
        <a:p>
          <a:pPr algn="ctr"/>
          <a:endParaRPr lang="zh-TW" altLang="en-US"/>
        </a:p>
      </dgm:t>
    </dgm:pt>
    <dgm:pt modelId="{44AFE8F7-DAB4-4FF6-879F-5B4075D14933}" type="sibTrans" cxnId="{C58E074B-4079-4AE9-BA50-6BB868BAD65F}">
      <dgm:prSet/>
      <dgm:spPr/>
      <dgm:t>
        <a:bodyPr/>
        <a:lstStyle/>
        <a:p>
          <a:pPr algn="ctr"/>
          <a:endParaRPr lang="zh-TW" altLang="en-US"/>
        </a:p>
      </dgm:t>
    </dgm:pt>
    <dgm:pt modelId="{78C2510F-0921-4F15-B5EE-FFDA9EF4A7B4}">
      <dgm:prSet custT="1"/>
      <dgm:spPr/>
      <dgm:t>
        <a:bodyPr/>
        <a:lstStyle/>
        <a:p>
          <a:pPr algn="ctr"/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查詢參照函數的進階應用</a:t>
          </a:r>
        </a:p>
      </dgm:t>
    </dgm:pt>
    <dgm:pt modelId="{07CFBC5D-78FC-42EB-91FA-C40CCFA4A401}" type="parTrans" cxnId="{48C23582-8C51-4D1D-94FD-6F2EA7919D7F}">
      <dgm:prSet/>
      <dgm:spPr/>
      <dgm:t>
        <a:bodyPr/>
        <a:lstStyle/>
        <a:p>
          <a:pPr algn="ctr"/>
          <a:endParaRPr lang="zh-TW" altLang="en-US"/>
        </a:p>
      </dgm:t>
    </dgm:pt>
    <dgm:pt modelId="{948B6F06-19F0-4A37-9E13-FA2CDBAAC2D2}" type="sibTrans" cxnId="{48C23582-8C51-4D1D-94FD-6F2EA7919D7F}">
      <dgm:prSet/>
      <dgm:spPr/>
      <dgm:t>
        <a:bodyPr/>
        <a:lstStyle/>
        <a:p>
          <a:pPr algn="ctr"/>
          <a:endParaRPr lang="zh-TW" altLang="en-US"/>
        </a:p>
      </dgm:t>
    </dgm:pt>
    <dgm:pt modelId="{3583A086-B296-45F4-BB9E-5431F22C284A}">
      <dgm:prSet custT="1"/>
      <dgm:spPr/>
      <dgm:t>
        <a:bodyPr/>
        <a:lstStyle/>
        <a:p>
          <a:pPr algn="ctr"/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日期函數的進階應用</a:t>
          </a:r>
        </a:p>
      </dgm:t>
    </dgm:pt>
    <dgm:pt modelId="{9CB2CE8F-627D-4E9D-AE5D-2F64DE300852}" type="parTrans" cxnId="{3B1864C6-4311-415A-A1B2-98217FC47C0A}">
      <dgm:prSet/>
      <dgm:spPr/>
      <dgm:t>
        <a:bodyPr/>
        <a:lstStyle/>
        <a:p>
          <a:pPr algn="ctr"/>
          <a:endParaRPr lang="zh-TW" altLang="en-US"/>
        </a:p>
      </dgm:t>
    </dgm:pt>
    <dgm:pt modelId="{6DA68DD2-5CA1-40E9-BFCC-9FD25F2D93BD}" type="sibTrans" cxnId="{3B1864C6-4311-415A-A1B2-98217FC47C0A}">
      <dgm:prSet/>
      <dgm:spPr/>
      <dgm:t>
        <a:bodyPr/>
        <a:lstStyle/>
        <a:p>
          <a:pPr algn="ctr"/>
          <a:endParaRPr lang="zh-TW" altLang="en-US"/>
        </a:p>
      </dgm:t>
    </dgm:pt>
    <dgm:pt modelId="{6EFD308F-43E8-440E-B6FF-E38CD9ACD07B}">
      <dgm:prSet custT="1"/>
      <dgm:spPr/>
      <dgm:t>
        <a:bodyPr/>
        <a:lstStyle/>
        <a:p>
          <a:pPr algn="ctr"/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函數在資料驗證功能下的應用</a:t>
          </a:r>
        </a:p>
      </dgm:t>
    </dgm:pt>
    <dgm:pt modelId="{00D44CE4-6360-4E6E-86DF-C71B47D75A25}" type="parTrans" cxnId="{42C5E242-D1DD-4F2F-9A63-867567DB0634}">
      <dgm:prSet/>
      <dgm:spPr/>
      <dgm:t>
        <a:bodyPr/>
        <a:lstStyle/>
        <a:p>
          <a:pPr algn="ctr"/>
          <a:endParaRPr lang="zh-TW" altLang="en-US"/>
        </a:p>
      </dgm:t>
    </dgm:pt>
    <dgm:pt modelId="{17DB3C33-8CAE-4300-9C0F-EC6EECE0B494}" type="sibTrans" cxnId="{42C5E242-D1DD-4F2F-9A63-867567DB0634}">
      <dgm:prSet/>
      <dgm:spPr/>
      <dgm:t>
        <a:bodyPr/>
        <a:lstStyle/>
        <a:p>
          <a:pPr algn="ctr"/>
          <a:endParaRPr lang="zh-TW" altLang="en-US"/>
        </a:p>
      </dgm:t>
    </dgm:pt>
    <dgm:pt modelId="{E6705E1F-B3F4-4F74-B30C-6177845685C2}">
      <dgm:prSet custT="1"/>
      <dgm:spPr/>
      <dgm:t>
        <a:bodyPr/>
        <a:lstStyle/>
        <a:p>
          <a:pPr algn="ctr"/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函數在動態統計圖的應用</a:t>
          </a:r>
        </a:p>
      </dgm:t>
    </dgm:pt>
    <dgm:pt modelId="{D67E59C5-90CE-473E-9204-608D0C1C9F39}" type="parTrans" cxnId="{0ED05593-513D-4797-ABCB-565065D910BD}">
      <dgm:prSet/>
      <dgm:spPr/>
      <dgm:t>
        <a:bodyPr/>
        <a:lstStyle/>
        <a:p>
          <a:pPr algn="ctr"/>
          <a:endParaRPr lang="zh-TW" altLang="en-US"/>
        </a:p>
      </dgm:t>
    </dgm:pt>
    <dgm:pt modelId="{DD401763-7C95-4120-B12D-7D70E197E184}" type="sibTrans" cxnId="{0ED05593-513D-4797-ABCB-565065D910BD}">
      <dgm:prSet/>
      <dgm:spPr/>
      <dgm:t>
        <a:bodyPr/>
        <a:lstStyle/>
        <a:p>
          <a:pPr algn="ctr"/>
          <a:endParaRPr lang="zh-TW" altLang="en-US"/>
        </a:p>
      </dgm:t>
    </dgm:pt>
    <dgm:pt modelId="{0C5AC0AE-03C0-4D3D-8728-D606CF90BD79}">
      <dgm:prSet custT="1"/>
      <dgm:spPr/>
      <dgm:t>
        <a:bodyPr/>
        <a:lstStyle/>
        <a:p>
          <a:pPr algn="ctr"/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函數在資料比對方面的應用</a:t>
          </a:r>
        </a:p>
      </dgm:t>
    </dgm:pt>
    <dgm:pt modelId="{CD483BDA-4090-408E-AF5F-3E508885E78C}" type="parTrans" cxnId="{820B2B78-BEA5-4EF3-BAF5-A9FDF0C5D688}">
      <dgm:prSet/>
      <dgm:spPr/>
      <dgm:t>
        <a:bodyPr/>
        <a:lstStyle/>
        <a:p>
          <a:pPr algn="ctr"/>
          <a:endParaRPr lang="zh-TW" altLang="en-US"/>
        </a:p>
      </dgm:t>
    </dgm:pt>
    <dgm:pt modelId="{F0D94C4A-8616-4E00-AE56-5CE9961F6061}" type="sibTrans" cxnId="{820B2B78-BEA5-4EF3-BAF5-A9FDF0C5D688}">
      <dgm:prSet/>
      <dgm:spPr/>
      <dgm:t>
        <a:bodyPr/>
        <a:lstStyle/>
        <a:p>
          <a:pPr algn="ctr"/>
          <a:endParaRPr lang="zh-TW" altLang="en-US"/>
        </a:p>
      </dgm:t>
    </dgm:pt>
    <dgm:pt modelId="{B861DB5D-9CCB-4DD2-ADDE-80301F4C69CD}" type="pres">
      <dgm:prSet presAssocID="{1E855723-9D63-429B-8FE1-E68484F747A3}" presName="linear" presStyleCnt="0">
        <dgm:presLayoutVars>
          <dgm:animLvl val="lvl"/>
          <dgm:resizeHandles val="exact"/>
        </dgm:presLayoutVars>
      </dgm:prSet>
      <dgm:spPr/>
    </dgm:pt>
    <dgm:pt modelId="{667571A4-89B3-463B-9E0C-64FCCEE12E80}" type="pres">
      <dgm:prSet presAssocID="{BE461C3D-4492-4594-AFF7-4DC2021F8A4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00381A4-2304-4AF0-988F-27114D59EBFE}" type="pres">
      <dgm:prSet presAssocID="{9F662D00-9ABD-496F-B0A4-2DE3EE0200EE}" presName="spacer" presStyleCnt="0"/>
      <dgm:spPr/>
    </dgm:pt>
    <dgm:pt modelId="{3BEF6E7C-7E47-421A-AD78-941433C655CC}" type="pres">
      <dgm:prSet presAssocID="{9CA47C3A-B37A-4249-81A6-B121E3A7544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4136457-4A9E-4E18-878C-00AD084E6196}" type="pres">
      <dgm:prSet presAssocID="{44AFE8F7-DAB4-4FF6-879F-5B4075D14933}" presName="spacer" presStyleCnt="0"/>
      <dgm:spPr/>
    </dgm:pt>
    <dgm:pt modelId="{751CAC34-464B-49F0-9729-61B8861B9D68}" type="pres">
      <dgm:prSet presAssocID="{78C2510F-0921-4F15-B5EE-FFDA9EF4A7B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1B52F37-52BB-42D1-AA5B-F29D8979F2F9}" type="pres">
      <dgm:prSet presAssocID="{948B6F06-19F0-4A37-9E13-FA2CDBAAC2D2}" presName="spacer" presStyleCnt="0"/>
      <dgm:spPr/>
    </dgm:pt>
    <dgm:pt modelId="{D5CDF868-460F-4312-8772-067A00B654DC}" type="pres">
      <dgm:prSet presAssocID="{3583A086-B296-45F4-BB9E-5431F22C284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D0213B5-C51F-41EC-A74E-8141216668AB}" type="pres">
      <dgm:prSet presAssocID="{6DA68DD2-5CA1-40E9-BFCC-9FD25F2D93BD}" presName="spacer" presStyleCnt="0"/>
      <dgm:spPr/>
    </dgm:pt>
    <dgm:pt modelId="{56613F5B-C4D0-491A-845E-AEE53A62CA43}" type="pres">
      <dgm:prSet presAssocID="{6EFD308F-43E8-440E-B6FF-E38CD9ACD07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F7CCAF3-7D53-4D6F-823F-74C7BDD30996}" type="pres">
      <dgm:prSet presAssocID="{17DB3C33-8CAE-4300-9C0F-EC6EECE0B494}" presName="spacer" presStyleCnt="0"/>
      <dgm:spPr/>
    </dgm:pt>
    <dgm:pt modelId="{A69F3CB0-0B74-4A8F-B5B7-B3F62C47E3E4}" type="pres">
      <dgm:prSet presAssocID="{E6705E1F-B3F4-4F74-B30C-6177845685C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EF48B04-F0D0-48EC-9C6C-D65556CB163C}" type="pres">
      <dgm:prSet presAssocID="{DD401763-7C95-4120-B12D-7D70E197E184}" presName="spacer" presStyleCnt="0"/>
      <dgm:spPr/>
    </dgm:pt>
    <dgm:pt modelId="{2DFED4E6-BA10-431C-A93A-ED972462BBB1}" type="pres">
      <dgm:prSet presAssocID="{0C5AC0AE-03C0-4D3D-8728-D606CF90BD7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58E050A-7FD6-4D1E-9ED9-31AF01F4EC99}" type="presOf" srcId="{0C5AC0AE-03C0-4D3D-8728-D606CF90BD79}" destId="{2DFED4E6-BA10-431C-A93A-ED972462BBB1}" srcOrd="0" destOrd="0" presId="urn:microsoft.com/office/officeart/2005/8/layout/vList2"/>
    <dgm:cxn modelId="{5012FA2E-BBA6-4B0B-A96C-7EBD119DDEB5}" type="presOf" srcId="{78C2510F-0921-4F15-B5EE-FFDA9EF4A7B4}" destId="{751CAC34-464B-49F0-9729-61B8861B9D68}" srcOrd="0" destOrd="0" presId="urn:microsoft.com/office/officeart/2005/8/layout/vList2"/>
    <dgm:cxn modelId="{6458CD33-1DB6-4E88-AF46-3A17FEF7CE06}" type="presOf" srcId="{3583A086-B296-45F4-BB9E-5431F22C284A}" destId="{D5CDF868-460F-4312-8772-067A00B654DC}" srcOrd="0" destOrd="0" presId="urn:microsoft.com/office/officeart/2005/8/layout/vList2"/>
    <dgm:cxn modelId="{CF722C3C-8317-447D-92F7-A38FF1779C88}" srcId="{1E855723-9D63-429B-8FE1-E68484F747A3}" destId="{BE461C3D-4492-4594-AFF7-4DC2021F8A4F}" srcOrd="0" destOrd="0" parTransId="{9E86B4F3-6574-4613-91D9-A2B6FED155F4}" sibTransId="{9F662D00-9ABD-496F-B0A4-2DE3EE0200EE}"/>
    <dgm:cxn modelId="{42C5E242-D1DD-4F2F-9A63-867567DB0634}" srcId="{1E855723-9D63-429B-8FE1-E68484F747A3}" destId="{6EFD308F-43E8-440E-B6FF-E38CD9ACD07B}" srcOrd="4" destOrd="0" parTransId="{00D44CE4-6360-4E6E-86DF-C71B47D75A25}" sibTransId="{17DB3C33-8CAE-4300-9C0F-EC6EECE0B494}"/>
    <dgm:cxn modelId="{A76AE36A-77FE-44AA-9AFB-E0C01997EF65}" type="presOf" srcId="{1E855723-9D63-429B-8FE1-E68484F747A3}" destId="{B861DB5D-9CCB-4DD2-ADDE-80301F4C69CD}" srcOrd="0" destOrd="0" presId="urn:microsoft.com/office/officeart/2005/8/layout/vList2"/>
    <dgm:cxn modelId="{C58E074B-4079-4AE9-BA50-6BB868BAD65F}" srcId="{1E855723-9D63-429B-8FE1-E68484F747A3}" destId="{9CA47C3A-B37A-4249-81A6-B121E3A7544F}" srcOrd="1" destOrd="0" parTransId="{2B61FEC4-A48D-4A88-B4D1-48405E92265F}" sibTransId="{44AFE8F7-DAB4-4FF6-879F-5B4075D14933}"/>
    <dgm:cxn modelId="{820B2B78-BEA5-4EF3-BAF5-A9FDF0C5D688}" srcId="{1E855723-9D63-429B-8FE1-E68484F747A3}" destId="{0C5AC0AE-03C0-4D3D-8728-D606CF90BD79}" srcOrd="6" destOrd="0" parTransId="{CD483BDA-4090-408E-AF5F-3E508885E78C}" sibTransId="{F0D94C4A-8616-4E00-AE56-5CE9961F6061}"/>
    <dgm:cxn modelId="{56B7847C-F489-4A30-87AE-6AD95AAE4924}" type="presOf" srcId="{9CA47C3A-B37A-4249-81A6-B121E3A7544F}" destId="{3BEF6E7C-7E47-421A-AD78-941433C655CC}" srcOrd="0" destOrd="0" presId="urn:microsoft.com/office/officeart/2005/8/layout/vList2"/>
    <dgm:cxn modelId="{48C23582-8C51-4D1D-94FD-6F2EA7919D7F}" srcId="{1E855723-9D63-429B-8FE1-E68484F747A3}" destId="{78C2510F-0921-4F15-B5EE-FFDA9EF4A7B4}" srcOrd="2" destOrd="0" parTransId="{07CFBC5D-78FC-42EB-91FA-C40CCFA4A401}" sibTransId="{948B6F06-19F0-4A37-9E13-FA2CDBAAC2D2}"/>
    <dgm:cxn modelId="{0ED05593-513D-4797-ABCB-565065D910BD}" srcId="{1E855723-9D63-429B-8FE1-E68484F747A3}" destId="{E6705E1F-B3F4-4F74-B30C-6177845685C2}" srcOrd="5" destOrd="0" parTransId="{D67E59C5-90CE-473E-9204-608D0C1C9F39}" sibTransId="{DD401763-7C95-4120-B12D-7D70E197E184}"/>
    <dgm:cxn modelId="{643A0395-6FCA-454D-B51D-D2367BF19675}" type="presOf" srcId="{6EFD308F-43E8-440E-B6FF-E38CD9ACD07B}" destId="{56613F5B-C4D0-491A-845E-AEE53A62CA43}" srcOrd="0" destOrd="0" presId="urn:microsoft.com/office/officeart/2005/8/layout/vList2"/>
    <dgm:cxn modelId="{97C6909C-C663-4E73-AA4A-204054DCFCAC}" type="presOf" srcId="{E6705E1F-B3F4-4F74-B30C-6177845685C2}" destId="{A69F3CB0-0B74-4A8F-B5B7-B3F62C47E3E4}" srcOrd="0" destOrd="0" presId="urn:microsoft.com/office/officeart/2005/8/layout/vList2"/>
    <dgm:cxn modelId="{3B1864C6-4311-415A-A1B2-98217FC47C0A}" srcId="{1E855723-9D63-429B-8FE1-E68484F747A3}" destId="{3583A086-B296-45F4-BB9E-5431F22C284A}" srcOrd="3" destOrd="0" parTransId="{9CB2CE8F-627D-4E9D-AE5D-2F64DE300852}" sibTransId="{6DA68DD2-5CA1-40E9-BFCC-9FD25F2D93BD}"/>
    <dgm:cxn modelId="{9088EBCE-7243-4DBE-839C-BC78A18BF616}" type="presOf" srcId="{BE461C3D-4492-4594-AFF7-4DC2021F8A4F}" destId="{667571A4-89B3-463B-9E0C-64FCCEE12E80}" srcOrd="0" destOrd="0" presId="urn:microsoft.com/office/officeart/2005/8/layout/vList2"/>
    <dgm:cxn modelId="{EAA6AE91-2AA3-4254-9755-5E1548A9028A}" type="presParOf" srcId="{B861DB5D-9CCB-4DD2-ADDE-80301F4C69CD}" destId="{667571A4-89B3-463B-9E0C-64FCCEE12E80}" srcOrd="0" destOrd="0" presId="urn:microsoft.com/office/officeart/2005/8/layout/vList2"/>
    <dgm:cxn modelId="{6DEE0D0F-A8DA-417F-A796-A1DB3CC8D0B2}" type="presParOf" srcId="{B861DB5D-9CCB-4DD2-ADDE-80301F4C69CD}" destId="{300381A4-2304-4AF0-988F-27114D59EBFE}" srcOrd="1" destOrd="0" presId="urn:microsoft.com/office/officeart/2005/8/layout/vList2"/>
    <dgm:cxn modelId="{7C313EAE-2B5B-4A2D-B48D-4ED67FF9DE67}" type="presParOf" srcId="{B861DB5D-9CCB-4DD2-ADDE-80301F4C69CD}" destId="{3BEF6E7C-7E47-421A-AD78-941433C655CC}" srcOrd="2" destOrd="0" presId="urn:microsoft.com/office/officeart/2005/8/layout/vList2"/>
    <dgm:cxn modelId="{AAB12130-C97F-4890-BDF6-FDC4AFC95641}" type="presParOf" srcId="{B861DB5D-9CCB-4DD2-ADDE-80301F4C69CD}" destId="{04136457-4A9E-4E18-878C-00AD084E6196}" srcOrd="3" destOrd="0" presId="urn:microsoft.com/office/officeart/2005/8/layout/vList2"/>
    <dgm:cxn modelId="{287FC408-6F31-407C-826E-3354DC9DABE7}" type="presParOf" srcId="{B861DB5D-9CCB-4DD2-ADDE-80301F4C69CD}" destId="{751CAC34-464B-49F0-9729-61B8861B9D68}" srcOrd="4" destOrd="0" presId="urn:microsoft.com/office/officeart/2005/8/layout/vList2"/>
    <dgm:cxn modelId="{D218068B-D044-4EC2-A744-40047DEEE560}" type="presParOf" srcId="{B861DB5D-9CCB-4DD2-ADDE-80301F4C69CD}" destId="{51B52F37-52BB-42D1-AA5B-F29D8979F2F9}" srcOrd="5" destOrd="0" presId="urn:microsoft.com/office/officeart/2005/8/layout/vList2"/>
    <dgm:cxn modelId="{F1CB637D-A813-4D83-A215-4D79895087FA}" type="presParOf" srcId="{B861DB5D-9CCB-4DD2-ADDE-80301F4C69CD}" destId="{D5CDF868-460F-4312-8772-067A00B654DC}" srcOrd="6" destOrd="0" presId="urn:microsoft.com/office/officeart/2005/8/layout/vList2"/>
    <dgm:cxn modelId="{2CEC4407-D515-47A8-858C-D5C7114E3E92}" type="presParOf" srcId="{B861DB5D-9CCB-4DD2-ADDE-80301F4C69CD}" destId="{DD0213B5-C51F-41EC-A74E-8141216668AB}" srcOrd="7" destOrd="0" presId="urn:microsoft.com/office/officeart/2005/8/layout/vList2"/>
    <dgm:cxn modelId="{3A563D3D-C04F-4C3F-B12E-6A430B2C87DB}" type="presParOf" srcId="{B861DB5D-9CCB-4DD2-ADDE-80301F4C69CD}" destId="{56613F5B-C4D0-491A-845E-AEE53A62CA43}" srcOrd="8" destOrd="0" presId="urn:microsoft.com/office/officeart/2005/8/layout/vList2"/>
    <dgm:cxn modelId="{13358412-651B-410B-88D9-B14BDE667DFB}" type="presParOf" srcId="{B861DB5D-9CCB-4DD2-ADDE-80301F4C69CD}" destId="{DF7CCAF3-7D53-4D6F-823F-74C7BDD30996}" srcOrd="9" destOrd="0" presId="urn:microsoft.com/office/officeart/2005/8/layout/vList2"/>
    <dgm:cxn modelId="{B2710BBF-B00B-476A-984A-5CECBF2E2A41}" type="presParOf" srcId="{B861DB5D-9CCB-4DD2-ADDE-80301F4C69CD}" destId="{A69F3CB0-0B74-4A8F-B5B7-B3F62C47E3E4}" srcOrd="10" destOrd="0" presId="urn:microsoft.com/office/officeart/2005/8/layout/vList2"/>
    <dgm:cxn modelId="{7C5E7747-B71C-485D-901D-B33D7737E3FD}" type="presParOf" srcId="{B861DB5D-9CCB-4DD2-ADDE-80301F4C69CD}" destId="{7EF48B04-F0D0-48EC-9C6C-D65556CB163C}" srcOrd="11" destOrd="0" presId="urn:microsoft.com/office/officeart/2005/8/layout/vList2"/>
    <dgm:cxn modelId="{9FEBFDCB-AE65-47F8-B642-D013B641F683}" type="presParOf" srcId="{B861DB5D-9CCB-4DD2-ADDE-80301F4C69CD}" destId="{2DFED4E6-BA10-431C-A93A-ED972462BBB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571A4-89B3-463B-9E0C-64FCCEE12E80}">
      <dsp:nvSpPr>
        <dsp:cNvPr id="0" name=""/>
        <dsp:cNvSpPr/>
      </dsp:nvSpPr>
      <dsp:spPr>
        <a:xfrm>
          <a:off x="0" y="1935"/>
          <a:ext cx="5457920" cy="6179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函數的觀念與基本使用</a:t>
          </a:r>
        </a:p>
      </dsp:txBody>
      <dsp:txXfrm>
        <a:off x="30164" y="32099"/>
        <a:ext cx="5397592" cy="557578"/>
      </dsp:txXfrm>
    </dsp:sp>
    <dsp:sp modelId="{3BEF6E7C-7E47-421A-AD78-941433C655CC}">
      <dsp:nvSpPr>
        <dsp:cNvPr id="0" name=""/>
        <dsp:cNvSpPr/>
      </dsp:nvSpPr>
      <dsp:spPr>
        <a:xfrm>
          <a:off x="0" y="631724"/>
          <a:ext cx="5457920" cy="6179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邏輯函數的進階應用</a:t>
          </a:r>
        </a:p>
      </dsp:txBody>
      <dsp:txXfrm>
        <a:off x="30164" y="661888"/>
        <a:ext cx="5397592" cy="557578"/>
      </dsp:txXfrm>
    </dsp:sp>
    <dsp:sp modelId="{751CAC34-464B-49F0-9729-61B8861B9D68}">
      <dsp:nvSpPr>
        <dsp:cNvPr id="0" name=""/>
        <dsp:cNvSpPr/>
      </dsp:nvSpPr>
      <dsp:spPr>
        <a:xfrm>
          <a:off x="0" y="1261513"/>
          <a:ext cx="5457920" cy="6179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查詢參照函數的進階應用</a:t>
          </a:r>
        </a:p>
      </dsp:txBody>
      <dsp:txXfrm>
        <a:off x="30164" y="1291677"/>
        <a:ext cx="5397592" cy="557578"/>
      </dsp:txXfrm>
    </dsp:sp>
    <dsp:sp modelId="{D5CDF868-460F-4312-8772-067A00B654DC}">
      <dsp:nvSpPr>
        <dsp:cNvPr id="0" name=""/>
        <dsp:cNvSpPr/>
      </dsp:nvSpPr>
      <dsp:spPr>
        <a:xfrm>
          <a:off x="0" y="1891302"/>
          <a:ext cx="5457920" cy="6179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日期函數的進階應用</a:t>
          </a:r>
        </a:p>
      </dsp:txBody>
      <dsp:txXfrm>
        <a:off x="30164" y="1921466"/>
        <a:ext cx="5397592" cy="557578"/>
      </dsp:txXfrm>
    </dsp:sp>
    <dsp:sp modelId="{56613F5B-C4D0-491A-845E-AEE53A62CA43}">
      <dsp:nvSpPr>
        <dsp:cNvPr id="0" name=""/>
        <dsp:cNvSpPr/>
      </dsp:nvSpPr>
      <dsp:spPr>
        <a:xfrm>
          <a:off x="0" y="2521091"/>
          <a:ext cx="5457920" cy="6179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函數在資料驗證功能下的應用</a:t>
          </a:r>
        </a:p>
      </dsp:txBody>
      <dsp:txXfrm>
        <a:off x="30164" y="2551255"/>
        <a:ext cx="5397592" cy="557578"/>
      </dsp:txXfrm>
    </dsp:sp>
    <dsp:sp modelId="{A69F3CB0-0B74-4A8F-B5B7-B3F62C47E3E4}">
      <dsp:nvSpPr>
        <dsp:cNvPr id="0" name=""/>
        <dsp:cNvSpPr/>
      </dsp:nvSpPr>
      <dsp:spPr>
        <a:xfrm>
          <a:off x="0" y="3150880"/>
          <a:ext cx="5457920" cy="6179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函數在動態統計圖的應用</a:t>
          </a:r>
        </a:p>
      </dsp:txBody>
      <dsp:txXfrm>
        <a:off x="30164" y="3181044"/>
        <a:ext cx="5397592" cy="557578"/>
      </dsp:txXfrm>
    </dsp:sp>
    <dsp:sp modelId="{2DFED4E6-BA10-431C-A93A-ED972462BBB1}">
      <dsp:nvSpPr>
        <dsp:cNvPr id="0" name=""/>
        <dsp:cNvSpPr/>
      </dsp:nvSpPr>
      <dsp:spPr>
        <a:xfrm>
          <a:off x="0" y="3780670"/>
          <a:ext cx="5457920" cy="6179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函數在資料比對方面的應用</a:t>
          </a:r>
        </a:p>
      </dsp:txBody>
      <dsp:txXfrm>
        <a:off x="30164" y="3810834"/>
        <a:ext cx="5397592" cy="557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6B6CA7A-7C01-4A45-9246-77CFAC46BC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70363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854E4B3-E585-409D-8A0C-99561C53A0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53063" y="0"/>
            <a:ext cx="4170362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21E970F-BF21-4D33-BE54-BEEDD6CB3B2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05575"/>
            <a:ext cx="4170363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9BF91140-7593-4805-A5C9-54DC57C712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53063" y="6505575"/>
            <a:ext cx="4170362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779FE8C-7463-4FB2-8A7A-E3D77E6F70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579AE5B-C7CA-4DDE-B385-6F231B3F31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70363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CDA1638-84CA-4253-86C8-8012783332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53063" y="0"/>
            <a:ext cx="4170362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968AB442-A479-443E-ABF6-AF91FC808A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6575" y="534988"/>
            <a:ext cx="3471863" cy="2603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B152D92-FA2E-4A68-AD79-F95768D29E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290888"/>
            <a:ext cx="7058025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BF7A076E-FBC9-4D72-9FC5-86F114C7CD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05575"/>
            <a:ext cx="4170363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DFB191FD-FBB5-4CDA-9EEE-0147870D2A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3063" y="6505575"/>
            <a:ext cx="4170362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1FFC97B7-634E-4871-B61A-1E4B066386D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投影片圖像版面配置區 1">
            <a:extLst>
              <a:ext uri="{FF2B5EF4-FFF2-40B4-BE49-F238E27FC236}">
                <a16:creationId xmlns:a16="http://schemas.microsoft.com/office/drawing/2014/main" id="{766C2EC0-EC72-4512-9051-FECB93A6C0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備忘稿版面配置區 2">
            <a:extLst>
              <a:ext uri="{FF2B5EF4-FFF2-40B4-BE49-F238E27FC236}">
                <a16:creationId xmlns:a16="http://schemas.microsoft.com/office/drawing/2014/main" id="{542FE409-0353-4B91-9A94-7CD86D61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>
                <a:ea typeface="新細明體" panose="02020500000000000000" pitchFamily="18" charset="-120"/>
              </a:rPr>
              <a:t>標準差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  <a:r>
              <a:rPr lang="zh-TW" altLang="en-US">
                <a:ea typeface="新細明體" panose="02020500000000000000" pitchFamily="18" charset="-120"/>
              </a:rPr>
              <a:t>一群資料的標準差較小，表示這群資料的大多數值，較集中於平均數附近，而較大則較遠離平均數。</a:t>
            </a:r>
            <a:endParaRPr lang="en-US" altLang="zh-TW">
              <a:ea typeface="新細明體" panose="02020500000000000000" pitchFamily="18" charset="-120"/>
            </a:endParaRPr>
          </a:p>
          <a:p>
            <a:r>
              <a:rPr lang="zh-TW" altLang="en-US">
                <a:ea typeface="新細明體" panose="02020500000000000000" pitchFamily="18" charset="-120"/>
              </a:rPr>
              <a:t>變異數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  <a:r>
              <a:rPr lang="zh-TW" altLang="en-US">
                <a:ea typeface="新細明體" panose="02020500000000000000" pitchFamily="18" charset="-120"/>
              </a:rPr>
              <a:t>資料值與期望值的差異</a:t>
            </a:r>
          </a:p>
        </p:txBody>
      </p:sp>
      <p:sp>
        <p:nvSpPr>
          <p:cNvPr id="126980" name="投影片編號版面配置區 3">
            <a:extLst>
              <a:ext uri="{FF2B5EF4-FFF2-40B4-BE49-F238E27FC236}">
                <a16:creationId xmlns:a16="http://schemas.microsoft.com/office/drawing/2014/main" id="{1E71AB69-BF38-473E-9EC4-8FBC3144B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429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429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429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429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D5413C-39AA-450E-9276-0B1396FDB06F}" type="slidenum">
              <a:rPr lang="en-US" altLang="zh-TW" sz="1200"/>
              <a:pPr eaLnBrk="1" hangingPunct="1"/>
              <a:t>3</a:t>
            </a:fld>
            <a:endParaRPr lang="en-US" altLang="zh-TW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A85E4D-24BB-476C-8AF7-2CEDA716F33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圓角矩形 10">
            <a:extLst>
              <a:ext uri="{FF2B5EF4-FFF2-40B4-BE49-F238E27FC236}">
                <a16:creationId xmlns:a16="http://schemas.microsoft.com/office/drawing/2014/main" id="{686089D2-3502-4A59-AF07-F28136A21DDF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4565B3-A037-4711-BDB4-F1CD8E96D5AE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A8FEEF-EF0C-4E63-AF03-28C05A14AAAA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454481-2566-465B-800E-0D953223C925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日期版面配置區 27">
            <a:extLst>
              <a:ext uri="{FF2B5EF4-FFF2-40B4-BE49-F238E27FC236}">
                <a16:creationId xmlns:a16="http://schemas.microsoft.com/office/drawing/2014/main" id="{2E5B6D6D-231C-42E8-B101-7B455FF4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7/20/2010</a:t>
            </a:r>
            <a:endParaRPr lang="en-US"/>
          </a:p>
        </p:txBody>
      </p:sp>
      <p:sp>
        <p:nvSpPr>
          <p:cNvPr id="12" name="頁尾版面配置區 16">
            <a:extLst>
              <a:ext uri="{FF2B5EF4-FFF2-40B4-BE49-F238E27FC236}">
                <a16:creationId xmlns:a16="http://schemas.microsoft.com/office/drawing/2014/main" id="{19D399D9-1FFF-44D6-9CAD-3CF0289B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28">
            <a:extLst>
              <a:ext uri="{FF2B5EF4-FFF2-40B4-BE49-F238E27FC236}">
                <a16:creationId xmlns:a16="http://schemas.microsoft.com/office/drawing/2014/main" id="{AC0559A9-1FDA-403A-A7C8-866CEB10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FC206-4C4D-4625-A0F2-CC98B7791F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561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A191159F-2DE3-4348-87BE-ECCB2BFB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7/20/2010</a:t>
            </a:r>
            <a:endParaRPr 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A4A02B9F-DA56-47A8-9319-B0CAB77D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56D61D8A-D567-4973-A75B-D355D77B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7296E-A1B8-41FA-9C40-06B695ECD5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004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657B7EAA-7274-44DE-9491-0ADA4116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7/20/2010</a:t>
            </a:r>
            <a:endParaRPr 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474FFF02-A8B9-4F1C-BECF-BA49987F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78784D2E-F84B-4217-8FF6-0558AD4A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942E0-4643-4739-9996-F83D14BBF47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508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53375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900488" cy="4965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4814888" y="1676400"/>
            <a:ext cx="3900487" cy="4965700"/>
          </a:xfrm>
        </p:spPr>
        <p:txBody>
          <a:bodyPr>
            <a:normAutofit/>
          </a:bodyPr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8159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5A669916-A436-499E-BE9A-EF5C0E52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7/20/2010</a:t>
            </a:r>
            <a:endParaRPr 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539420D3-4166-4DD9-B75E-5B9952E4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5EC0871D-6EAD-4E86-A6AF-2A994C82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BC704-1849-4226-BE71-07F0365A5C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6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E038F3-5C45-4034-B7D3-686E8D42449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圓角矩形 10">
            <a:extLst>
              <a:ext uri="{FF2B5EF4-FFF2-40B4-BE49-F238E27FC236}">
                <a16:creationId xmlns:a16="http://schemas.microsoft.com/office/drawing/2014/main" id="{8DF9020B-264A-4549-8F3A-29290C6AD646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0F002-B8F1-4197-A540-1BF2AAC912D4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C2D526-C242-46D7-9E45-D7041AF778A7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00314D-21DB-4329-B4F8-389298C36C2C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D5D29958-BBC2-4E2D-AAF0-D18B6179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7/20/2010</a:t>
            </a:r>
            <a:endParaRPr lang="en-US"/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D6C303AA-C0A7-4CCC-8096-B3DF047A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C4FE823C-CC26-48C0-AB6B-53FCE356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063662CE-DC95-40C9-89FE-5F1937101A5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9337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47C1471-8014-4BDB-A65D-ADF48F35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7/20/2010</a:t>
            </a:r>
            <a:endParaRPr lang="en-US" dirty="0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77962615-903C-4E0F-9C56-135467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44A638BF-3400-4278-BC20-48DB1EE6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76FEA-7895-4BD0-B8DF-2E645D84109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61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>
            <a:extLst>
              <a:ext uri="{FF2B5EF4-FFF2-40B4-BE49-F238E27FC236}">
                <a16:creationId xmlns:a16="http://schemas.microsoft.com/office/drawing/2014/main" id="{F9BEA696-018B-41AE-9DAE-B4A648E6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7/20/2010</a:t>
            </a:r>
            <a:endParaRPr lang="en-US" dirty="0"/>
          </a:p>
        </p:txBody>
      </p:sp>
      <p:sp>
        <p:nvSpPr>
          <p:cNvPr id="8" name="頁尾版面配置區 2">
            <a:extLst>
              <a:ext uri="{FF2B5EF4-FFF2-40B4-BE49-F238E27FC236}">
                <a16:creationId xmlns:a16="http://schemas.microsoft.com/office/drawing/2014/main" id="{E4803624-9C37-48A8-9403-00F24A71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投影片編號版面配置區 22">
            <a:extLst>
              <a:ext uri="{FF2B5EF4-FFF2-40B4-BE49-F238E27FC236}">
                <a16:creationId xmlns:a16="http://schemas.microsoft.com/office/drawing/2014/main" id="{0C042374-3B1B-4426-AAAC-7F9E1F53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0D5C8-0D27-49FC-8088-9F3A1B3F0C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20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09A40FDD-6DEB-4B6E-8498-86103817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7/20/2010</a:t>
            </a:r>
            <a:endParaRPr lang="en-US" dirty="0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48361B54-8379-44AB-A5C4-CEDCC1B1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5DBB8718-66D2-4BC7-92D3-63019BAB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366C9-6074-4C93-881C-930E24FD4A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728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7E1194D7-E56D-4B5B-AD5E-9C6F624C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7/20/2010</a:t>
            </a:r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C6FCD0-5908-4792-8ED4-309DDC3B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0A382446-1275-42F7-A2F2-33EDE79F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35D64-446C-40EE-9346-15998D5191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15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C6D06F3-3D78-48BA-AB51-BE00B95F84F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6" name="圓角矩形 10">
            <a:extLst>
              <a:ext uri="{FF2B5EF4-FFF2-40B4-BE49-F238E27FC236}">
                <a16:creationId xmlns:a16="http://schemas.microsoft.com/office/drawing/2014/main" id="{6067F1D6-BBE2-4581-991D-3FDA73CC6585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>
            <a:extLst>
              <a:ext uri="{FF2B5EF4-FFF2-40B4-BE49-F238E27FC236}">
                <a16:creationId xmlns:a16="http://schemas.microsoft.com/office/drawing/2014/main" id="{ED2988C5-0AE4-4D4C-889F-B5B89690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7/20/2010</a:t>
            </a:r>
            <a:endParaRPr lang="en-US"/>
          </a:p>
        </p:txBody>
      </p:sp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287736DC-3BBB-4F2E-ACEB-4D2A4710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562C70B5-ACC5-4125-B1EE-1C816F72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0981C-A31E-4D1C-AF39-63E80D8CDE0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764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3AFC9A-2783-41B9-BF61-9F35D3460387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4E69A8-1E55-4FEC-9E6D-A1FA2B32932E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F15822-CC89-40B0-9895-F958630B100F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45FA0F78-C300-493F-A205-7A36EB7D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7/20/2010</a:t>
            </a:r>
            <a:endParaRPr lang="en-US"/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1A14E62A-0E90-4945-8E18-8F55F5B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6A790C27-13E7-4F95-8DA6-5697BC77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D1029A8-91C6-4A83-8A5C-508F8EB3E3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513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5B26996-1632-4301-A5FB-0302AA7142A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05260D55-23B8-48FB-96FA-25AEA984BE57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61E13C19-9BEB-4AB8-80EE-B21C5A16413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0940C96E-2E05-4410-8B4B-CA4785E40D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8C72325A-4BCA-4EC9-9386-9684A2783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7/20/2010</a:t>
            </a:r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4DCC31-86CE-4EBC-BBAC-A8CDD6D46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BD121C02-8BD3-4DF5-A383-8F564886C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7EF06D1D-BFBE-4C8B-BC52-11E6017F13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7" r:id="rId2"/>
    <p:sldLayoutId id="2147483785" r:id="rId3"/>
    <p:sldLayoutId id="2147483778" r:id="rId4"/>
    <p:sldLayoutId id="2147483779" r:id="rId5"/>
    <p:sldLayoutId id="2147483780" r:id="rId6"/>
    <p:sldLayoutId id="2147483781" r:id="rId7"/>
    <p:sldLayoutId id="2147483786" r:id="rId8"/>
    <p:sldLayoutId id="2147483787" r:id="rId9"/>
    <p:sldLayoutId id="2147483782" r:id="rId10"/>
    <p:sldLayoutId id="2147483783" r:id="rId11"/>
    <p:sldLayoutId id="214748378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amples/&#25991;&#23383;&#20989;&#25976;.xls" TargetMode="Externa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AND-%E5%87%BD%E6%95%B8-5f19b2e8-e1df-4408-897a-ce285a19e9d9" TargetMode="External"/><Relationship Id="rId2" Type="http://schemas.openxmlformats.org/officeDocument/2006/relationships/hyperlink" Target="https://support.office.com/zh-tw/article/IF-%E5%87%BD%E6%95%B8-69aed7c9-4e8a-4755-a9bc-aa8bbff73be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port.office.com/zh-tw/article/NOT-%E5%87%BD%E6%95%B8-9cfc6011-a054-40c7-a140-cd4ba2d87d77" TargetMode="External"/><Relationship Id="rId4" Type="http://schemas.openxmlformats.org/officeDocument/2006/relationships/hyperlink" Target="https://support.office.com/zh-tw/article/OR-%E5%87%BD%E6%95%B8-7d17ad14-8700-4281-b308-00b131e22af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hyperlink" Target="Samples/&#37007;&#36655;&#20989;&#25976;.xlsx" TargetMode="Externa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INDIRECT-%E5%87%BD%E6%95%B8-474b3a3a-8a26-4f44-b491-92b6306fa261" TargetMode="External"/><Relationship Id="rId2" Type="http://schemas.openxmlformats.org/officeDocument/2006/relationships/hyperlink" Target="https://support.office.com/zh-tw/article/INDEX-%E5%87%BD%E6%95%B8-a5dcf0dd-996d-40a4-a822-b56b061328bd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upport.office.com/zh-tw/article/VLOOKUP-%E5%87%BD%E6%95%B8-0bbc8083-26fe-4963-8ab8-93a18ad188a1" TargetMode="External"/><Relationship Id="rId4" Type="http://schemas.openxmlformats.org/officeDocument/2006/relationships/hyperlink" Target="https://support.office.com/zh-tw/article/MATCH-%E5%87%BD%E6%95%B8-e8dffd45-c762-47d6-bf89-533f4a37673a" TargetMode="Externa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hyperlink" Target="Samples/&#26597;&#35426;&#33287;&#21443;&#29031;&#20989;&#25976;-New.xlsx" TargetMode="Externa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WEEKDAY-%E5%87%BD%E6%95%B8-60e44483-2ed1-439f-8bd0-e404c190949a" TargetMode="External"/><Relationship Id="rId2" Type="http://schemas.openxmlformats.org/officeDocument/2006/relationships/hyperlink" Target="https://support.office.com/zh-tw/article/TODAY-%E5%87%BD%E6%95%B8-5eb3078d-a82c-4736-8930-2f51a028fdd9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upport.office.com/zh-tw/article/DATEDIF-%E5%87%BD%E6%95%B8-25dba1a4-2812-480b-84dd-8b32a451b35c" TargetMode="External"/><Relationship Id="rId4" Type="http://schemas.openxmlformats.org/officeDocument/2006/relationships/hyperlink" Target="https://support.office.com/zh-tw/article/DATE-%E5%87%BD%E6%95%B8-e36c0c8c-4104-49da-ab83-82328b832349" TargetMode="Externa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Samples/&#26085;&#26399;&#20989;&#25976;.xlsx" TargetMode="Externa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hyperlink" Target="Samples/&#22522;&#26412;&#36039;&#26009;&#34920;&#21934;.xlsx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e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hyperlink" Target="Samples/&#24314;&#31435;&#21205;&#24907;&#22294;&#34920;.xlsx" TargetMode="Externa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Samples/Excel&#36039;&#26009;&#27604;&#23565;.xlsx" TargetMode="Externa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hyperlink" Target="&#35036;&#20805;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ertex42.com/blog/help/excel-help/favorite-excel-function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53.xml"/><Relationship Id="rId18" Type="http://schemas.openxmlformats.org/officeDocument/2006/relationships/slide" Target="slide116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slide" Target="slide28.xml"/><Relationship Id="rId17" Type="http://schemas.openxmlformats.org/officeDocument/2006/relationships/slide" Target="slide103.xml"/><Relationship Id="rId2" Type="http://schemas.openxmlformats.org/officeDocument/2006/relationships/image" Target="../media/image4.png"/><Relationship Id="rId16" Type="http://schemas.openxmlformats.org/officeDocument/2006/relationships/slide" Target="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3.xml"/><Relationship Id="rId5" Type="http://schemas.openxmlformats.org/officeDocument/2006/relationships/image" Target="../media/image7.png"/><Relationship Id="rId15" Type="http://schemas.openxmlformats.org/officeDocument/2006/relationships/slide" Target="slide83.xml"/><Relationship Id="rId10" Type="http://schemas.openxmlformats.org/officeDocument/2006/relationships/image" Target="../media/image12.png"/><Relationship Id="rId19" Type="http://schemas.openxmlformats.org/officeDocument/2006/relationships/slide" Target="slide129.xm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slide" Target="slide6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amples/&#36001;&#21209;&#20989;&#25976;.xlsx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amples/&#32113;&#35336;&#20989;&#25976;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amples/&#25976;&#23416;&#20989;&#25976;.xlsx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amples/&#37007;&#36655;&#20989;&#25976;.xlsx" TargetMode="Externa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amples/&#27298;&#35222;&#33287;&#21443;&#29031;&#20989;&#25976;.xlsx" TargetMode="Externa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amples/&#26085;&#26399;&#20989;&#25976;.xlsx" TargetMode="Externa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>
            <a:extLst>
              <a:ext uri="{FF2B5EF4-FFF2-40B4-BE49-F238E27FC236}">
                <a16:creationId xmlns:a16="http://schemas.microsoft.com/office/drawing/2014/main" id="{E243858B-4A63-4994-93DD-99DA00E86A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724128" y="6093296"/>
            <a:ext cx="3124200" cy="357673"/>
          </a:xfrm>
        </p:spPr>
        <p:txBody>
          <a:bodyPr/>
          <a:lstStyle/>
          <a:p>
            <a:pPr eaLnBrk="1" hangingPunct="1"/>
            <a:r>
              <a:rPr lang="zh-TW" altLang="en-US" sz="1800" dirty="0"/>
              <a:t>蘇孟緯蒐集整理 </a:t>
            </a: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A7407C8A-8679-4EED-AEEA-8D92E7B9E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zh-TW" dirty="0"/>
              <a:t>Excel </a:t>
            </a:r>
            <a:r>
              <a:rPr lang="zh-TW" altLang="en-US" dirty="0"/>
              <a:t>函數介紹與應用</a:t>
            </a:r>
          </a:p>
        </p:txBody>
      </p:sp>
      <p:pic>
        <p:nvPicPr>
          <p:cNvPr id="4" name="Picture 2" descr="相關圖片">
            <a:extLst>
              <a:ext uri="{FF2B5EF4-FFF2-40B4-BE49-F238E27FC236}">
                <a16:creationId xmlns:a16="http://schemas.microsoft.com/office/drawing/2014/main" id="{D5D01E62-47D1-4F67-B398-26F3A4EA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3402767" cy="340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35EFC4-9D6C-4A0C-B576-E832A4C27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F7F871C-852A-4848-9708-5223FC237B0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我們以上述的甲、乙組學生身高資料為例</a:t>
            </a:r>
            <a:r>
              <a:rPr lang="en-US" altLang="zh-TW"/>
              <a:t>, </a:t>
            </a:r>
            <a:r>
              <a:rPr lang="zh-TW" altLang="en-US"/>
              <a:t>計算兩組學生身高的變異數：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F01CF1B0-B16E-4233-9402-1FB96808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696200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260EAB-78D7-4325-B2EE-490A4091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28261E-A606-4307-B08F-8F3CC1F4589E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6">
            <a:extLst>
              <a:ext uri="{FF2B5EF4-FFF2-40B4-BE49-F238E27FC236}">
                <a16:creationId xmlns:a16="http://schemas.microsoft.com/office/drawing/2014/main" id="{1D1D7125-B5AD-420F-97B2-78B8E6369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492375"/>
            <a:ext cx="61722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4">
            <a:extLst>
              <a:ext uri="{FF2B5EF4-FFF2-40B4-BE49-F238E27FC236}">
                <a16:creationId xmlns:a16="http://schemas.microsoft.com/office/drawing/2014/main" id="{3BF55C03-4684-4E48-9C03-BC786B448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應用實例</a:t>
            </a:r>
          </a:p>
        </p:txBody>
      </p:sp>
      <p:sp>
        <p:nvSpPr>
          <p:cNvPr id="108548" name="Rectangle 5">
            <a:extLst>
              <a:ext uri="{FF2B5EF4-FFF2-40B4-BE49-F238E27FC236}">
                <a16:creationId xmlns:a16="http://schemas.microsoft.com/office/drawing/2014/main" id="{915462D3-EABE-480D-A121-01C4C4B1352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承續上例</a:t>
            </a:r>
            <a:r>
              <a:rPr lang="en-US" altLang="zh-TW"/>
              <a:t>, </a:t>
            </a:r>
            <a:r>
              <a:rPr lang="zh-TW" altLang="en-US"/>
              <a:t>若美美公司想計算員工中從到職日至 </a:t>
            </a:r>
            <a:r>
              <a:rPr lang="en-US" altLang="zh-TW"/>
              <a:t>92 </a:t>
            </a:r>
            <a:r>
              <a:rPr lang="zh-TW" altLang="en-US"/>
              <a:t>年 </a:t>
            </a:r>
            <a:r>
              <a:rPr lang="en-US" altLang="zh-TW"/>
              <a:t>10 </a:t>
            </a:r>
            <a:r>
              <a:rPr lang="zh-TW" altLang="en-US"/>
              <a:t>月 </a:t>
            </a:r>
            <a:r>
              <a:rPr lang="en-US" altLang="zh-TW"/>
              <a:t>31 </a:t>
            </a:r>
            <a:r>
              <a:rPr lang="zh-TW" altLang="en-US"/>
              <a:t>日止的服務年資</a:t>
            </a:r>
            <a:r>
              <a:rPr lang="en-US" altLang="zh-TW"/>
              <a:t>, </a:t>
            </a:r>
            <a:r>
              <a:rPr lang="zh-TW" altLang="en-US"/>
              <a:t>就可以這麼計算：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EB3A9F-2810-4294-9E47-0A44B114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44C474C-CD2A-45DB-9269-23FFA40B3AC9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100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>
            <a:extLst>
              <a:ext uri="{FF2B5EF4-FFF2-40B4-BE49-F238E27FC236}">
                <a16:creationId xmlns:a16="http://schemas.microsoft.com/office/drawing/2014/main" id="{C8CD660A-8686-4AB6-AC26-31741AC9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DATEDIF </a:t>
            </a:r>
            <a:r>
              <a:rPr lang="zh-TW" altLang="en-US"/>
              <a:t>的差距單位參數</a:t>
            </a:r>
          </a:p>
        </p:txBody>
      </p:sp>
      <p:sp>
        <p:nvSpPr>
          <p:cNvPr id="109571" name="Rectangle 7">
            <a:extLst>
              <a:ext uri="{FF2B5EF4-FFF2-40B4-BE49-F238E27FC236}">
                <a16:creationId xmlns:a16="http://schemas.microsoft.com/office/drawing/2014/main" id="{FE85DF07-1EA2-4ED9-832C-81C7BEE1010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在 </a:t>
            </a:r>
            <a:r>
              <a:rPr lang="en-US" altLang="zh-TW">
                <a:solidFill>
                  <a:srgbClr val="0000FF"/>
                </a:solidFill>
              </a:rPr>
              <a:t>DATEDIF</a:t>
            </a:r>
            <a:r>
              <a:rPr lang="en-US" altLang="zh-TW"/>
              <a:t> </a:t>
            </a:r>
            <a:r>
              <a:rPr lang="zh-TW" altLang="en-US"/>
              <a:t>函數中</a:t>
            </a:r>
            <a:r>
              <a:rPr lang="en-US" altLang="zh-TW"/>
              <a:t>, </a:t>
            </a:r>
            <a:r>
              <a:rPr lang="zh-TW" altLang="en-US"/>
              <a:t>可依據您要求算的結果</a:t>
            </a:r>
            <a:r>
              <a:rPr lang="en-US" altLang="zh-TW"/>
              <a:t>, </a:t>
            </a:r>
            <a:r>
              <a:rPr lang="zh-TW" altLang="en-US"/>
              <a:t>搭配使用各種差距單位參數</a:t>
            </a:r>
            <a:r>
              <a:rPr lang="en-US" altLang="zh-TW"/>
              <a:t>, </a:t>
            </a:r>
            <a:r>
              <a:rPr lang="zh-TW" altLang="en-US"/>
              <a:t>列表如下供您參考：</a:t>
            </a:r>
          </a:p>
        </p:txBody>
      </p:sp>
      <p:pic>
        <p:nvPicPr>
          <p:cNvPr id="109572" name="Picture 8">
            <a:extLst>
              <a:ext uri="{FF2B5EF4-FFF2-40B4-BE49-F238E27FC236}">
                <a16:creationId xmlns:a16="http://schemas.microsoft.com/office/drawing/2014/main" id="{156EA02C-0D21-4D9F-B7FB-26BB5BFF5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68638"/>
            <a:ext cx="76962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7D6BA7-64F3-43F3-B5DD-A4B05910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E092A9-1152-4DC0-A1F4-8B764FCA978A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101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>
            <a:extLst>
              <a:ext uri="{FF2B5EF4-FFF2-40B4-BE49-F238E27FC236}">
                <a16:creationId xmlns:a16="http://schemas.microsoft.com/office/drawing/2014/main" id="{21272C36-5328-4CA6-B774-A1AA2B5BF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DATEDIF </a:t>
            </a:r>
            <a:r>
              <a:rPr lang="zh-TW" altLang="en-US"/>
              <a:t>的差距單位參數</a:t>
            </a:r>
          </a:p>
        </p:txBody>
      </p:sp>
      <p:sp>
        <p:nvSpPr>
          <p:cNvPr id="110595" name="Rectangle 5">
            <a:extLst>
              <a:ext uri="{FF2B5EF4-FFF2-40B4-BE49-F238E27FC236}">
                <a16:creationId xmlns:a16="http://schemas.microsoft.com/office/drawing/2014/main" id="{1B046EB2-24B1-4440-BB79-C3CAB9D173E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假設要計算某人的實際年齡滿幾年、幾月、幾天</a:t>
            </a:r>
            <a:r>
              <a:rPr lang="en-US" altLang="zh-TW"/>
              <a:t>, </a:t>
            </a:r>
            <a:r>
              <a:rPr lang="zh-TW" altLang="en-US"/>
              <a:t>只要輸入如下的公式即可計算出來：</a:t>
            </a:r>
          </a:p>
        </p:txBody>
      </p:sp>
      <p:pic>
        <p:nvPicPr>
          <p:cNvPr id="110596" name="Picture 6">
            <a:extLst>
              <a:ext uri="{FF2B5EF4-FFF2-40B4-BE49-F238E27FC236}">
                <a16:creationId xmlns:a16="http://schemas.microsoft.com/office/drawing/2014/main" id="{FEC3E78F-04F6-4D5F-B138-766F11EF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7563"/>
            <a:ext cx="73247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925A28-2D18-4FEE-A89F-1CBDF51E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4E0878-AA2A-425C-9771-6FC3CD7CA3DC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102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329C2E6-1418-4843-8B7A-796BAF180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文字函數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0D47007-32B7-47DB-B715-B9E6732723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LEFT </a:t>
            </a:r>
            <a:r>
              <a:rPr lang="zh-TW" altLang="en-US" dirty="0"/>
              <a:t>函數</a:t>
            </a:r>
          </a:p>
          <a:p>
            <a:pPr lvl="1" eaLnBrk="1" hangingPunct="1"/>
            <a:r>
              <a:rPr lang="zh-TW" altLang="en-US" dirty="0"/>
              <a:t>實例應用</a:t>
            </a:r>
          </a:p>
          <a:p>
            <a:pPr eaLnBrk="1" hangingPunct="1"/>
            <a:r>
              <a:rPr lang="en-US" altLang="zh-TW" dirty="0"/>
              <a:t>RIGHT </a:t>
            </a:r>
            <a:r>
              <a:rPr lang="zh-TW" altLang="en-US" dirty="0"/>
              <a:t>函數</a:t>
            </a:r>
          </a:p>
          <a:p>
            <a:pPr lvl="1" eaLnBrk="1" hangingPunct="1"/>
            <a:r>
              <a:rPr lang="zh-TW" altLang="en-US" dirty="0"/>
              <a:t>實例應用</a:t>
            </a:r>
          </a:p>
          <a:p>
            <a:pPr eaLnBrk="1" hangingPunct="1"/>
            <a:r>
              <a:rPr lang="en-US" altLang="zh-TW" dirty="0"/>
              <a:t>MID </a:t>
            </a:r>
            <a:r>
              <a:rPr lang="zh-TW" altLang="en-US" dirty="0"/>
              <a:t>函數</a:t>
            </a:r>
          </a:p>
          <a:p>
            <a:pPr lvl="1" eaLnBrk="1" hangingPunct="1"/>
            <a:r>
              <a:rPr lang="zh-TW" altLang="en-US" dirty="0"/>
              <a:t>實例應用</a:t>
            </a:r>
          </a:p>
          <a:p>
            <a:pPr eaLnBrk="1" hangingPunct="1"/>
            <a:r>
              <a:rPr lang="en-US" altLang="zh-TW" dirty="0"/>
              <a:t>CONCATENATE </a:t>
            </a:r>
            <a:r>
              <a:rPr lang="zh-TW" altLang="en-US" dirty="0"/>
              <a:t>函數</a:t>
            </a:r>
          </a:p>
          <a:p>
            <a:pPr lvl="1" eaLnBrk="1" hangingPunct="1"/>
            <a:r>
              <a:rPr lang="zh-TW" altLang="en-US" dirty="0"/>
              <a:t>實例應用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FEC83-4B3D-4E12-99C4-1EC450FF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D46D6B-18F9-4E6C-A4A8-4A237980CFA0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103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11621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F084D3E5-77E9-4008-A6C2-19F02368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1025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想法泡泡: 雲朵 1">
            <a:extLst>
              <a:ext uri="{FF2B5EF4-FFF2-40B4-BE49-F238E27FC236}">
                <a16:creationId xmlns:a16="http://schemas.microsoft.com/office/drawing/2014/main" id="{7AA26652-20BA-46B3-A2BE-E9B0D67D0950}"/>
              </a:ext>
            </a:extLst>
          </p:cNvPr>
          <p:cNvSpPr/>
          <p:nvPr/>
        </p:nvSpPr>
        <p:spPr>
          <a:xfrm>
            <a:off x="4716016" y="2852936"/>
            <a:ext cx="3384376" cy="2376264"/>
          </a:xfrm>
          <a:prstGeom prst="cloudCallout">
            <a:avLst>
              <a:gd name="adj1" fmla="val 41309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請同學</a:t>
            </a:r>
            <a:endParaRPr lang="en-US" altLang="zh-TW" dirty="0"/>
          </a:p>
          <a:p>
            <a:pPr algn="ctr"/>
            <a:r>
              <a:rPr lang="zh-TW" altLang="en-US" dirty="0"/>
              <a:t>重設連結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595FB267-BDB6-448F-B9B5-63E0DEE0A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LEFT </a:t>
            </a:r>
            <a:r>
              <a:rPr lang="zh-TW" altLang="en-US"/>
              <a:t>函數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853541F-DBC6-4EE5-AC6E-8EB3FADBBAC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LEFT </a:t>
            </a:r>
            <a:r>
              <a:rPr lang="zh-TW" altLang="en-US"/>
              <a:t>函數可以幫我們從字串的最左邊開始擷取指定長度的字串。其格式為：</a:t>
            </a:r>
          </a:p>
        </p:txBody>
      </p:sp>
      <p:pic>
        <p:nvPicPr>
          <p:cNvPr id="112644" name="Picture 4">
            <a:extLst>
              <a:ext uri="{FF2B5EF4-FFF2-40B4-BE49-F238E27FC236}">
                <a16:creationId xmlns:a16="http://schemas.microsoft.com/office/drawing/2014/main" id="{48118369-D0BA-4EAE-B264-95B66F2CD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871788"/>
            <a:ext cx="68199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C0FCD-A32E-4484-838F-A3B36F9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C89C95-90BE-4C38-AA03-37FBD7C6E97C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104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8">
            <a:extLst>
              <a:ext uri="{FF2B5EF4-FFF2-40B4-BE49-F238E27FC236}">
                <a16:creationId xmlns:a16="http://schemas.microsoft.com/office/drawing/2014/main" id="{6612561B-F3CC-4A15-B719-FEBCD5AAA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57563"/>
            <a:ext cx="6096000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9">
            <a:extLst>
              <a:ext uri="{FF2B5EF4-FFF2-40B4-BE49-F238E27FC236}">
                <a16:creationId xmlns:a16="http://schemas.microsoft.com/office/drawing/2014/main" id="{747B0CA1-CD07-40C0-916C-8A306E115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113668" name="Rectangle 10">
            <a:extLst>
              <a:ext uri="{FF2B5EF4-FFF2-40B4-BE49-F238E27FC236}">
                <a16:creationId xmlns:a16="http://schemas.microsoft.com/office/drawing/2014/main" id="{C9ABADD3-01A3-42FA-9B39-E4BF731A4F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 b="1" u="sng"/>
              <a:t>旗旗公司</a:t>
            </a:r>
            <a:r>
              <a:rPr lang="zh-TW" altLang="en-US"/>
              <a:t>的全年度教育訓練課程已經公告出來</a:t>
            </a:r>
            <a:r>
              <a:rPr lang="en-US" altLang="zh-TW"/>
              <a:t>, </a:t>
            </a:r>
            <a:r>
              <a:rPr lang="zh-TW" altLang="en-US"/>
              <a:t>原始資料是直接輸入課程的起迄時間</a:t>
            </a:r>
            <a:r>
              <a:rPr lang="en-US" altLang="zh-TW"/>
              <a:t>, </a:t>
            </a:r>
            <a:r>
              <a:rPr lang="zh-TW" altLang="en-US"/>
              <a:t>若我們想要讓課程的起迄時間分開存於不同儲存格</a:t>
            </a:r>
            <a:r>
              <a:rPr lang="en-US" altLang="zh-TW"/>
              <a:t>, </a:t>
            </a:r>
            <a:r>
              <a:rPr lang="zh-TW" altLang="en-US"/>
              <a:t>便可利用</a:t>
            </a:r>
            <a:r>
              <a:rPr lang="zh-TW" altLang="en-US">
                <a:solidFill>
                  <a:srgbClr val="0000FF"/>
                </a:solidFill>
              </a:rPr>
              <a:t> </a:t>
            </a:r>
            <a:r>
              <a:rPr lang="en-US" altLang="zh-TW">
                <a:solidFill>
                  <a:srgbClr val="0000FF"/>
                </a:solidFill>
              </a:rPr>
              <a:t>LEFT</a:t>
            </a:r>
            <a:r>
              <a:rPr lang="en-US" altLang="zh-TW"/>
              <a:t> </a:t>
            </a:r>
            <a:r>
              <a:rPr lang="zh-TW" altLang="en-US"/>
              <a:t>函數取出課程開始時間：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2C33BB-2D44-4EAE-A950-E32CD4B2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FCED23F-23A0-43C6-96DA-D0A53A8321D2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105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4">
            <a:extLst>
              <a:ext uri="{FF2B5EF4-FFF2-40B4-BE49-F238E27FC236}">
                <a16:creationId xmlns:a16="http://schemas.microsoft.com/office/drawing/2014/main" id="{8A42365A-AF27-4CD3-BB9B-16DE94EEC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RIGHT </a:t>
            </a:r>
            <a:r>
              <a:rPr lang="zh-TW" altLang="en-US"/>
              <a:t>函數</a:t>
            </a:r>
          </a:p>
        </p:txBody>
      </p:sp>
      <p:sp>
        <p:nvSpPr>
          <p:cNvPr id="114691" name="Rectangle 5">
            <a:extLst>
              <a:ext uri="{FF2B5EF4-FFF2-40B4-BE49-F238E27FC236}">
                <a16:creationId xmlns:a16="http://schemas.microsoft.com/office/drawing/2014/main" id="{66B25ABD-7766-495A-A104-5F7738F0F04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RIGHT</a:t>
            </a:r>
            <a:r>
              <a:rPr lang="en-US" altLang="zh-TW"/>
              <a:t> </a:t>
            </a:r>
            <a:r>
              <a:rPr lang="zh-TW" altLang="en-US"/>
              <a:t>函數可以幫我們從字串的最右邊開始擷取指定長度的字串。其格式為：</a:t>
            </a:r>
          </a:p>
        </p:txBody>
      </p:sp>
      <p:pic>
        <p:nvPicPr>
          <p:cNvPr id="114692" name="Picture 6">
            <a:extLst>
              <a:ext uri="{FF2B5EF4-FFF2-40B4-BE49-F238E27FC236}">
                <a16:creationId xmlns:a16="http://schemas.microsoft.com/office/drawing/2014/main" id="{9BAFEBDB-D6E5-4984-83AF-782DBAA4E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876550"/>
            <a:ext cx="69151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61BB06-04A7-4A85-917E-FABCA765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522AE6-DE42-435F-8A59-3AB64E4F965F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106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6">
            <a:extLst>
              <a:ext uri="{FF2B5EF4-FFF2-40B4-BE49-F238E27FC236}">
                <a16:creationId xmlns:a16="http://schemas.microsoft.com/office/drawing/2014/main" id="{3A8372C7-210F-4967-B967-67272D9D6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36838"/>
            <a:ext cx="65532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5" name="Rectangle 4">
            <a:extLst>
              <a:ext uri="{FF2B5EF4-FFF2-40B4-BE49-F238E27FC236}">
                <a16:creationId xmlns:a16="http://schemas.microsoft.com/office/drawing/2014/main" id="{5DB1EAAC-90C4-4D7A-BF9A-B389CA2A9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115716" name="Rectangle 5">
            <a:extLst>
              <a:ext uri="{FF2B5EF4-FFF2-40B4-BE49-F238E27FC236}">
                <a16:creationId xmlns:a16="http://schemas.microsoft.com/office/drawing/2014/main" id="{7E643B6D-2E38-46CC-A768-6E7148474B3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我們已經利用 </a:t>
            </a:r>
            <a:r>
              <a:rPr lang="en-US" altLang="zh-TW"/>
              <a:t>LEFT </a:t>
            </a:r>
            <a:r>
              <a:rPr lang="zh-TW" altLang="en-US"/>
              <a:t>函數取出課程的開始時間</a:t>
            </a:r>
            <a:r>
              <a:rPr lang="en-US" altLang="zh-TW"/>
              <a:t>, </a:t>
            </a:r>
            <a:r>
              <a:rPr lang="zh-TW" altLang="en-US"/>
              <a:t>接著再利用 </a:t>
            </a:r>
            <a:r>
              <a:rPr lang="en-US" altLang="zh-TW"/>
              <a:t>RIGHT </a:t>
            </a:r>
            <a:r>
              <a:rPr lang="zh-TW" altLang="en-US"/>
              <a:t>函數來取出課程的結束時間 ：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3D8029-9947-492E-BFA2-D6C3DC5D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7F95D8B-BBDC-4BF9-880E-3FA83863DCD8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107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2588DC07-3A9C-43F6-87B5-B37C06B22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pic>
        <p:nvPicPr>
          <p:cNvPr id="116739" name="Picture 4">
            <a:extLst>
              <a:ext uri="{FF2B5EF4-FFF2-40B4-BE49-F238E27FC236}">
                <a16:creationId xmlns:a16="http://schemas.microsoft.com/office/drawing/2014/main" id="{468CD973-19C3-4853-AE99-73D7BBF2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80772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083009-7DCA-4109-8CB9-B379E060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41C1BC-865B-4537-B208-84E248E0A340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108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>
            <a:extLst>
              <a:ext uri="{FF2B5EF4-FFF2-40B4-BE49-F238E27FC236}">
                <a16:creationId xmlns:a16="http://schemas.microsoft.com/office/drawing/2014/main" id="{4B2B9047-F10D-41BA-92B1-6E0A6EE35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MID </a:t>
            </a:r>
            <a:r>
              <a:rPr lang="zh-TW" altLang="en-US"/>
              <a:t>函數</a:t>
            </a:r>
          </a:p>
        </p:txBody>
      </p:sp>
      <p:sp>
        <p:nvSpPr>
          <p:cNvPr id="117763" name="Rectangle 5">
            <a:extLst>
              <a:ext uri="{FF2B5EF4-FFF2-40B4-BE49-F238E27FC236}">
                <a16:creationId xmlns:a16="http://schemas.microsoft.com/office/drawing/2014/main" id="{A12E0EEA-9240-4A8F-A5A7-881482166ED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MID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zh-TW" altLang="en-US"/>
              <a:t>函數可以讓我們在字串中傳回自指定起始位置到指定長度的字串</a:t>
            </a:r>
            <a:r>
              <a:rPr lang="en-US" altLang="zh-TW"/>
              <a:t>, </a:t>
            </a:r>
            <a:r>
              <a:rPr lang="zh-TW" altLang="en-US"/>
              <a:t>其格式如下：</a:t>
            </a:r>
          </a:p>
        </p:txBody>
      </p:sp>
      <p:pic>
        <p:nvPicPr>
          <p:cNvPr id="117764" name="Picture 6">
            <a:extLst>
              <a:ext uri="{FF2B5EF4-FFF2-40B4-BE49-F238E27FC236}">
                <a16:creationId xmlns:a16="http://schemas.microsoft.com/office/drawing/2014/main" id="{32CE01EC-F7E7-4DA4-940C-67DA6F8D7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66579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A7362-C414-4A2B-86ED-1B7D81BD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B55484-780A-45A1-BC43-C44E81120030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109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4F103826-285C-477C-978C-8CBA73B28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COUNTA </a:t>
            </a:r>
            <a:r>
              <a:rPr lang="zh-TW" altLang="en-US"/>
              <a:t>函數</a:t>
            </a: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4AC0959A-7178-49A0-96DF-426481C5AD9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COUNTA</a:t>
            </a:r>
            <a:r>
              <a:rPr lang="en-US" altLang="zh-TW" dirty="0"/>
              <a:t> </a:t>
            </a:r>
            <a:r>
              <a:rPr lang="zh-TW" altLang="en-US" dirty="0"/>
              <a:t>函數可用來計算引數範圍含有 </a:t>
            </a:r>
            <a:r>
              <a:rPr lang="en-US" altLang="zh-TW" dirty="0"/>
              <a:t>"</a:t>
            </a:r>
            <a:r>
              <a:rPr lang="zh-TW" altLang="en-US" dirty="0"/>
              <a:t>非空白</a:t>
            </a:r>
            <a:r>
              <a:rPr lang="en-US" altLang="zh-TW" dirty="0"/>
              <a:t>" (</a:t>
            </a:r>
            <a:r>
              <a:rPr lang="zh-TW" altLang="en-US" dirty="0"/>
              <a:t>包括文字或數字</a:t>
            </a:r>
            <a:r>
              <a:rPr lang="en-US" altLang="zh-TW" dirty="0"/>
              <a:t>) </a:t>
            </a:r>
            <a:r>
              <a:rPr lang="zh-TW" altLang="en-US" dirty="0"/>
              <a:t>資料的儲存格個數。以下圖為例</a:t>
            </a:r>
            <a:r>
              <a:rPr lang="en-US" altLang="zh-TW" dirty="0"/>
              <a:t>, COUNTA (A1</a:t>
            </a:r>
            <a:r>
              <a:rPr lang="zh-TW" altLang="en-US" dirty="0"/>
              <a:t>：</a:t>
            </a:r>
            <a:r>
              <a:rPr lang="en-US" altLang="zh-TW" dirty="0"/>
              <a:t>D3) = 5</a:t>
            </a:r>
            <a:r>
              <a:rPr lang="zh-TW" altLang="en-US" dirty="0"/>
              <a:t>：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</p:txBody>
      </p:sp>
      <p:pic>
        <p:nvPicPr>
          <p:cNvPr id="17412" name="Picture 8">
            <a:extLst>
              <a:ext uri="{FF2B5EF4-FFF2-40B4-BE49-F238E27FC236}">
                <a16:creationId xmlns:a16="http://schemas.microsoft.com/office/drawing/2014/main" id="{43830D74-96C7-4AB0-8FFD-3ECA4A54D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72866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23A50D-5906-41B7-9478-37DB535E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BA3431-E30F-454E-AE96-DF7B2E437FFF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4">
            <a:extLst>
              <a:ext uri="{FF2B5EF4-FFF2-40B4-BE49-F238E27FC236}">
                <a16:creationId xmlns:a16="http://schemas.microsoft.com/office/drawing/2014/main" id="{D2083607-FF1F-4BD3-99A6-4BE966AA5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118787" name="Rectangle 5">
            <a:extLst>
              <a:ext uri="{FF2B5EF4-FFF2-40B4-BE49-F238E27FC236}">
                <a16:creationId xmlns:a16="http://schemas.microsoft.com/office/drawing/2014/main" id="{592F7B27-5190-4686-85C5-760ED8163B2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/>
              <a:t>B </a:t>
            </a:r>
            <a:r>
              <a:rPr lang="zh-TW" altLang="en-US"/>
              <a:t>欄紀錄行動電話的資料</a:t>
            </a:r>
            <a:r>
              <a:rPr lang="en-US" altLang="zh-TW"/>
              <a:t>, </a:t>
            </a:r>
            <a:r>
              <a:rPr lang="zh-TW" altLang="en-US"/>
              <a:t>其格式在輸入時是以 </a:t>
            </a:r>
            <a:r>
              <a:rPr lang="en-US" altLang="zh-TW"/>
              <a:t>XXXX-XXXXXX </a:t>
            </a:r>
            <a:r>
              <a:rPr lang="zh-TW" altLang="en-US"/>
              <a:t>為格式</a:t>
            </a:r>
            <a:r>
              <a:rPr lang="en-US" altLang="zh-TW"/>
              <a:t>, </a:t>
            </a:r>
            <a:r>
              <a:rPr lang="zh-TW" altLang="en-US"/>
              <a:t>但現在卻想要改成 </a:t>
            </a:r>
            <a:r>
              <a:rPr lang="en-US" altLang="zh-TW"/>
              <a:t>XXXX-XXX-XXX </a:t>
            </a:r>
            <a:r>
              <a:rPr lang="zh-TW" altLang="en-US"/>
              <a:t>這樣的格式。</a:t>
            </a:r>
            <a:endParaRPr lang="en-US" altLang="zh-TW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我們可以利用 </a:t>
            </a:r>
            <a:r>
              <a:rPr lang="en-US" altLang="zh-TW">
                <a:solidFill>
                  <a:srgbClr val="0000FF"/>
                </a:solidFill>
              </a:rPr>
              <a:t>MID</a:t>
            </a:r>
            <a:r>
              <a:rPr lang="en-US" altLang="zh-TW"/>
              <a:t> </a:t>
            </a:r>
            <a:r>
              <a:rPr lang="zh-TW" altLang="en-US"/>
              <a:t>函數將所要的資料取出</a:t>
            </a:r>
            <a:r>
              <a:rPr lang="en-US" altLang="zh-TW"/>
              <a:t>, </a:t>
            </a:r>
            <a:r>
              <a:rPr lang="zh-TW" altLang="en-US"/>
              <a:t>再加上其他格式：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22BB0C-10FF-4D14-BB6F-3D69983B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E7D706A-7D8B-4194-B612-5F44180058F1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110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5">
            <a:extLst>
              <a:ext uri="{FF2B5EF4-FFF2-40B4-BE49-F238E27FC236}">
                <a16:creationId xmlns:a16="http://schemas.microsoft.com/office/drawing/2014/main" id="{43576B82-5FDA-49B2-B802-5A6EB15F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772150"/>
            <a:ext cx="19335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1" name="Picture 4">
            <a:extLst>
              <a:ext uri="{FF2B5EF4-FFF2-40B4-BE49-F238E27FC236}">
                <a16:creationId xmlns:a16="http://schemas.microsoft.com/office/drawing/2014/main" id="{ACD93EF9-4749-4FE5-A3F1-F1224F907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77240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Rectangle 2">
            <a:extLst>
              <a:ext uri="{FF2B5EF4-FFF2-40B4-BE49-F238E27FC236}">
                <a16:creationId xmlns:a16="http://schemas.microsoft.com/office/drawing/2014/main" id="{67377FA7-A910-49BA-8D0E-CDD140E3D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E68099-3225-4242-9747-8C578C88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DAC02F-FECE-4F88-A79A-109BC53BAD15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111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4508B08F-1F41-4736-980F-D277E2B0C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pic>
        <p:nvPicPr>
          <p:cNvPr id="120835" name="Picture 4">
            <a:extLst>
              <a:ext uri="{FF2B5EF4-FFF2-40B4-BE49-F238E27FC236}">
                <a16:creationId xmlns:a16="http://schemas.microsoft.com/office/drawing/2014/main" id="{469B129A-A608-4D5F-9A0D-703B25632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76400"/>
            <a:ext cx="70389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F3AC6A-8B37-4CDF-93A3-53C0AF80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64245F6-A0D3-4E95-9FBD-6F086F3AC2FC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112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AE365CD0-EBFA-4DAF-A709-0242A21F1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CONCATENATE </a:t>
            </a:r>
            <a:r>
              <a:rPr lang="zh-TW" altLang="en-US"/>
              <a:t>函數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A1C798B5-EE8E-4E5F-98B4-A9D87394D99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CONCATENATE</a:t>
            </a:r>
            <a:r>
              <a:rPr lang="en-US" altLang="zh-TW"/>
              <a:t> </a:t>
            </a:r>
            <a:r>
              <a:rPr lang="zh-TW" altLang="en-US"/>
              <a:t>函數可以讓我們將多組字串組合成單一字串</a:t>
            </a:r>
            <a:r>
              <a:rPr lang="en-US" altLang="zh-TW"/>
              <a:t>, </a:t>
            </a:r>
            <a:r>
              <a:rPr lang="zh-TW" altLang="en-US"/>
              <a:t>其格式如下：</a:t>
            </a:r>
          </a:p>
        </p:txBody>
      </p:sp>
      <p:pic>
        <p:nvPicPr>
          <p:cNvPr id="121860" name="Picture 4">
            <a:extLst>
              <a:ext uri="{FF2B5EF4-FFF2-40B4-BE49-F238E27FC236}">
                <a16:creationId xmlns:a16="http://schemas.microsoft.com/office/drawing/2014/main" id="{11DA92BF-26E0-4D81-9002-9D8958C8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2914650"/>
            <a:ext cx="4181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734445-9B5E-4EE1-8F59-58B2CC83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147F97-1933-4260-BBC5-A8ED75784DE2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113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4">
            <a:extLst>
              <a:ext uri="{FF2B5EF4-FFF2-40B4-BE49-F238E27FC236}">
                <a16:creationId xmlns:a16="http://schemas.microsoft.com/office/drawing/2014/main" id="{3E9CA441-C54F-48AF-AA27-3212B09D6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122883" name="Rectangle 5">
            <a:extLst>
              <a:ext uri="{FF2B5EF4-FFF2-40B4-BE49-F238E27FC236}">
                <a16:creationId xmlns:a16="http://schemas.microsoft.com/office/drawing/2014/main" id="{9B504F69-7D66-4D11-B4B7-EA8065A2600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小銘將 </a:t>
            </a:r>
            <a:r>
              <a:rPr lang="en-US" altLang="zh-TW"/>
              <a:t>Outlook Express </a:t>
            </a:r>
            <a:r>
              <a:rPr lang="zh-TW" altLang="en-US"/>
              <a:t>中的朋友通訊錄名單匯入 </a:t>
            </a:r>
            <a:r>
              <a:rPr lang="en-US" altLang="zh-TW"/>
              <a:t>Excel </a:t>
            </a:r>
            <a:r>
              <a:rPr lang="zh-TW" altLang="en-US"/>
              <a:t>中使用</a:t>
            </a:r>
            <a:r>
              <a:rPr lang="en-US" altLang="zh-TW"/>
              <a:t>, </a:t>
            </a:r>
            <a:r>
              <a:rPr lang="zh-TW" altLang="en-US"/>
              <a:t>但卻發現 </a:t>
            </a:r>
            <a:r>
              <a:rPr lang="en-US" altLang="zh-TW"/>
              <a:t>Outlook Express </a:t>
            </a:r>
            <a:r>
              <a:rPr lang="zh-TW" altLang="en-US"/>
              <a:t>的欄位是依照</a:t>
            </a:r>
            <a:r>
              <a:rPr lang="zh-TW" altLang="en-US">
                <a:solidFill>
                  <a:srgbClr val="0000FF"/>
                </a:solidFill>
              </a:rPr>
              <a:t>名字、姓氏</a:t>
            </a:r>
            <a:r>
              <a:rPr lang="zh-TW" altLang="en-US"/>
              <a:t>的方式來存放</a:t>
            </a:r>
            <a:r>
              <a:rPr lang="en-US" altLang="zh-TW"/>
              <a:t>, </a:t>
            </a:r>
            <a:r>
              <a:rPr lang="zh-TW" altLang="en-US"/>
              <a:t>跟小銘平常習慣 </a:t>
            </a:r>
            <a:r>
              <a:rPr lang="en-US" altLang="zh-TW"/>
              <a:t>“</a:t>
            </a:r>
            <a:r>
              <a:rPr lang="zh-TW" altLang="en-US"/>
              <a:t>姓名</a:t>
            </a:r>
            <a:r>
              <a:rPr lang="en-US" altLang="zh-TW"/>
              <a:t>” </a:t>
            </a:r>
            <a:r>
              <a:rPr lang="zh-TW" altLang="en-US"/>
              <a:t>的排放方式不同</a:t>
            </a:r>
            <a:r>
              <a:rPr lang="en-US" altLang="zh-TW"/>
              <a:t>, </a:t>
            </a:r>
            <a:r>
              <a:rPr lang="zh-TW" altLang="en-US"/>
              <a:t>那麼小銘可以利用</a:t>
            </a:r>
            <a:r>
              <a:rPr lang="en-US" altLang="zh-TW">
                <a:solidFill>
                  <a:srgbClr val="0000FF"/>
                </a:solidFill>
              </a:rPr>
              <a:t>CONCATENATE</a:t>
            </a:r>
            <a:r>
              <a:rPr lang="en-US" altLang="zh-TW"/>
              <a:t> </a:t>
            </a:r>
            <a:r>
              <a:rPr lang="zh-TW" altLang="en-US"/>
              <a:t>函數快速地將二個欄位的字串組合起來哦。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4BDD19-F4B0-45D0-A37E-A5B35047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1D7AFB-2B93-49BD-B898-8D4E913E22D0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114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4E7A01B6-3C2B-4B2F-91AB-9370537A0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123907" name="內容版面配置區 3">
            <a:extLst>
              <a:ext uri="{FF2B5EF4-FFF2-40B4-BE49-F238E27FC236}">
                <a16:creationId xmlns:a16="http://schemas.microsoft.com/office/drawing/2014/main" id="{7E35376F-F94D-4DE8-9B14-3FB43D3F72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188" y="1447800"/>
            <a:ext cx="8208962" cy="4572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zh-TW" altLang="en-US"/>
              <a:t>將插入點移至 </a:t>
            </a:r>
            <a:r>
              <a:rPr lang="en-US" altLang="zh-TW"/>
              <a:t>C2, </a:t>
            </a:r>
            <a:r>
              <a:rPr lang="zh-TW" altLang="en-US"/>
              <a:t>輸入公式 </a:t>
            </a:r>
            <a:r>
              <a:rPr lang="en-US" altLang="zh-TW"/>
              <a:t>"=CONCATENATE (B2, A2) "</a:t>
            </a:r>
            <a:endParaRPr lang="zh-TW" altLang="en-US"/>
          </a:p>
        </p:txBody>
      </p:sp>
      <p:pic>
        <p:nvPicPr>
          <p:cNvPr id="123908" name="Picture 4">
            <a:extLst>
              <a:ext uri="{FF2B5EF4-FFF2-40B4-BE49-F238E27FC236}">
                <a16:creationId xmlns:a16="http://schemas.microsoft.com/office/drawing/2014/main" id="{24D49E4F-E0CB-4E0E-8AD4-099E8B79E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989138"/>
            <a:ext cx="7591425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FF6BB-E69B-455F-AC1E-0124BEA9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11F05C-E7BB-45F7-8DA5-9FD8662BA734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115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DA122-D0E1-4AC9-B1F3-9158DBB9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47962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整合應用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56458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F961E-9E56-4509-89D6-8A1E7369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0AB6DAA-9E88-4C94-A2D6-A868BDB51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1710"/>
              </p:ext>
            </p:extLst>
          </p:nvPr>
        </p:nvGraphicFramePr>
        <p:xfrm>
          <a:off x="1865900" y="1604600"/>
          <a:ext cx="5457920" cy="4400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089485-7827-4CC4-9D8D-9A5F0304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5E25-F798-435F-A5D1-6598F22B67F7}" type="slidenum">
              <a:rPr lang="zh-TW" altLang="en-US" smtClean="0"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2840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B80BD-60C9-4071-B0F6-2B829AEB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zh-TW" altLang="zh-TW" sz="44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函數的觀念與基本使用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7D998-7BDC-4EE5-970D-153D4B39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中所提的函數其實是一些預定義的公式，它們使用一些稱為參數的特定數值按特定的順序或結構進行計算。</a:t>
            </a:r>
          </a:p>
          <a:p>
            <a:pPr algn="just">
              <a:lnSpc>
                <a:spcPct val="150000"/>
              </a:lnSpc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函數的結構以函數名稱開始，後面是左圓括號、以逗號分隔的參數和右圓括號。如果函數以公式的形式出現，請在函數名稱前面鍵入等號（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 descr="20041217162334580">
            <a:extLst>
              <a:ext uri="{FF2B5EF4-FFF2-40B4-BE49-F238E27FC236}">
                <a16:creationId xmlns:a16="http://schemas.microsoft.com/office/drawing/2014/main" id="{0CD6F686-B309-4327-A367-D4EDE94A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62" y="4365524"/>
            <a:ext cx="3782938" cy="194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DE297C-14A0-4F0E-A9DC-F0E2A42D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5E25-F798-435F-A5D1-6598F22B67F7}" type="slidenum">
              <a:rPr lang="zh-TW" altLang="en-US" smtClean="0"/>
              <a:t>118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78360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B40AE-2E79-47F3-A33F-5A8AF522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zh-TW" altLang="zh-TW" sz="44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邏輯函數的進階應用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3BFDC57-7AE9-44A0-BDBB-694D3833B6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4341" y="1978871"/>
          <a:ext cx="7135318" cy="294132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025750">
                  <a:extLst>
                    <a:ext uri="{9D8B030D-6E8A-4147-A177-3AD203B41FA5}">
                      <a16:colId xmlns:a16="http://schemas.microsoft.com/office/drawing/2014/main" val="2812030455"/>
                    </a:ext>
                  </a:extLst>
                </a:gridCol>
                <a:gridCol w="5109568">
                  <a:extLst>
                    <a:ext uri="{9D8B030D-6E8A-4147-A177-3AD203B41FA5}">
                      <a16:colId xmlns:a16="http://schemas.microsoft.com/office/drawing/2014/main" val="1039509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zh-TW" alt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函數</a:t>
                      </a:r>
                      <a:endParaRPr lang="zh-TW" altLang="en-US" sz="2400" b="0" dirty="0">
                        <a:solidFill>
                          <a:srgbClr val="3939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25" marR="95250" marT="38100" marB="381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zh-TW" alt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altLang="en-US" sz="2400" b="0" dirty="0">
                        <a:solidFill>
                          <a:srgbClr val="3939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25" marR="95250" marT="38100" marB="381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282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2"/>
                        </a:rPr>
                        <a:t>IF </a:t>
                      </a:r>
                      <a:r>
                        <a:rPr lang="zh-TW" alt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2"/>
                        </a:rPr>
                        <a:t>函數</a:t>
                      </a:r>
                      <a:endParaRPr lang="zh-TW" altLang="en-US" sz="2400" dirty="0">
                        <a:solidFill>
                          <a:srgbClr val="2F2F2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25" marR="95250" marT="38100" marB="38100" anchor="ctr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zh-TW" alt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指定要執行的邏輯測試</a:t>
                      </a:r>
                      <a:endParaRPr lang="zh-TW" altLang="en-US" sz="2400" dirty="0">
                        <a:solidFill>
                          <a:srgbClr val="2F2F2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25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938944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AND </a:t>
                      </a:r>
                      <a:r>
                        <a:rPr lang="zh-TW" alt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函數</a:t>
                      </a:r>
                      <a:endParaRPr lang="zh-TW" altLang="en-US" sz="2400" dirty="0">
                        <a:solidFill>
                          <a:srgbClr val="2F2F2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25" marR="95250" marT="38100" marB="38100" anchor="ctr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zh-TW" alt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如果所有引數為 </a:t>
                      </a:r>
                      <a:r>
                        <a:rPr lang="en-US" altLang="zh-TW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，則傳回 </a:t>
                      </a:r>
                      <a:r>
                        <a:rPr lang="en-US" altLang="zh-TW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en-US" altLang="zh-TW" sz="2400" dirty="0">
                        <a:solidFill>
                          <a:srgbClr val="2F2F2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25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2850822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4"/>
                        </a:rPr>
                        <a:t>OR </a:t>
                      </a:r>
                      <a:r>
                        <a:rPr lang="zh-TW" alt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4"/>
                        </a:rPr>
                        <a:t>函數</a:t>
                      </a:r>
                      <a:endParaRPr lang="zh-TW" altLang="en-US" sz="2400" dirty="0">
                        <a:solidFill>
                          <a:srgbClr val="2F2F2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25" marR="95250" marT="38100" marB="38100" anchor="ctr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zh-TW" alt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如果任何引數為 </a:t>
                      </a:r>
                      <a:r>
                        <a:rPr lang="en-US" altLang="zh-TW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，則傳回 </a:t>
                      </a:r>
                      <a:r>
                        <a:rPr lang="en-US" altLang="zh-TW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en-US" altLang="zh-TW" sz="2400" dirty="0">
                        <a:solidFill>
                          <a:srgbClr val="2F2F2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25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8967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5"/>
                        </a:rPr>
                        <a:t>NOT </a:t>
                      </a:r>
                      <a:r>
                        <a:rPr lang="zh-TW" alt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5"/>
                        </a:rPr>
                        <a:t>函數</a:t>
                      </a:r>
                      <a:endParaRPr lang="zh-TW" altLang="en-US" sz="2400" dirty="0">
                        <a:solidFill>
                          <a:srgbClr val="2F2F2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25" marR="95250" marT="38100" marB="38100" anchor="ctr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zh-TW" alt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反轉引數的邏輯值</a:t>
                      </a:r>
                      <a:endParaRPr lang="zh-TW" altLang="en-US" sz="2400" dirty="0">
                        <a:solidFill>
                          <a:srgbClr val="2F2F2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25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144869299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E5560A-1809-4F8A-AE0D-0796D791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5E25-F798-435F-A5D1-6598F22B67F7}" type="slidenum">
              <a:rPr lang="zh-TW" altLang="en-US" smtClean="0"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81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91D9667E-C27D-46B1-BA05-DFE3E6C0E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EC984880-84CA-4304-9285-3848D199266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一張各廠牌翻譯機的功能比較表</a:t>
            </a:r>
            <a:r>
              <a:rPr lang="en-US" altLang="zh-TW"/>
              <a:t>, B2</a:t>
            </a:r>
            <a:r>
              <a:rPr lang="zh-TW" altLang="en-US"/>
              <a:t>：</a:t>
            </a:r>
            <a:r>
              <a:rPr lang="en-US" altLang="zh-TW"/>
              <a:t>E2 </a:t>
            </a:r>
            <a:r>
              <a:rPr lang="zh-TW" altLang="en-US"/>
              <a:t>是翻譯機的廠牌名稱</a:t>
            </a:r>
            <a:r>
              <a:rPr lang="en-US" altLang="zh-TW"/>
              <a:t>, A3</a:t>
            </a:r>
            <a:r>
              <a:rPr lang="zh-TW" altLang="en-US"/>
              <a:t>：</a:t>
            </a:r>
            <a:r>
              <a:rPr lang="en-US" altLang="zh-TW"/>
              <a:t>A13 </a:t>
            </a:r>
            <a:r>
              <a:rPr lang="zh-TW" altLang="en-US"/>
              <a:t>則列出各項翻譯機的功能</a:t>
            </a:r>
            <a:r>
              <a:rPr lang="en-US" altLang="zh-TW"/>
              <a:t>, </a:t>
            </a:r>
            <a:r>
              <a:rPr lang="zh-TW" altLang="en-US"/>
              <a:t>若某翻譯機擁有該項功能</a:t>
            </a:r>
            <a:r>
              <a:rPr lang="en-US" altLang="zh-TW"/>
              <a:t>, </a:t>
            </a:r>
            <a:r>
              <a:rPr lang="zh-TW" altLang="en-US"/>
              <a:t>則在對應的儲存格內填入 </a:t>
            </a:r>
            <a:r>
              <a:rPr lang="en-US" altLang="zh-TW"/>
              <a:t>"★" </a:t>
            </a:r>
            <a:r>
              <a:rPr lang="zh-TW" altLang="en-US"/>
              <a:t>符號。現在我們要利用 </a:t>
            </a:r>
            <a:r>
              <a:rPr lang="en-US" altLang="zh-TW">
                <a:solidFill>
                  <a:srgbClr val="FF0000"/>
                </a:solidFill>
              </a:rPr>
              <a:t>COUNTA</a:t>
            </a:r>
            <a:r>
              <a:rPr lang="en-US" altLang="zh-TW"/>
              <a:t> </a:t>
            </a:r>
            <a:r>
              <a:rPr lang="zh-TW" altLang="en-US"/>
              <a:t>函數</a:t>
            </a:r>
            <a:r>
              <a:rPr lang="en-US" altLang="zh-TW"/>
              <a:t>, </a:t>
            </a:r>
            <a:r>
              <a:rPr lang="zh-TW" altLang="en-US"/>
              <a:t>計算出每部翻譯機具有幾項功能</a:t>
            </a:r>
            <a:r>
              <a:rPr lang="en-US" altLang="zh-TW"/>
              <a:t>, </a:t>
            </a:r>
            <a:r>
              <a:rPr lang="zh-TW" altLang="en-US"/>
              <a:t>以便做為購買時的參考：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422736-40B6-4F06-A84E-07A7EF50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88B942-D7A1-40AE-9D73-2237A60E9970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12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B40AE-2E79-47F3-A33F-5A8AF522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zh-TW" altLang="zh-TW" sz="44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邏輯函數的進階應用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剪去對角角落 4">
            <a:extLst>
              <a:ext uri="{FF2B5EF4-FFF2-40B4-BE49-F238E27FC236}">
                <a16:creationId xmlns:a16="http://schemas.microsoft.com/office/drawing/2014/main" id="{87BCC60A-C0BD-4299-A1B7-B69C2CB37491}"/>
              </a:ext>
            </a:extLst>
          </p:cNvPr>
          <p:cNvSpPr/>
          <p:nvPr/>
        </p:nvSpPr>
        <p:spPr>
          <a:xfrm>
            <a:off x="214312" y="1317535"/>
            <a:ext cx="1768839" cy="479685"/>
          </a:xfrm>
          <a:prstGeom prst="snip2DiagRect">
            <a:avLst>
              <a:gd name="adj1" fmla="val 0"/>
              <a:gd name="adj2" fmla="val 30621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範例講解練習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F4D492-F67D-4F0B-8E82-7A9344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5E25-F798-435F-A5D1-6598F22B67F7}" type="slidenum">
              <a:rPr lang="zh-TW" altLang="en-US" smtClean="0"/>
              <a:t>120</a:t>
            </a:fld>
            <a:endParaRPr lang="zh-TW" altLang="en-US"/>
          </a:p>
        </p:txBody>
      </p:sp>
      <p:pic>
        <p:nvPicPr>
          <p:cNvPr id="3" name="圖片 2">
            <a:hlinkClick r:id="rId2" action="ppaction://hlinkfile"/>
            <a:extLst>
              <a:ext uri="{FF2B5EF4-FFF2-40B4-BE49-F238E27FC236}">
                <a16:creationId xmlns:a16="http://schemas.microsoft.com/office/drawing/2014/main" id="{C32E79F8-74EC-4B63-89F5-F2F0ACC02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47" y="1923264"/>
            <a:ext cx="6371306" cy="43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737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AE76B-2CA1-4CCB-A668-1850BF1F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zh-TW" altLang="en-US" sz="44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查閱</a:t>
            </a:r>
            <a:r>
              <a:rPr lang="zh-TW" altLang="zh-TW" sz="44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參照函數的進階應用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2684357-372C-4BE6-973C-6784E30F19CE}"/>
              </a:ext>
            </a:extLst>
          </p:cNvPr>
          <p:cNvGraphicFramePr>
            <a:graphicFrameLocks/>
          </p:cNvGraphicFramePr>
          <p:nvPr/>
        </p:nvGraphicFramePr>
        <p:xfrm>
          <a:off x="1004341" y="1978871"/>
          <a:ext cx="7135318" cy="2575560"/>
        </p:xfrm>
        <a:graphic>
          <a:graphicData uri="http://schemas.openxmlformats.org/drawingml/2006/table">
            <a:tbl>
              <a:tblPr/>
              <a:tblGrid>
                <a:gridCol w="2368446">
                  <a:extLst>
                    <a:ext uri="{9D8B030D-6E8A-4147-A177-3AD203B41FA5}">
                      <a16:colId xmlns:a16="http://schemas.microsoft.com/office/drawing/2014/main" val="2812030455"/>
                    </a:ext>
                  </a:extLst>
                </a:gridCol>
                <a:gridCol w="4766872">
                  <a:extLst>
                    <a:ext uri="{9D8B030D-6E8A-4147-A177-3AD203B41FA5}">
                      <a16:colId xmlns:a16="http://schemas.microsoft.com/office/drawing/2014/main" val="1039509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函數</a:t>
                      </a: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描述</a:t>
                      </a: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282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US" sz="2400" u="none" strike="noStrike" kern="1200">
                          <a:solidFill>
                            <a:srgbClr val="0078D7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INDEX </a:t>
                      </a:r>
                      <a:r>
                        <a:rPr lang="zh-TW" altLang="en-US" sz="2400" u="none" strike="noStrike" kern="1200">
                          <a:solidFill>
                            <a:srgbClr val="0078D7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函數</a:t>
                      </a:r>
                      <a:endParaRPr lang="zh-TW" altLang="en-US" sz="2400" u="none" strike="noStrike" kern="1200">
                        <a:solidFill>
                          <a:srgbClr val="0078D7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zh-TW" altLang="en-US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使用索引從參照或陣列中選擇值</a:t>
                      </a: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944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US" sz="2400" u="none" strike="noStrike" kern="1200">
                          <a:solidFill>
                            <a:srgbClr val="0078D7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INDIRECT </a:t>
                      </a:r>
                      <a:r>
                        <a:rPr lang="zh-TW" altLang="en-US" sz="2400" u="none" strike="noStrike" kern="1200">
                          <a:solidFill>
                            <a:srgbClr val="0078D7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函數</a:t>
                      </a:r>
                      <a:endParaRPr lang="zh-TW" altLang="en-US" sz="2400" u="none" strike="noStrike" kern="1200">
                        <a:solidFill>
                          <a:srgbClr val="0078D7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zh-TW" altLang="en-US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傳回文字值所指出的參照</a:t>
                      </a: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22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US" sz="2400" u="none" strike="noStrike" kern="1200">
                          <a:solidFill>
                            <a:srgbClr val="0078D7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MATCH </a:t>
                      </a:r>
                      <a:r>
                        <a:rPr lang="zh-TW" altLang="en-US" sz="2400" u="none" strike="noStrike" kern="1200">
                          <a:solidFill>
                            <a:srgbClr val="0078D7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函數</a:t>
                      </a:r>
                      <a:endParaRPr lang="zh-TW" altLang="en-US" sz="2400" u="none" strike="noStrike" kern="1200">
                        <a:solidFill>
                          <a:srgbClr val="0078D7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zh-TW" altLang="en-US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在參照或陣列中尋找值</a:t>
                      </a: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7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US" sz="2400" u="none" strike="noStrike" kern="1200">
                          <a:solidFill>
                            <a:srgbClr val="0078D7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VLOOKUP </a:t>
                      </a:r>
                      <a:r>
                        <a:rPr lang="zh-TW" altLang="en-US" sz="2400" u="none" strike="noStrike" kern="1200">
                          <a:solidFill>
                            <a:srgbClr val="0078D7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函數</a:t>
                      </a:r>
                      <a:endParaRPr lang="zh-TW" altLang="en-US" sz="2400" u="none" strike="noStrike" kern="1200">
                        <a:solidFill>
                          <a:srgbClr val="0078D7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zh-TW" altLang="en-US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尋找陣列的第一欄並移過該列以傳回儲存格的值</a:t>
                      </a: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869299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C08CCD-B5EE-4CF0-8FD3-790DE7E0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5E25-F798-435F-A5D1-6598F22B67F7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10171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hlinkClick r:id="rId2" action="ppaction://hlinkfile"/>
            <a:extLst>
              <a:ext uri="{FF2B5EF4-FFF2-40B4-BE49-F238E27FC236}">
                <a16:creationId xmlns:a16="http://schemas.microsoft.com/office/drawing/2014/main" id="{87A5786E-F87F-4408-A63F-381086245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87"/>
          <a:stretch/>
        </p:blipFill>
        <p:spPr>
          <a:xfrm>
            <a:off x="1630603" y="1923264"/>
            <a:ext cx="5928513" cy="417425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44AE76B-2CA1-4CCB-A668-1850BF1F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zh-TW" altLang="en-US" sz="44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查詢</a:t>
            </a:r>
            <a:r>
              <a:rPr lang="zh-TW" altLang="zh-TW" sz="44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參照函數的進階應用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剪去對角角落 6">
            <a:extLst>
              <a:ext uri="{FF2B5EF4-FFF2-40B4-BE49-F238E27FC236}">
                <a16:creationId xmlns:a16="http://schemas.microsoft.com/office/drawing/2014/main" id="{3EA500BB-A01B-4743-B77A-9C3C204E8736}"/>
              </a:ext>
            </a:extLst>
          </p:cNvPr>
          <p:cNvSpPr/>
          <p:nvPr/>
        </p:nvSpPr>
        <p:spPr>
          <a:xfrm>
            <a:off x="214312" y="1317535"/>
            <a:ext cx="1768839" cy="479685"/>
          </a:xfrm>
          <a:prstGeom prst="snip2DiagRect">
            <a:avLst>
              <a:gd name="adj1" fmla="val 0"/>
              <a:gd name="adj2" fmla="val 30621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範例講解練習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616213D-F21E-44E2-AF6D-4ED58FC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5E25-F798-435F-A5D1-6598F22B67F7}" type="slidenum">
              <a:rPr lang="zh-TW" altLang="en-US" smtClean="0"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7143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32A7E-C3FA-4AFE-8663-540F6C70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zh-TW" altLang="zh-TW" sz="44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日期函數的進階應用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FF8C394-86FC-4250-9CE2-457C27E0B1A0}"/>
              </a:ext>
            </a:extLst>
          </p:cNvPr>
          <p:cNvGraphicFramePr>
            <a:graphicFrameLocks/>
          </p:cNvGraphicFramePr>
          <p:nvPr/>
        </p:nvGraphicFramePr>
        <p:xfrm>
          <a:off x="1004341" y="1978871"/>
          <a:ext cx="7135318" cy="4038600"/>
        </p:xfrm>
        <a:graphic>
          <a:graphicData uri="http://schemas.openxmlformats.org/drawingml/2006/table">
            <a:tbl>
              <a:tblPr/>
              <a:tblGrid>
                <a:gridCol w="2218544">
                  <a:extLst>
                    <a:ext uri="{9D8B030D-6E8A-4147-A177-3AD203B41FA5}">
                      <a16:colId xmlns:a16="http://schemas.microsoft.com/office/drawing/2014/main" val="2812030455"/>
                    </a:ext>
                  </a:extLst>
                </a:gridCol>
                <a:gridCol w="4916774">
                  <a:extLst>
                    <a:ext uri="{9D8B030D-6E8A-4147-A177-3AD203B41FA5}">
                      <a16:colId xmlns:a16="http://schemas.microsoft.com/office/drawing/2014/main" val="1039509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zh-TW" altLang="en-US" sz="2400" b="1" kern="12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函數</a:t>
                      </a: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描述</a:t>
                      </a: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282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2400" u="none" strike="noStrike" dirty="0">
                          <a:solidFill>
                            <a:srgbClr val="0078D7"/>
                          </a:solidFill>
                          <a:effectLst/>
                          <a:latin typeface="Segoe UI" panose="020B0502040204020203" pitchFamily="34" charset="0"/>
                          <a:hlinkClick r:id="rId2"/>
                        </a:rPr>
                        <a:t>TODAY </a:t>
                      </a:r>
                      <a:r>
                        <a:rPr lang="zh-TW" altLang="en-US" sz="2400" u="none" strike="noStrike" dirty="0">
                          <a:solidFill>
                            <a:srgbClr val="0078D7"/>
                          </a:solidFill>
                          <a:effectLst/>
                          <a:latin typeface="Segoe UI" panose="020B0502040204020203" pitchFamily="34" charset="0"/>
                          <a:hlinkClick r:id="rId2"/>
                        </a:rPr>
                        <a:t>函數</a:t>
                      </a:r>
                      <a:endParaRPr lang="zh-TW" altLang="en-US" sz="2400" dirty="0">
                        <a:solidFill>
                          <a:srgbClr val="2F2F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TW" altLang="en-US" sz="2400" dirty="0">
                          <a:solidFill>
                            <a:srgbClr val="2F2F2F"/>
                          </a:solidFill>
                          <a:effectLst/>
                          <a:latin typeface="Segoe UI" panose="020B0502040204020203" pitchFamily="34" charset="0"/>
                        </a:rPr>
                        <a:t>傳回今天日期的序列值</a:t>
                      </a: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944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2400" u="none" strike="noStrike" dirty="0">
                          <a:solidFill>
                            <a:srgbClr val="0078D7"/>
                          </a:solidFill>
                          <a:effectLst/>
                          <a:latin typeface="Segoe UI" panose="020B0502040204020203" pitchFamily="34" charset="0"/>
                          <a:hlinkClick r:id="rId3"/>
                        </a:rPr>
                        <a:t>WEEKDAY </a:t>
                      </a:r>
                      <a:r>
                        <a:rPr lang="zh-TW" altLang="en-US" sz="2400" u="none" strike="noStrike" dirty="0">
                          <a:solidFill>
                            <a:srgbClr val="0078D7"/>
                          </a:solidFill>
                          <a:effectLst/>
                          <a:latin typeface="Segoe UI" panose="020B0502040204020203" pitchFamily="34" charset="0"/>
                          <a:hlinkClick r:id="rId3"/>
                        </a:rPr>
                        <a:t>函數</a:t>
                      </a:r>
                      <a:endParaRPr lang="zh-TW" altLang="en-US" sz="2400" dirty="0">
                        <a:solidFill>
                          <a:srgbClr val="2F2F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TW" altLang="en-US" sz="2400" dirty="0">
                          <a:solidFill>
                            <a:srgbClr val="2F2F2F"/>
                          </a:solidFill>
                          <a:effectLst/>
                          <a:latin typeface="Segoe UI" panose="020B0502040204020203" pitchFamily="34" charset="0"/>
                        </a:rPr>
                        <a:t>將序列值轉換為星期</a:t>
                      </a: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22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2400" u="none" strike="noStrike" dirty="0">
                          <a:solidFill>
                            <a:srgbClr val="0078D7"/>
                          </a:solidFill>
                          <a:effectLst/>
                          <a:latin typeface="Segoe UI" panose="020B0502040204020203" pitchFamily="34" charset="0"/>
                          <a:hlinkClick r:id="rId4"/>
                        </a:rPr>
                        <a:t>DATE </a:t>
                      </a:r>
                      <a:r>
                        <a:rPr lang="zh-TW" altLang="en-US" sz="2400" u="none" strike="noStrike" dirty="0">
                          <a:solidFill>
                            <a:srgbClr val="0078D7"/>
                          </a:solidFill>
                          <a:effectLst/>
                          <a:latin typeface="Segoe UI" panose="020B0502040204020203" pitchFamily="34" charset="0"/>
                          <a:hlinkClick r:id="rId4"/>
                        </a:rPr>
                        <a:t>函數</a:t>
                      </a:r>
                      <a:endParaRPr lang="zh-TW" altLang="en-US" sz="2400" dirty="0">
                        <a:solidFill>
                          <a:srgbClr val="2F2F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TW" altLang="en-US" sz="2400" dirty="0">
                          <a:solidFill>
                            <a:srgbClr val="2F2F2F"/>
                          </a:solidFill>
                          <a:effectLst/>
                          <a:latin typeface="Segoe UI" panose="020B0502040204020203" pitchFamily="34" charset="0"/>
                        </a:rPr>
                        <a:t>傳回特定日期的序列值</a:t>
                      </a: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7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2400" u="none" strike="noStrike" dirty="0">
                          <a:solidFill>
                            <a:srgbClr val="0078D7"/>
                          </a:solidFill>
                          <a:effectLst/>
                          <a:latin typeface="Segoe UI" panose="020B0502040204020203" pitchFamily="34" charset="0"/>
                          <a:hlinkClick r:id="rId5"/>
                        </a:rPr>
                        <a:t>DATEDIF </a:t>
                      </a:r>
                      <a:r>
                        <a:rPr lang="zh-TW" altLang="en-US" sz="2400" u="none" strike="noStrike" dirty="0">
                          <a:solidFill>
                            <a:srgbClr val="0078D7"/>
                          </a:solidFill>
                          <a:effectLst/>
                          <a:latin typeface="Segoe UI" panose="020B0502040204020203" pitchFamily="34" charset="0"/>
                          <a:hlinkClick r:id="rId5"/>
                        </a:rPr>
                        <a:t>函數</a:t>
                      </a:r>
                      <a:endParaRPr lang="zh-TW" altLang="en-US" sz="2400" dirty="0">
                        <a:solidFill>
                          <a:srgbClr val="2F2F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TW" altLang="en-US" sz="2400" dirty="0">
                          <a:solidFill>
                            <a:srgbClr val="2F2F2F"/>
                          </a:solidFill>
                          <a:effectLst/>
                          <a:latin typeface="Segoe UI" panose="020B0502040204020203" pitchFamily="34" charset="0"/>
                        </a:rPr>
                        <a:t>計算兩個日期之間的日數、月數或年數。若您需要計算年齡時，公式中的此函數很有用。</a:t>
                      </a:r>
                    </a:p>
                  </a:txBody>
                  <a:tcPr marL="47625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869299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82B013-3F4D-44BF-91DE-2DE1BE7C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5E25-F798-435F-A5D1-6598F22B67F7}" type="slidenum">
              <a:rPr lang="zh-TW" altLang="en-US" smtClean="0"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7732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32A7E-C3FA-4AFE-8663-540F6C70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zh-TW" altLang="zh-TW" sz="44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日期函數的進階應用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hlinkClick r:id="rId2" action="ppaction://hlinkfile"/>
            <a:extLst>
              <a:ext uri="{FF2B5EF4-FFF2-40B4-BE49-F238E27FC236}">
                <a16:creationId xmlns:a16="http://schemas.microsoft.com/office/drawing/2014/main" id="{141BB92A-4D0E-42A1-9069-CE6D5409C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927691"/>
            <a:ext cx="7589520" cy="4192890"/>
          </a:xfrm>
          <a:prstGeom prst="rect">
            <a:avLst/>
          </a:prstGeom>
        </p:spPr>
      </p:pic>
      <p:sp>
        <p:nvSpPr>
          <p:cNvPr id="5" name="矩形: 剪去對角角落 4">
            <a:extLst>
              <a:ext uri="{FF2B5EF4-FFF2-40B4-BE49-F238E27FC236}">
                <a16:creationId xmlns:a16="http://schemas.microsoft.com/office/drawing/2014/main" id="{1B2203E8-C40D-47DB-8215-F1A64212BF1D}"/>
              </a:ext>
            </a:extLst>
          </p:cNvPr>
          <p:cNvSpPr/>
          <p:nvPr/>
        </p:nvSpPr>
        <p:spPr>
          <a:xfrm>
            <a:off x="214312" y="1317535"/>
            <a:ext cx="1768839" cy="479685"/>
          </a:xfrm>
          <a:prstGeom prst="snip2DiagRect">
            <a:avLst>
              <a:gd name="adj1" fmla="val 0"/>
              <a:gd name="adj2" fmla="val 30621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範例講解練習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F4D077-5605-4C14-89B6-5B8DBC00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5E25-F798-435F-A5D1-6598F22B67F7}" type="slidenum">
              <a:rPr lang="zh-TW" altLang="en-US" smtClean="0"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6971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70005-9FE2-4710-9683-80A0FC8D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zh-TW" altLang="zh-TW" sz="44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函數在資料驗證功能下的應用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hlinkClick r:id="rId2" action="ppaction://hlinkfile"/>
            <a:extLst>
              <a:ext uri="{FF2B5EF4-FFF2-40B4-BE49-F238E27FC236}">
                <a16:creationId xmlns:a16="http://schemas.microsoft.com/office/drawing/2014/main" id="{CA7B5B52-8F68-4FD3-92E5-FD95CC093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03" y="2138517"/>
            <a:ext cx="7648594" cy="3630278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EF9BD52-2B18-4077-8D77-569D1B6786F0}"/>
              </a:ext>
            </a:extLst>
          </p:cNvPr>
          <p:cNvSpPr/>
          <p:nvPr/>
        </p:nvSpPr>
        <p:spPr>
          <a:xfrm>
            <a:off x="6666270" y="4837471"/>
            <a:ext cx="1480369" cy="783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剪去對角角落 6">
            <a:extLst>
              <a:ext uri="{FF2B5EF4-FFF2-40B4-BE49-F238E27FC236}">
                <a16:creationId xmlns:a16="http://schemas.microsoft.com/office/drawing/2014/main" id="{56A7D6D9-5A2F-484F-856D-846946609AA9}"/>
              </a:ext>
            </a:extLst>
          </p:cNvPr>
          <p:cNvSpPr/>
          <p:nvPr/>
        </p:nvSpPr>
        <p:spPr>
          <a:xfrm>
            <a:off x="214312" y="1317535"/>
            <a:ext cx="1768839" cy="479685"/>
          </a:xfrm>
          <a:prstGeom prst="snip2DiagRect">
            <a:avLst>
              <a:gd name="adj1" fmla="val 0"/>
              <a:gd name="adj2" fmla="val 30621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範例講解練習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251D4B8-8BF3-436B-A6B7-BD7F7FA7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5E25-F798-435F-A5D1-6598F22B67F7}" type="slidenum">
              <a:rPr lang="zh-TW" altLang="en-US" smtClean="0"/>
              <a:t>125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005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63A74-3C82-4BE3-BB7E-1C8FFB3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zh-TW" sz="4400" dirty="0">
                <a:solidFill>
                  <a:schemeClr val="tx1"/>
                </a:solidFill>
              </a:rPr>
              <a:t>函數在資料驗證功能下的應用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54254B-73D4-44FB-B69C-D651DC17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726" y="2713219"/>
            <a:ext cx="3810000" cy="3476625"/>
          </a:xfrm>
          <a:prstGeom prst="rect">
            <a:avLst/>
          </a:prstGeom>
        </p:spPr>
      </p:pic>
      <p:pic>
        <p:nvPicPr>
          <p:cNvPr id="2050" name="Picture 2" descr="[資料驗證] 位於 [資料] 索引標籤、[資料工具] 群組中">
            <a:extLst>
              <a:ext uri="{FF2B5EF4-FFF2-40B4-BE49-F238E27FC236}">
                <a16:creationId xmlns:a16="http://schemas.microsoft.com/office/drawing/2014/main" id="{690A190D-C78B-43F8-BD39-66236E21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472" y="1327009"/>
            <a:ext cx="3498254" cy="120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AB1FB7-26C9-4E20-8B2E-F3AB4029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5E25-F798-435F-A5D1-6598F22B67F7}" type="slidenum">
              <a:rPr lang="zh-TW" altLang="en-US" smtClean="0"/>
              <a:t>126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81968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F600B-CD1B-45F0-BA8F-10BD265C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zh-TW" altLang="zh-TW" sz="44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函數在動態統計圖的應用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hlinkClick r:id="rId2" action="ppaction://hlinkfile"/>
            <a:extLst>
              <a:ext uri="{FF2B5EF4-FFF2-40B4-BE49-F238E27FC236}">
                <a16:creationId xmlns:a16="http://schemas.microsoft.com/office/drawing/2014/main" id="{C87C8733-D405-44E4-A9B0-C795C478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42" y="1932062"/>
            <a:ext cx="7167716" cy="4083280"/>
          </a:xfrm>
          <a:prstGeom prst="rect">
            <a:avLst/>
          </a:prstGeom>
        </p:spPr>
      </p:pic>
      <p:sp>
        <p:nvSpPr>
          <p:cNvPr id="5" name="矩形: 剪去對角角落 4">
            <a:extLst>
              <a:ext uri="{FF2B5EF4-FFF2-40B4-BE49-F238E27FC236}">
                <a16:creationId xmlns:a16="http://schemas.microsoft.com/office/drawing/2014/main" id="{B1A2811E-5152-4B8F-9D0E-61FD313DE172}"/>
              </a:ext>
            </a:extLst>
          </p:cNvPr>
          <p:cNvSpPr/>
          <p:nvPr/>
        </p:nvSpPr>
        <p:spPr>
          <a:xfrm>
            <a:off x="214312" y="1317535"/>
            <a:ext cx="1768839" cy="479685"/>
          </a:xfrm>
          <a:prstGeom prst="snip2DiagRect">
            <a:avLst>
              <a:gd name="adj1" fmla="val 0"/>
              <a:gd name="adj2" fmla="val 30621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範例講解練習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22D23E-6397-43A3-8359-AC859DDD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5E25-F798-435F-A5D1-6598F22B67F7}" type="slidenum">
              <a:rPr lang="zh-TW" altLang="en-US" smtClean="0"/>
              <a:t>127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17995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1E8C1-2109-4063-8D1F-BB23A836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zh-TW" altLang="zh-TW" sz="44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函數在資料比對方面的應用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hlinkClick r:id="rId2" action="ppaction://hlinkfile"/>
            <a:extLst>
              <a:ext uri="{FF2B5EF4-FFF2-40B4-BE49-F238E27FC236}">
                <a16:creationId xmlns:a16="http://schemas.microsoft.com/office/drawing/2014/main" id="{04B9BE2A-85E9-4F07-8C7D-653F2A948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8" y="1923264"/>
            <a:ext cx="7589522" cy="4108826"/>
          </a:xfrm>
          <a:prstGeom prst="rect">
            <a:avLst/>
          </a:prstGeom>
        </p:spPr>
      </p:pic>
      <p:sp>
        <p:nvSpPr>
          <p:cNvPr id="5" name="矩形: 剪去對角角落 4">
            <a:extLst>
              <a:ext uri="{FF2B5EF4-FFF2-40B4-BE49-F238E27FC236}">
                <a16:creationId xmlns:a16="http://schemas.microsoft.com/office/drawing/2014/main" id="{301E4AD1-A128-4CF0-97EB-990A816D7886}"/>
              </a:ext>
            </a:extLst>
          </p:cNvPr>
          <p:cNvSpPr/>
          <p:nvPr/>
        </p:nvSpPr>
        <p:spPr>
          <a:xfrm>
            <a:off x="214312" y="1317535"/>
            <a:ext cx="1768839" cy="479685"/>
          </a:xfrm>
          <a:prstGeom prst="snip2DiagRect">
            <a:avLst>
              <a:gd name="adj1" fmla="val 0"/>
              <a:gd name="adj2" fmla="val 30621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範例講解練習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515295-C858-4F1D-93CC-19D97C1E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5E25-F798-435F-A5D1-6598F22B67F7}" type="slidenum">
              <a:rPr lang="zh-TW" altLang="en-US" smtClean="0"/>
              <a:t>128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73862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D8A468C-BAC2-4F5B-96CE-225DDC748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71D8C2B-277D-4E59-9ADB-DFB754DC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66C9-6074-4C93-881C-930E24FD4A8E}" type="slidenum">
              <a:rPr lang="en-US" altLang="zh-TW" smtClean="0"/>
              <a:pPr/>
              <a:t>129</a:t>
            </a:fld>
            <a:endParaRPr lang="en-US" altLang="zh-TW"/>
          </a:p>
        </p:txBody>
      </p:sp>
      <p:pic>
        <p:nvPicPr>
          <p:cNvPr id="7" name="圖片 6" descr="一張含有 文字, 標誌 的圖片&#10;&#10;自動產生的描述">
            <a:hlinkClick r:id="rId2" action="ppaction://hlinkfile"/>
            <a:extLst>
              <a:ext uri="{FF2B5EF4-FFF2-40B4-BE49-F238E27FC236}">
                <a16:creationId xmlns:a16="http://schemas.microsoft.com/office/drawing/2014/main" id="{3DBC237C-884B-47F5-87A2-4299D8F91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31" y="3326947"/>
            <a:ext cx="2761737" cy="1929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15FEA17-A885-4BE5-82C6-2625A9F2AB5E}"/>
              </a:ext>
            </a:extLst>
          </p:cNvPr>
          <p:cNvSpPr txBox="1"/>
          <p:nvPr/>
        </p:nvSpPr>
        <p:spPr>
          <a:xfrm>
            <a:off x="457200" y="5576932"/>
            <a:ext cx="7954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hlinkClick r:id="rId4"/>
              </a:rPr>
              <a:t>https://www.vertex42.com/blog/help/excel-help/favorite-excel-functions.html</a:t>
            </a:r>
            <a:r>
              <a:rPr lang="en-US" altLang="zh-TW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507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CA83750-FA08-453A-8FA6-7FC62306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BCC199D-9D4E-46B6-989A-8728E44CB0D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zh-TW" altLang="en-US"/>
              <a:t>在</a:t>
            </a:r>
            <a:r>
              <a:rPr lang="en-US" altLang="zh-TW"/>
              <a:t>B14</a:t>
            </a:r>
            <a:r>
              <a:rPr lang="zh-TW" altLang="en-US"/>
              <a:t>儲存格輸入公式 </a:t>
            </a:r>
            <a:r>
              <a:rPr lang="en-US" altLang="zh-TW"/>
              <a:t>"=COUNTA(B3:B13) "</a:t>
            </a:r>
            <a:endParaRPr lang="zh-TW" altLang="en-US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B1DD05A7-D472-474C-9525-F09F20EB1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58674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63BB03-5E65-48DE-8870-DD18880B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970F68E-678D-43FB-9BE8-CD08A9FED9C5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13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標題 5">
            <a:extLst>
              <a:ext uri="{FF2B5EF4-FFF2-40B4-BE49-F238E27FC236}">
                <a16:creationId xmlns:a16="http://schemas.microsoft.com/office/drawing/2014/main" id="{0C4D3020-899E-4D0C-AE7A-EAB33B99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>
                <a:solidFill>
                  <a:srgbClr val="FF0000"/>
                </a:solidFill>
                <a:latin typeface="Stencil Std" pitchFamily="82" charset="0"/>
              </a:rPr>
              <a:t>Q &amp; A</a:t>
            </a:r>
            <a:endParaRPr lang="zh-TW" altLang="en-US">
              <a:solidFill>
                <a:srgbClr val="FF0000"/>
              </a:solidFill>
              <a:latin typeface="Stencil Std" pitchFamily="82" charset="0"/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E7F2697F-07BC-4A76-A5BD-85934E402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EA40FE4-060A-4F45-9A69-60CFE2A9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F591A8-1AD8-44C0-BB60-93E7A4B508BD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130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323C6FE-9042-4208-B02A-1D41893AA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C9B73D8-85C3-4EC1-A4F7-75DE2D4A781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接著</a:t>
            </a:r>
            <a:r>
              <a:rPr lang="en-US" altLang="zh-TW"/>
              <a:t>, </a:t>
            </a:r>
            <a:r>
              <a:rPr lang="zh-TW" altLang="en-US"/>
              <a:t>請您拉曳 </a:t>
            </a:r>
            <a:r>
              <a:rPr lang="en-US" altLang="zh-TW"/>
              <a:t>B14 </a:t>
            </a:r>
            <a:r>
              <a:rPr lang="zh-TW" altLang="en-US"/>
              <a:t>的填滿控點至 </a:t>
            </a:r>
            <a:r>
              <a:rPr lang="en-US" altLang="zh-TW"/>
              <a:t>E14 , </a:t>
            </a:r>
            <a:r>
              <a:rPr lang="zh-TW" altLang="en-US"/>
              <a:t>將結果計算出來。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ED853ADE-3674-431F-A49D-F95D3E933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740025"/>
            <a:ext cx="6129337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AF943B-AFAB-4C15-B58E-782E0BF8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9CE4A3-7B4F-4024-B28B-2F20C3BF24A8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14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01116CD1-6318-4C5A-A679-303EC4DA8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RANK </a:t>
            </a:r>
            <a:r>
              <a:rPr lang="zh-TW" altLang="en-US"/>
              <a:t>函數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8260BC92-E7AF-4A1F-AACE-B3C673DA68F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RANK</a:t>
            </a:r>
            <a:r>
              <a:rPr lang="en-US" altLang="zh-TW"/>
              <a:t> </a:t>
            </a:r>
            <a:r>
              <a:rPr lang="zh-TW" altLang="en-US"/>
              <a:t>函數可計算某數字在一個儲存格範圍中的順序等級</a:t>
            </a:r>
            <a:r>
              <a:rPr lang="en-US" altLang="zh-TW"/>
              <a:t>, </a:t>
            </a:r>
            <a:r>
              <a:rPr lang="zh-TW" altLang="en-US"/>
              <a:t>通常用來計算排名。</a:t>
            </a:r>
            <a:endParaRPr lang="en-US" altLang="zh-TW"/>
          </a:p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RANK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zh-TW" altLang="en-US"/>
              <a:t>函數的格式為：</a:t>
            </a:r>
          </a:p>
          <a:p>
            <a:pPr lvl="1" eaLnBrk="1" hangingPunct="1">
              <a:lnSpc>
                <a:spcPct val="120000"/>
              </a:lnSpc>
            </a:pPr>
            <a:endParaRPr lang="en-US" altLang="zh-TW"/>
          </a:p>
          <a:p>
            <a:pPr lvl="1" eaLnBrk="1" hangingPunct="1">
              <a:lnSpc>
                <a:spcPct val="120000"/>
              </a:lnSpc>
            </a:pPr>
            <a:endParaRPr lang="zh-TW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Number </a:t>
            </a:r>
            <a:r>
              <a:rPr lang="zh-TW" altLang="en-US"/>
              <a:t>為所要排序比較的數字。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Ref </a:t>
            </a:r>
            <a:r>
              <a:rPr lang="zh-TW" altLang="en-US"/>
              <a:t>為排序比較的範圍。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Order </a:t>
            </a:r>
            <a:r>
              <a:rPr lang="zh-TW" altLang="en-US"/>
              <a:t>指定排序順序</a:t>
            </a:r>
            <a:r>
              <a:rPr lang="en-US" altLang="zh-TW"/>
              <a:t>, </a:t>
            </a:r>
            <a:r>
              <a:rPr lang="zh-TW" altLang="en-US"/>
              <a:t>若是輸入 </a:t>
            </a:r>
            <a:r>
              <a:rPr lang="en-US" altLang="zh-TW"/>
              <a:t>0 </a:t>
            </a:r>
            <a:r>
              <a:rPr lang="zh-TW" altLang="en-US"/>
              <a:t>或空白表示會把 </a:t>
            </a:r>
            <a:r>
              <a:rPr lang="en-US" altLang="zh-TW"/>
              <a:t>Ref </a:t>
            </a:r>
            <a:r>
              <a:rPr lang="zh-TW" altLang="en-US"/>
              <a:t>當成由大到小來判斷 </a:t>
            </a:r>
            <a:r>
              <a:rPr lang="en-US" altLang="zh-TW"/>
              <a:t>Number </a:t>
            </a:r>
            <a:r>
              <a:rPr lang="zh-TW" altLang="en-US"/>
              <a:t>的等級</a:t>
            </a:r>
            <a:r>
              <a:rPr lang="en-US" altLang="zh-TW"/>
              <a:t>, </a:t>
            </a:r>
            <a:r>
              <a:rPr lang="zh-TW" altLang="en-US"/>
              <a:t>也就是遞減排序</a:t>
            </a:r>
            <a:r>
              <a:rPr lang="en-US" altLang="zh-TW"/>
              <a:t>, </a:t>
            </a:r>
            <a:r>
              <a:rPr lang="zh-TW" altLang="en-US"/>
              <a:t>若不是 </a:t>
            </a:r>
            <a:r>
              <a:rPr lang="en-US" altLang="zh-TW"/>
              <a:t>0, </a:t>
            </a:r>
            <a:r>
              <a:rPr lang="zh-TW" altLang="en-US"/>
              <a:t>則會把 </a:t>
            </a:r>
            <a:r>
              <a:rPr lang="en-US" altLang="zh-TW"/>
              <a:t>Ref </a:t>
            </a:r>
            <a:r>
              <a:rPr lang="zh-TW" altLang="en-US"/>
              <a:t>當成由小到大來判斷 </a:t>
            </a:r>
            <a:r>
              <a:rPr lang="en-US" altLang="zh-TW"/>
              <a:t>Number </a:t>
            </a:r>
            <a:r>
              <a:rPr lang="zh-TW" altLang="en-US"/>
              <a:t>的等級</a:t>
            </a:r>
            <a:r>
              <a:rPr lang="en-US" altLang="zh-TW"/>
              <a:t>, </a:t>
            </a:r>
            <a:r>
              <a:rPr lang="zh-TW" altLang="en-US"/>
              <a:t>亦即遞增排序。</a:t>
            </a:r>
          </a:p>
        </p:txBody>
      </p:sp>
      <p:pic>
        <p:nvPicPr>
          <p:cNvPr id="21508" name="Picture 6">
            <a:extLst>
              <a:ext uri="{FF2B5EF4-FFF2-40B4-BE49-F238E27FC236}">
                <a16:creationId xmlns:a16="http://schemas.microsoft.com/office/drawing/2014/main" id="{409378AA-B685-4919-AB9D-1FA8996B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809875"/>
            <a:ext cx="3705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3230FB-873C-4A23-B1AA-76580874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773A292-6EE8-4D07-8B9D-A5ABAD2A417F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15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A684540-AE88-420A-BEF9-0ECA34CE0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DAF6424-E014-4C45-907A-7B3138B9DDE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這是一個班級的學期成績</a:t>
            </a:r>
            <a:r>
              <a:rPr lang="en-US" altLang="zh-TW"/>
              <a:t>, </a:t>
            </a:r>
            <a:r>
              <a:rPr lang="zh-TW" altLang="en-US"/>
              <a:t>現在我們要利用 </a:t>
            </a:r>
            <a:r>
              <a:rPr lang="en-US" altLang="zh-TW">
                <a:solidFill>
                  <a:srgbClr val="FF0000"/>
                </a:solidFill>
              </a:rPr>
              <a:t>RANK</a:t>
            </a:r>
            <a:r>
              <a:rPr lang="en-US" altLang="zh-TW"/>
              <a:t> </a:t>
            </a:r>
            <a:r>
              <a:rPr lang="zh-TW" altLang="en-US"/>
              <a:t>函數</a:t>
            </a:r>
            <a:r>
              <a:rPr lang="en-US" altLang="zh-TW"/>
              <a:t>, </a:t>
            </a:r>
            <a:r>
              <a:rPr lang="zh-TW" altLang="en-US"/>
              <a:t>計算出班上同學的排名。</a:t>
            </a:r>
          </a:p>
          <a:p>
            <a:pPr eaLnBrk="1" hangingPunct="1"/>
            <a:r>
              <a:rPr lang="zh-TW" altLang="en-US"/>
              <a:t>在</a:t>
            </a:r>
            <a:r>
              <a:rPr lang="en-US" altLang="zh-TW"/>
              <a:t>I3 </a:t>
            </a:r>
            <a:r>
              <a:rPr lang="zh-TW" altLang="en-US"/>
              <a:t>儲存格輸入公式 </a:t>
            </a:r>
            <a:r>
              <a:rPr lang="en-US" altLang="zh-TW"/>
              <a:t>"=RANK (H3,$H$3:$H$12)"</a:t>
            </a:r>
            <a:r>
              <a:rPr lang="zh-TW" altLang="en-US"/>
              <a:t>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8940E6-2AA5-4C6E-97F7-D89712DB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83AA013-B7B9-452E-BB41-F32F71D2074F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16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16B65EF2-8B10-4174-B433-ADCADD033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327150"/>
            <a:ext cx="7648575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>
            <a:extLst>
              <a:ext uri="{FF2B5EF4-FFF2-40B4-BE49-F238E27FC236}">
                <a16:creationId xmlns:a16="http://schemas.microsoft.com/office/drawing/2014/main" id="{5C836F6E-BD44-467F-92A8-98A62E151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B08F41-3EFE-4CD7-9F12-A2C6A501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DD75827-EFDD-4853-8C4D-0CF136BE626B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17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A885B99-AAA9-4674-BFD2-4DC6AF5EC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3E1D4E4-5A3E-41AD-B41D-2C8947C6E24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接著</a:t>
            </a:r>
            <a:r>
              <a:rPr lang="en-US" altLang="zh-TW"/>
              <a:t>, </a:t>
            </a:r>
            <a:r>
              <a:rPr lang="zh-TW" altLang="en-US"/>
              <a:t>請拉曳 </a:t>
            </a:r>
            <a:r>
              <a:rPr lang="en-US" altLang="zh-TW"/>
              <a:t>I3 </a:t>
            </a:r>
            <a:r>
              <a:rPr lang="zh-TW" altLang="en-US"/>
              <a:t>的填滿控點至 </a:t>
            </a:r>
            <a:r>
              <a:rPr lang="en-US" altLang="zh-TW"/>
              <a:t>I12, </a:t>
            </a:r>
            <a:r>
              <a:rPr lang="zh-TW" altLang="en-US"/>
              <a:t>就可以看到所有名次都已排列正確：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3479AEAA-71B9-4193-9640-71EDFF8F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14625"/>
            <a:ext cx="76200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3672BA6-2405-48BA-9B37-8C67D3BD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95DE993-CE52-48E5-9A26-CE68DDD4BCB6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18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6A2B27CC-4C74-4FDA-8444-CEB6CFD9D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COUNTIF </a:t>
            </a:r>
            <a:r>
              <a:rPr lang="zh-TW" altLang="en-US"/>
              <a:t>函數</a:t>
            </a: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6E9C7152-15A5-46B0-930C-5562A96B163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COUNTIF</a:t>
            </a:r>
            <a:r>
              <a:rPr lang="en-US" altLang="zh-TW" dirty="0"/>
              <a:t> </a:t>
            </a:r>
            <a:r>
              <a:rPr lang="zh-TW" altLang="en-US" dirty="0"/>
              <a:t>函數可以計算指定範圍內符合特定條件的儲存格數目。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COUNTIF </a:t>
            </a:r>
            <a:r>
              <a:rPr lang="zh-TW" altLang="en-US" dirty="0"/>
              <a:t>函數的格式為：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Range </a:t>
            </a:r>
            <a:r>
              <a:rPr lang="zh-TW" altLang="en-US" dirty="0"/>
              <a:t>為計算、篩選條件的儲存格範圍。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Criteria </a:t>
            </a:r>
            <a:r>
              <a:rPr lang="zh-TW" altLang="en-US" dirty="0"/>
              <a:t>為篩選的準則或條件。</a:t>
            </a:r>
          </a:p>
        </p:txBody>
      </p:sp>
      <p:pic>
        <p:nvPicPr>
          <p:cNvPr id="25604" name="Picture 8">
            <a:extLst>
              <a:ext uri="{FF2B5EF4-FFF2-40B4-BE49-F238E27FC236}">
                <a16:creationId xmlns:a16="http://schemas.microsoft.com/office/drawing/2014/main" id="{FE1912FA-B812-42A3-A3E3-81451508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852738"/>
            <a:ext cx="3762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7AEAAC-7F97-4638-9C36-2C6A2260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395402E-39BB-4365-901B-38372D6F8E77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19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214F6-F74C-47B7-9742-50B9F71F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課程摘要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A627A9-6913-40D9-9DA8-B311C426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C704-1849-4226-BE71-07F0365A5CBD}" type="slidenum">
              <a:rPr lang="en-US" altLang="zh-TW" smtClean="0"/>
              <a:pPr/>
              <a:t>2</a:t>
            </a:fld>
            <a:endParaRPr lang="en-US" altLang="zh-TW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摘要縮放 5">
                <a:extLst>
                  <a:ext uri="{FF2B5EF4-FFF2-40B4-BE49-F238E27FC236}">
                    <a16:creationId xmlns:a16="http://schemas.microsoft.com/office/drawing/2014/main" id="{24CF43DA-D4D6-4CAE-BB44-4FA9D322D71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1622925"/>
                  </p:ext>
                </p:extLst>
              </p:nvPr>
            </p:nvGraphicFramePr>
            <p:xfrm>
              <a:off x="914400" y="1447800"/>
              <a:ext cx="7772400" cy="4572000"/>
            </p:xfrm>
            <a:graphic>
              <a:graphicData uri="http://schemas.microsoft.com/office/powerpoint/2016/summaryzoom">
                <psuz:summaryZm>
                  <psuz:summaryZmObj sectionId="{E1855E4F-D2D2-489B-8FF4-BBF6499C4257}">
                    <psuz:zmPr id="{B428B5E9-AEC2-4EEF-BCD9-80E0F998E5B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051560" y="137160"/>
                          <a:ext cx="1828800" cy="1371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5B7D83D-6A04-4940-AE1D-72625B726CC9}">
                    <psuz:zmPr id="{001D3AB2-6B6F-4A60-8FFA-3CD0D9F5C39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71800" y="137160"/>
                          <a:ext cx="1828800" cy="1371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F611897-45C9-4939-B0D6-FB3B2F23D4DF}">
                    <psuz:zmPr id="{B01354AF-4C8E-4B58-94C8-752E68D83A6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92040" y="137160"/>
                          <a:ext cx="1828800" cy="1371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0587745-96AF-4151-9670-2354BA9B44B7}">
                    <psuz:zmPr id="{53E4A9E6-15EB-45EA-8775-1892F65EB2F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051560" y="1600200"/>
                          <a:ext cx="1828800" cy="1371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E453691-A6B1-43D7-B3C0-31ED72BF8702}">
                    <psuz:zmPr id="{C6D53F51-65AE-4669-8F14-898E6AF93102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71800" y="1600200"/>
                          <a:ext cx="1828800" cy="1371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7B802B1-0833-4C20-958D-B9E91D72FCCF}">
                    <psuz:zmPr id="{AE699FFD-1F67-4AC7-97DF-16EF36F3BCA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92040" y="1600200"/>
                          <a:ext cx="1828800" cy="1371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1CC70BC-E16B-44EF-AC06-10C57E95F068}">
                    <psuz:zmPr id="{A5D4B312-F48A-4D91-A9D6-C4912EEDFB6F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051560" y="3063240"/>
                          <a:ext cx="1828800" cy="1371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C9C7D39-1F1A-4A38-84FE-70DA4FE1FCC8}">
                    <psuz:zmPr id="{F5CEA545-5502-4AC3-A090-D13DB359B9CC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71800" y="3063240"/>
                          <a:ext cx="1828800" cy="1371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F14742A-A9E8-444C-AF80-069117F56D56}">
                    <psuz:zmPr id="{9C8D90B8-F69D-432B-BD38-AFA6B499AAAB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92040" y="3063240"/>
                          <a:ext cx="1828800" cy="1371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摘要縮放 5">
                <a:extLst>
                  <a:ext uri="{FF2B5EF4-FFF2-40B4-BE49-F238E27FC236}">
                    <a16:creationId xmlns:a16="http://schemas.microsoft.com/office/drawing/2014/main" id="{24CF43DA-D4D6-4CAE-BB44-4FA9D322D71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914400" y="1447800"/>
                <a:ext cx="7772400" cy="4572000"/>
                <a:chOff x="914400" y="1447800"/>
                <a:chExt cx="7772400" cy="4572000"/>
              </a:xfrm>
            </p:grpSpPr>
            <p:pic>
              <p:nvPicPr>
                <p:cNvPr id="3" name="圖片 3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65960" y="1584960"/>
                  <a:ext cx="1828800" cy="1371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圖片 5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6200" y="1584960"/>
                  <a:ext cx="1828800" cy="1371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圖片 7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06440" y="1584960"/>
                  <a:ext cx="1828800" cy="1371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圖片 8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5960" y="3048000"/>
                  <a:ext cx="1828800" cy="1371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圖片 9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86200" y="3048000"/>
                  <a:ext cx="1828800" cy="1371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圖片 10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06440" y="3048000"/>
                  <a:ext cx="1828800" cy="1371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圖片 11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65960" y="4511040"/>
                  <a:ext cx="1828800" cy="1371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圖片 12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86200" y="4511040"/>
                  <a:ext cx="1828800" cy="1371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圖片 13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06440" y="4511040"/>
                  <a:ext cx="1828800" cy="1371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256679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FC01C790-435B-4388-AB3F-763C8A290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E58D14F2-C544-4FED-91D7-15BAD534961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假設我們想要知道本次入學成績中</a:t>
            </a:r>
            <a:r>
              <a:rPr lang="en-US" altLang="zh-TW"/>
              <a:t>, </a:t>
            </a:r>
            <a:r>
              <a:rPr lang="zh-TW" altLang="en-US"/>
              <a:t>筆試的及格人數和不及格人數各有幾位。</a:t>
            </a:r>
          </a:p>
          <a:p>
            <a:pPr eaLnBrk="1" hangingPunct="1"/>
            <a:r>
              <a:rPr lang="zh-TW" altLang="en-US"/>
              <a:t>在</a:t>
            </a:r>
            <a:r>
              <a:rPr lang="en-US" altLang="zh-TW"/>
              <a:t>G2 </a:t>
            </a:r>
            <a:r>
              <a:rPr lang="zh-TW" altLang="en-US"/>
              <a:t>輸入公式 </a:t>
            </a:r>
            <a:r>
              <a:rPr lang="en-US" altLang="zh-TW"/>
              <a:t>"=COUNTIF (C2</a:t>
            </a:r>
            <a:r>
              <a:rPr lang="zh-TW" altLang="en-US"/>
              <a:t>：</a:t>
            </a:r>
            <a:r>
              <a:rPr lang="en-US" altLang="zh-TW"/>
              <a:t>C11, "&gt;=60") "</a:t>
            </a:r>
            <a:r>
              <a:rPr lang="zh-TW" altLang="en-US"/>
              <a:t>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ED5ED2-AD07-4015-8909-E1EA3B87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AC4E1C-1C6B-4903-8E36-7603EC9903F2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20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29D9B9B-0F38-4A3D-B239-6B9C410EA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52333CA1-747A-4933-BC5E-45AF2F47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5763"/>
            <a:ext cx="8077200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230F82-0483-4BAA-B5BB-36E974D8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48FD78-08CA-48E6-9552-F17DB0CD7A23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21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31C86DF-C8F4-4E9F-B15B-C153FF57F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11FFDD16-C38E-4606-B2AF-00A6D204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4813"/>
            <a:ext cx="8077200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4D2432-0B6F-4B3D-BDE8-88D71F11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1B70140-E019-43E6-A3DF-13065450E40C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22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95364ABF-79D4-4D79-ADC1-0037BDF5E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FREQUENCY </a:t>
            </a:r>
            <a:r>
              <a:rPr lang="zh-TW" altLang="en-US"/>
              <a:t>函數</a:t>
            </a:r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D55E02DA-12F5-4C5A-A97E-CF4750753E4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FREQUENCY</a:t>
            </a:r>
            <a:r>
              <a:rPr lang="en-US" altLang="zh-TW" dirty="0"/>
              <a:t> </a:t>
            </a:r>
            <a:r>
              <a:rPr lang="zh-TW" altLang="en-US" dirty="0"/>
              <a:t>函數可用來計算一儲存格範圍內</a:t>
            </a:r>
            <a:r>
              <a:rPr lang="en-US" altLang="zh-TW" dirty="0"/>
              <a:t>, </a:t>
            </a:r>
            <a:r>
              <a:rPr lang="zh-TW" altLang="en-US" dirty="0"/>
              <a:t>各區間數值所出現的次數</a:t>
            </a:r>
            <a:r>
              <a:rPr lang="en-US" altLang="zh-TW" dirty="0"/>
              <a:t>, </a:t>
            </a:r>
            <a:r>
              <a:rPr lang="zh-TW" altLang="en-US" dirty="0"/>
              <a:t>再以垂直陣列回應各次數。使用此函數時</a:t>
            </a:r>
            <a:r>
              <a:rPr lang="en-US" altLang="zh-TW" dirty="0"/>
              <a:t>, </a:t>
            </a:r>
            <a:r>
              <a:rPr lang="zh-TW" altLang="en-US" dirty="0"/>
              <a:t>必須分別指定資料來源範圍以及區間分組範圍</a:t>
            </a:r>
            <a:r>
              <a:rPr lang="en-US" altLang="zh-TW" dirty="0"/>
              <a:t>, </a:t>
            </a:r>
            <a:r>
              <a:rPr lang="zh-TW" altLang="en-US" dirty="0"/>
              <a:t>再以       </a:t>
            </a:r>
            <a:r>
              <a:rPr lang="en-US" altLang="zh-TW" dirty="0"/>
              <a:t>+       +       </a:t>
            </a:r>
            <a:r>
              <a:rPr lang="zh-TW" altLang="en-US" dirty="0"/>
              <a:t>完成陣列公式的輸入。</a:t>
            </a:r>
            <a:r>
              <a:rPr lang="en-US" altLang="zh-TW" dirty="0">
                <a:solidFill>
                  <a:srgbClr val="FF0000"/>
                </a:solidFill>
              </a:rPr>
              <a:t>FREQUENCY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zh-TW" altLang="en-US" dirty="0"/>
              <a:t>函數的格式為：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274320" indent="-274320" eaLnBrk="1" fontAlgn="auto" hangingPunct="1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err="1"/>
              <a:t>Data_array</a:t>
            </a:r>
            <a:r>
              <a:rPr lang="en-US" altLang="zh-TW" dirty="0"/>
              <a:t> </a:t>
            </a:r>
            <a:r>
              <a:rPr lang="zh-TW" altLang="en-US" dirty="0"/>
              <a:t>要計算出現次數的資料來源範圍。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err="1"/>
              <a:t>Bins_array</a:t>
            </a:r>
            <a:r>
              <a:rPr lang="en-US" altLang="zh-TW" dirty="0"/>
              <a:t> </a:t>
            </a:r>
            <a:r>
              <a:rPr lang="zh-TW" altLang="en-US" dirty="0"/>
              <a:t>資料區間分組的範圍。</a:t>
            </a:r>
          </a:p>
        </p:txBody>
      </p:sp>
      <p:grpSp>
        <p:nvGrpSpPr>
          <p:cNvPr id="29700" name="Group 12">
            <a:extLst>
              <a:ext uri="{FF2B5EF4-FFF2-40B4-BE49-F238E27FC236}">
                <a16:creationId xmlns:a16="http://schemas.microsoft.com/office/drawing/2014/main" id="{3A7A7C5B-753A-4359-906A-2FCD2FF0CAAD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565400"/>
            <a:ext cx="2428875" cy="352425"/>
            <a:chOff x="2016" y="2256"/>
            <a:chExt cx="1530" cy="222"/>
          </a:xfrm>
        </p:grpSpPr>
        <p:pic>
          <p:nvPicPr>
            <p:cNvPr id="29703" name="Picture 8">
              <a:extLst>
                <a:ext uri="{FF2B5EF4-FFF2-40B4-BE49-F238E27FC236}">
                  <a16:creationId xmlns:a16="http://schemas.microsoft.com/office/drawing/2014/main" id="{827096A0-C3A1-4E1C-816F-ED5345E821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2256"/>
              <a:ext cx="34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4" name="Picture 9">
              <a:extLst>
                <a:ext uri="{FF2B5EF4-FFF2-40B4-BE49-F238E27FC236}">
                  <a16:creationId xmlns:a16="http://schemas.microsoft.com/office/drawing/2014/main" id="{00D6C128-DCDE-483D-9C60-385B81559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" y="2256"/>
              <a:ext cx="33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5" name="Picture 10">
              <a:extLst>
                <a:ext uri="{FF2B5EF4-FFF2-40B4-BE49-F238E27FC236}">
                  <a16:creationId xmlns:a16="http://schemas.microsoft.com/office/drawing/2014/main" id="{7FFB1083-6D6F-43C2-8ED6-AC67DA7B9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256"/>
              <a:ext cx="33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701" name="Picture 11">
            <a:extLst>
              <a:ext uri="{FF2B5EF4-FFF2-40B4-BE49-F238E27FC236}">
                <a16:creationId xmlns:a16="http://schemas.microsoft.com/office/drawing/2014/main" id="{1683DA9B-75C5-42C6-8E4D-98976668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314700"/>
            <a:ext cx="46196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ED6A2C-4D37-4415-86DD-98C30623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927644-45D2-4D54-9226-F4A98F47A16A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23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036B3B2D-26E6-4E64-85AE-259D28F41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9650AF20-DD5F-4E4E-886E-86309C17ED3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請假設我們想從學生成績單裡分別找出會計檢定成績不及格 </a:t>
            </a:r>
            <a:r>
              <a:rPr lang="en-US" altLang="zh-TW"/>
              <a:t>(70 </a:t>
            </a:r>
            <a:r>
              <a:rPr lang="zh-TW" altLang="en-US"/>
              <a:t>分以下</a:t>
            </a:r>
            <a:r>
              <a:rPr lang="en-US" altLang="zh-TW"/>
              <a:t>) </a:t>
            </a:r>
            <a:r>
              <a:rPr lang="zh-TW" altLang="en-US"/>
              <a:t>的人數、成績介於 </a:t>
            </a:r>
            <a:r>
              <a:rPr lang="en-US" altLang="zh-TW"/>
              <a:t>70~79</a:t>
            </a:r>
            <a:r>
              <a:rPr lang="zh-TW" altLang="en-US"/>
              <a:t>之間的人數、成績介於 </a:t>
            </a:r>
            <a:r>
              <a:rPr lang="en-US" altLang="zh-TW"/>
              <a:t>80~89 </a:t>
            </a:r>
            <a:r>
              <a:rPr lang="zh-TW" altLang="en-US"/>
              <a:t>之間的人數、以及成績 </a:t>
            </a:r>
            <a:r>
              <a:rPr lang="en-US" altLang="zh-TW"/>
              <a:t>90 </a:t>
            </a:r>
            <a:r>
              <a:rPr lang="zh-TW" altLang="en-US"/>
              <a:t>分以上的人數。</a:t>
            </a:r>
            <a:endParaRPr lang="en-US" altLang="zh-TW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首先我們將要找的資料分組</a:t>
            </a:r>
            <a:r>
              <a:rPr lang="en-US" altLang="zh-TW"/>
              <a:t>, </a:t>
            </a:r>
            <a:r>
              <a:rPr lang="zh-TW" altLang="en-US"/>
              <a:t>例如 </a:t>
            </a:r>
            <a:r>
              <a:rPr lang="en-US" altLang="zh-TW"/>
              <a:t>E3:E6 </a:t>
            </a:r>
            <a:r>
              <a:rPr lang="zh-TW" altLang="en-US"/>
              <a:t>的分組陣列就代表 </a:t>
            </a:r>
            <a:r>
              <a:rPr lang="en-US" altLang="zh-TW"/>
              <a:t>0~69 </a:t>
            </a:r>
            <a:r>
              <a:rPr lang="zh-TW" altLang="en-US"/>
              <a:t>分、</a:t>
            </a:r>
            <a:r>
              <a:rPr lang="en-US" altLang="zh-TW"/>
              <a:t>70~79 </a:t>
            </a:r>
            <a:r>
              <a:rPr lang="zh-TW" altLang="en-US"/>
              <a:t>分、</a:t>
            </a:r>
            <a:r>
              <a:rPr lang="en-US" altLang="zh-TW"/>
              <a:t>80~89 </a:t>
            </a:r>
            <a:r>
              <a:rPr lang="zh-TW" altLang="en-US"/>
              <a:t>分、及 </a:t>
            </a:r>
            <a:r>
              <a:rPr lang="en-US" altLang="zh-TW"/>
              <a:t>90 </a:t>
            </a:r>
            <a:r>
              <a:rPr lang="zh-TW" altLang="en-US"/>
              <a:t>分以上的 </a:t>
            </a:r>
            <a:r>
              <a:rPr lang="en-US" altLang="zh-TW"/>
              <a:t>4 </a:t>
            </a:r>
            <a:r>
              <a:rPr lang="zh-TW" altLang="en-US"/>
              <a:t>組：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E578E5-BA0A-4B2E-B3AF-3CB4E1C9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1A1D0CF-2630-4BA5-BAD6-47FB1724E485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24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>
            <a:extLst>
              <a:ext uri="{FF2B5EF4-FFF2-40B4-BE49-F238E27FC236}">
                <a16:creationId xmlns:a16="http://schemas.microsoft.com/office/drawing/2014/main" id="{D2616321-5432-471A-863A-A4D81740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67913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2">
            <a:extLst>
              <a:ext uri="{FF2B5EF4-FFF2-40B4-BE49-F238E27FC236}">
                <a16:creationId xmlns:a16="http://schemas.microsoft.com/office/drawing/2014/main" id="{8D2AF4ED-2FC5-4AA6-A9DC-9233FBC10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458B230-5BAC-430E-9A27-27D741E86A9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00113" y="1952625"/>
            <a:ext cx="7772400" cy="4572000"/>
          </a:xfrm>
        </p:spPr>
        <p:txBody>
          <a:bodyPr/>
          <a:lstStyle/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zh-TW" altLang="en-US"/>
              <a:t>選取 </a:t>
            </a:r>
            <a:r>
              <a:rPr lang="en-US" altLang="zh-TW"/>
              <a:t>F3:F6 </a:t>
            </a:r>
            <a:r>
              <a:rPr lang="zh-TW" altLang="en-US"/>
              <a:t>的儲存格範圍</a:t>
            </a:r>
            <a:r>
              <a:rPr lang="en-US" altLang="zh-TW"/>
              <a:t>, </a:t>
            </a:r>
            <a:r>
              <a:rPr lang="zh-TW" altLang="en-US"/>
              <a:t>再輸入公式 </a:t>
            </a:r>
            <a:r>
              <a:rPr lang="en-US" altLang="zh-TW"/>
              <a:t>"=FREQUENCY (C2:C13,E3:E6)"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TW" altLang="en-US"/>
              <a:t>然後按下           </a:t>
            </a:r>
            <a:r>
              <a:rPr lang="en-US" altLang="zh-TW"/>
              <a:t>+          +            </a:t>
            </a:r>
            <a:r>
              <a:rPr lang="zh-TW" altLang="en-US"/>
              <a:t>：</a:t>
            </a:r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459CA4B2-A491-4746-9735-8D28ED119204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5194300"/>
            <a:ext cx="2428875" cy="352425"/>
            <a:chOff x="2016" y="2256"/>
            <a:chExt cx="1530" cy="222"/>
          </a:xfrm>
        </p:grpSpPr>
        <p:pic>
          <p:nvPicPr>
            <p:cNvPr id="31751" name="Picture 6">
              <a:extLst>
                <a:ext uri="{FF2B5EF4-FFF2-40B4-BE49-F238E27FC236}">
                  <a16:creationId xmlns:a16="http://schemas.microsoft.com/office/drawing/2014/main" id="{D554962C-5BC7-4009-9ECA-20CD867E8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2256"/>
              <a:ext cx="34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2" name="Picture 7">
              <a:extLst>
                <a:ext uri="{FF2B5EF4-FFF2-40B4-BE49-F238E27FC236}">
                  <a16:creationId xmlns:a16="http://schemas.microsoft.com/office/drawing/2014/main" id="{D022129E-CFF8-486E-9803-93AD5B5F1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" y="2256"/>
              <a:ext cx="33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3" name="Picture 8">
              <a:extLst>
                <a:ext uri="{FF2B5EF4-FFF2-40B4-BE49-F238E27FC236}">
                  <a16:creationId xmlns:a16="http://schemas.microsoft.com/office/drawing/2014/main" id="{EA827E9A-9A3B-4CFF-87EB-3D7E18996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256"/>
              <a:ext cx="33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76BC0A-A8B1-4172-A957-10BEA377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380C08-3B1D-40CC-8937-7A2E1F45305D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25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D90B029-A87E-4C3B-A80F-B466033CE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D960E49B-F53A-439C-AEF9-3F62C00B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524000"/>
            <a:ext cx="8181975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40A277-37D2-4FFB-99E1-98D0E6BB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1FB3E2F-0180-4C0D-AB36-EA8F9C4F446A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26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6A1BAB3-C047-4D91-BCE5-81744E30D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9770295-4F47-40BC-AF63-BF93AE53DD3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當公式完成時</a:t>
            </a:r>
            <a:r>
              <a:rPr lang="en-US" altLang="zh-TW"/>
              <a:t>, </a:t>
            </a:r>
            <a:r>
              <a:rPr lang="zh-TW" altLang="en-US"/>
              <a:t>請注意觀察此公式和一般我們所輸入的公式略有不同。公式左右會以一對大括弧包圍</a:t>
            </a:r>
            <a:r>
              <a:rPr lang="en-US" altLang="zh-TW"/>
              <a:t>, </a:t>
            </a:r>
            <a:r>
              <a:rPr lang="zh-TW" altLang="en-US"/>
              <a:t>表示這是一組陣列公式。而陣列公式必須要一起修改或刪除</a:t>
            </a:r>
            <a:r>
              <a:rPr lang="en-US" altLang="zh-TW"/>
              <a:t>, </a:t>
            </a:r>
            <a:r>
              <a:rPr lang="zh-TW" altLang="en-US"/>
              <a:t>否則會出現提示訊息告知 。若想要刪除此公式</a:t>
            </a:r>
            <a:r>
              <a:rPr lang="en-US" altLang="zh-TW"/>
              <a:t>, </a:t>
            </a:r>
            <a:r>
              <a:rPr lang="zh-TW" altLang="en-US"/>
              <a:t>請先選取整個陣列公式的範圍</a:t>
            </a:r>
            <a:r>
              <a:rPr lang="en-US" altLang="zh-TW"/>
              <a:t>, </a:t>
            </a:r>
            <a:r>
              <a:rPr lang="zh-TW" altLang="en-US"/>
              <a:t>再按下       鍵。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FE430EB7-0134-449C-9C83-CEE464B3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3068638"/>
            <a:ext cx="504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>
            <a:extLst>
              <a:ext uri="{FF2B5EF4-FFF2-40B4-BE49-F238E27FC236}">
                <a16:creationId xmlns:a16="http://schemas.microsoft.com/office/drawing/2014/main" id="{F6C2CB0F-8BB8-48E7-AA84-A6684ACA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860800"/>
            <a:ext cx="59436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99567A-93C3-4257-8322-501C6FAF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D88BCB5-FAB0-466C-8830-EAF193C47048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27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7A160F4-823E-4DEE-9A2C-9A0B57C0C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財務函數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FBD089E-7B20-40D4-8B2A-C399E524AD7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3749675" cy="4572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3200"/>
              <a:t>PV </a:t>
            </a:r>
            <a:r>
              <a:rPr lang="zh-TW" altLang="en-US" sz="3200"/>
              <a:t>函數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/>
              <a:t>實例應用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3200"/>
              <a:t>FV </a:t>
            </a:r>
            <a:r>
              <a:rPr lang="zh-TW" altLang="en-US" sz="3200"/>
              <a:t>函數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/>
              <a:t>實例應用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3200"/>
              <a:t>PMT </a:t>
            </a:r>
            <a:r>
              <a:rPr lang="zh-TW" altLang="en-US" sz="3200"/>
              <a:t>函數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/>
              <a:t>實例應用 </a:t>
            </a:r>
            <a:r>
              <a:rPr lang="en-US" altLang="zh-TW" sz="2800"/>
              <a:t>1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/>
              <a:t>實例應用 </a:t>
            </a:r>
            <a:r>
              <a:rPr lang="en-US" altLang="zh-TW" sz="2800"/>
              <a:t>2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3200"/>
              <a:t>RATE </a:t>
            </a:r>
            <a:r>
              <a:rPr lang="zh-TW" altLang="en-US" sz="3200"/>
              <a:t>函數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/>
              <a:t>實例應用 </a:t>
            </a:r>
            <a:r>
              <a:rPr lang="en-US" altLang="zh-TW" sz="2800"/>
              <a:t>1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/>
              <a:t>實例應用 </a:t>
            </a:r>
            <a:r>
              <a:rPr lang="en-US" altLang="zh-TW" sz="2800"/>
              <a:t>2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6E21D729-50E3-43C1-A7F2-7B9E50E92961}"/>
              </a:ext>
            </a:extLst>
          </p:cNvPr>
          <p:cNvSpPr>
            <a:spLocks noGrp="1" noChangeArrowheads="1"/>
          </p:cNvSpPr>
          <p:nvPr>
            <p:ph sz="quarter" idx="2"/>
          </p:nvPr>
        </p:nvSpPr>
        <p:spPr>
          <a:xfrm>
            <a:off x="4933950" y="1447800"/>
            <a:ext cx="3749675" cy="4572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3200"/>
              <a:t>NPER </a:t>
            </a:r>
            <a:r>
              <a:rPr lang="zh-TW" altLang="en-US" sz="3200"/>
              <a:t>函數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/>
              <a:t>實例應用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3200"/>
              <a:t>IRR </a:t>
            </a:r>
            <a:r>
              <a:rPr lang="zh-TW" altLang="en-US" sz="3200"/>
              <a:t>函數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/>
              <a:t>實例應用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3200"/>
              <a:t>折舊函數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/>
              <a:t>實例應用 </a:t>
            </a:r>
            <a:r>
              <a:rPr lang="en-US" altLang="zh-TW" sz="2800"/>
              <a:t>1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/>
              <a:t>實例應用 </a:t>
            </a:r>
            <a:r>
              <a:rPr lang="en-US" altLang="zh-TW" sz="2800"/>
              <a:t>2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/>
              <a:t>實例應用 </a:t>
            </a:r>
            <a:r>
              <a:rPr lang="en-US" altLang="zh-TW" sz="2800"/>
              <a:t>3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/>
              <a:t>實例應用 </a:t>
            </a:r>
            <a:r>
              <a:rPr lang="en-US" altLang="zh-TW" sz="2800"/>
              <a:t>4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2B1B36-5D51-4B89-B28C-4EB1DDF3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F22E6CC-EB75-46C5-A3E9-67F87BFF987A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28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4822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46C6D313-0AD1-41F4-897C-76243D3FD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1025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B6AEAD0B-2552-4A31-B051-93C99DB93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PV </a:t>
            </a:r>
            <a:r>
              <a:rPr lang="zh-TW" altLang="en-US"/>
              <a:t>函數</a:t>
            </a:r>
          </a:p>
        </p:txBody>
      </p:sp>
      <p:sp>
        <p:nvSpPr>
          <p:cNvPr id="32771" name="Rectangle 7">
            <a:extLst>
              <a:ext uri="{FF2B5EF4-FFF2-40B4-BE49-F238E27FC236}">
                <a16:creationId xmlns:a16="http://schemas.microsoft.com/office/drawing/2014/main" id="{9501DFE9-45A7-4204-98D5-6F6BFA7A3E7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PV </a:t>
            </a:r>
            <a:r>
              <a:rPr lang="zh-TW" altLang="en-US" dirty="0"/>
              <a:t>函數是用來求算現值的函數。透過此函數</a:t>
            </a:r>
            <a:r>
              <a:rPr lang="en-US" altLang="zh-TW" dirty="0"/>
              <a:t>, </a:t>
            </a:r>
            <a:r>
              <a:rPr lang="zh-TW" altLang="en-US" dirty="0"/>
              <a:t>可以反推在某種獲利條件下</a:t>
            </a:r>
            <a:r>
              <a:rPr lang="en-US" altLang="zh-TW" dirty="0"/>
              <a:t>, </a:t>
            </a:r>
            <a:r>
              <a:rPr lang="zh-TW" altLang="en-US" dirty="0"/>
              <a:t>所需要的本金</a:t>
            </a:r>
            <a:r>
              <a:rPr lang="en-US" altLang="zh-TW" dirty="0"/>
              <a:t>, </a:t>
            </a:r>
            <a:r>
              <a:rPr lang="zh-TW" altLang="en-US" dirty="0"/>
              <a:t>以便評估某項投資是否值得。</a:t>
            </a:r>
            <a:endParaRPr lang="en-US" altLang="zh-TW" dirty="0"/>
          </a:p>
          <a:p>
            <a:pPr marL="0" indent="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PV </a:t>
            </a:r>
            <a:r>
              <a:rPr lang="zh-TW" altLang="en-US" dirty="0"/>
              <a:t>函數的格式為：</a:t>
            </a:r>
            <a:endParaRPr lang="en-US" altLang="zh-TW" dirty="0"/>
          </a:p>
          <a:p>
            <a:pPr marL="0" indent="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TW" dirty="0"/>
          </a:p>
          <a:p>
            <a:pPr marL="0" indent="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zh-TW" altLang="en-US" dirty="0"/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Rate </a:t>
            </a:r>
            <a:r>
              <a:rPr lang="zh-TW" altLang="en-US" dirty="0"/>
              <a:t>為各期的利率。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err="1"/>
              <a:t>Nper</a:t>
            </a:r>
            <a:r>
              <a:rPr lang="en-US" altLang="zh-TW" dirty="0"/>
              <a:t> </a:t>
            </a:r>
            <a:r>
              <a:rPr lang="zh-TW" altLang="en-US" dirty="0"/>
              <a:t>為付款的總期數。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Pmt </a:t>
            </a:r>
            <a:r>
              <a:rPr lang="zh-TW" altLang="en-US" dirty="0"/>
              <a:t>為各期所應給付的固定金額。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Fv </a:t>
            </a:r>
            <a:r>
              <a:rPr lang="zh-TW" altLang="en-US" dirty="0"/>
              <a:t>為最後一次付款以後</a:t>
            </a:r>
            <a:r>
              <a:rPr lang="en-US" altLang="zh-TW" dirty="0"/>
              <a:t>, </a:t>
            </a:r>
            <a:r>
              <a:rPr lang="zh-TW" altLang="en-US" dirty="0"/>
              <a:t>所能獲得的現金餘額。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Type </a:t>
            </a:r>
            <a:r>
              <a:rPr lang="zh-TW" altLang="en-US" dirty="0"/>
              <a:t>為一邏輯值</a:t>
            </a:r>
            <a:r>
              <a:rPr lang="en-US" altLang="zh-TW" dirty="0"/>
              <a:t>, </a:t>
            </a:r>
            <a:r>
              <a:rPr lang="zh-TW" altLang="en-US" dirty="0"/>
              <a:t>當為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r>
              <a:rPr lang="en-US" altLang="zh-TW" dirty="0"/>
              <a:t>, </a:t>
            </a:r>
            <a:r>
              <a:rPr lang="zh-TW" altLang="en-US" dirty="0"/>
              <a:t>代表每期期初付款；當為 </a:t>
            </a:r>
            <a:r>
              <a:rPr lang="en-US" altLang="zh-TW" dirty="0"/>
              <a:t>0 </a:t>
            </a:r>
            <a:r>
              <a:rPr lang="zh-TW" altLang="en-US" dirty="0"/>
              <a:t>時</a:t>
            </a:r>
            <a:r>
              <a:rPr lang="en-US" altLang="zh-TW" dirty="0"/>
              <a:t>, </a:t>
            </a:r>
            <a:r>
              <a:rPr lang="zh-TW" altLang="en-US" dirty="0"/>
              <a:t>代表每期期末付款。</a:t>
            </a:r>
          </a:p>
        </p:txBody>
      </p:sp>
      <p:pic>
        <p:nvPicPr>
          <p:cNvPr id="35844" name="Picture 8">
            <a:extLst>
              <a:ext uri="{FF2B5EF4-FFF2-40B4-BE49-F238E27FC236}">
                <a16:creationId xmlns:a16="http://schemas.microsoft.com/office/drawing/2014/main" id="{DF459E0B-2924-4700-94FE-20594F768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935288"/>
            <a:ext cx="36576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6AD72D-FE77-41E1-9AC4-00A27FE7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9370AD4-3697-4379-898A-7430BF353FC2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29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A01DACD0-59EA-4E2A-86D8-097F8A2A4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統計函數</a:t>
            </a: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F3E2039D-FA06-4E93-AFAF-0675A35194A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3749675" cy="4572000"/>
          </a:xfrm>
        </p:spPr>
        <p:txBody>
          <a:bodyPr/>
          <a:lstStyle/>
          <a:p>
            <a:pPr eaLnBrk="1" hangingPunct="1"/>
            <a:r>
              <a:rPr lang="en-US" altLang="zh-TW" sz="3200"/>
              <a:t>MEDIAN </a:t>
            </a:r>
            <a:r>
              <a:rPr lang="zh-TW" altLang="en-US" sz="3200"/>
              <a:t>函數</a:t>
            </a:r>
          </a:p>
          <a:p>
            <a:pPr lvl="1" eaLnBrk="1" hangingPunct="1"/>
            <a:r>
              <a:rPr lang="zh-TW" altLang="en-US" sz="2800"/>
              <a:t>實例應用</a:t>
            </a:r>
          </a:p>
          <a:p>
            <a:pPr eaLnBrk="1" hangingPunct="1"/>
            <a:r>
              <a:rPr lang="en-US" altLang="zh-TW" sz="3200"/>
              <a:t>STDEV </a:t>
            </a:r>
            <a:r>
              <a:rPr lang="zh-TW" altLang="en-US" sz="3200"/>
              <a:t>函數</a:t>
            </a:r>
          </a:p>
          <a:p>
            <a:pPr lvl="1" eaLnBrk="1" hangingPunct="1"/>
            <a:r>
              <a:rPr lang="zh-TW" altLang="en-US" sz="2800"/>
              <a:t>實例應用</a:t>
            </a:r>
            <a:endParaRPr lang="zh-TW" altLang="en-US" sz="3200"/>
          </a:p>
          <a:p>
            <a:pPr eaLnBrk="1" hangingPunct="1"/>
            <a:r>
              <a:rPr lang="en-US" altLang="zh-TW" sz="3200"/>
              <a:t>VAR </a:t>
            </a:r>
            <a:r>
              <a:rPr lang="zh-TW" altLang="en-US" sz="3200"/>
              <a:t>函數</a:t>
            </a:r>
          </a:p>
          <a:p>
            <a:pPr lvl="1" eaLnBrk="1" hangingPunct="1"/>
            <a:r>
              <a:rPr lang="zh-TW" altLang="en-US" sz="2800"/>
              <a:t>實例應用</a:t>
            </a:r>
            <a:endParaRPr lang="zh-TW" altLang="en-US" sz="3200"/>
          </a:p>
          <a:p>
            <a:pPr eaLnBrk="1" hangingPunct="1"/>
            <a:r>
              <a:rPr lang="en-US" altLang="zh-TW" sz="3200"/>
              <a:t>COUNTA </a:t>
            </a:r>
            <a:r>
              <a:rPr lang="zh-TW" altLang="en-US" sz="3200"/>
              <a:t>函數</a:t>
            </a:r>
          </a:p>
          <a:p>
            <a:pPr lvl="1" eaLnBrk="1" hangingPunct="1"/>
            <a:r>
              <a:rPr lang="zh-TW" altLang="en-US" sz="2800"/>
              <a:t>實例應用</a:t>
            </a:r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61F112CD-A3BE-447F-93BD-15A5839CC203}"/>
              </a:ext>
            </a:extLst>
          </p:cNvPr>
          <p:cNvSpPr>
            <a:spLocks noGrp="1" noChangeArrowheads="1"/>
          </p:cNvSpPr>
          <p:nvPr>
            <p:ph sz="quarter" idx="2"/>
          </p:nvPr>
        </p:nvSpPr>
        <p:spPr>
          <a:xfrm>
            <a:off x="4933950" y="1447800"/>
            <a:ext cx="3749675" cy="4572000"/>
          </a:xfrm>
        </p:spPr>
        <p:txBody>
          <a:bodyPr/>
          <a:lstStyle/>
          <a:p>
            <a:pPr eaLnBrk="1" hangingPunct="1"/>
            <a:r>
              <a:rPr lang="en-US" altLang="zh-TW" sz="3200"/>
              <a:t>RANK </a:t>
            </a:r>
            <a:r>
              <a:rPr lang="zh-TW" altLang="en-US" sz="3200"/>
              <a:t>函數</a:t>
            </a:r>
          </a:p>
          <a:p>
            <a:pPr lvl="1" eaLnBrk="1" hangingPunct="1"/>
            <a:r>
              <a:rPr lang="zh-TW" altLang="en-US" sz="2800"/>
              <a:t>實例應用</a:t>
            </a:r>
            <a:endParaRPr lang="zh-TW" altLang="en-US" sz="3200"/>
          </a:p>
          <a:p>
            <a:pPr eaLnBrk="1" hangingPunct="1"/>
            <a:r>
              <a:rPr lang="en-US" altLang="zh-TW" sz="3200"/>
              <a:t>COUNTIF </a:t>
            </a:r>
            <a:r>
              <a:rPr lang="zh-TW" altLang="en-US" sz="3200"/>
              <a:t>函數</a:t>
            </a:r>
          </a:p>
          <a:p>
            <a:pPr eaLnBrk="1" hangingPunct="1"/>
            <a:r>
              <a:rPr lang="en-US" altLang="zh-TW" sz="3200"/>
              <a:t>FREQUENCY </a:t>
            </a:r>
            <a:r>
              <a:rPr lang="zh-TW" altLang="en-US" sz="3200"/>
              <a:t>函數</a:t>
            </a:r>
          </a:p>
          <a:p>
            <a:pPr lvl="1" eaLnBrk="1" hangingPunct="1"/>
            <a:r>
              <a:rPr lang="zh-TW" altLang="en-US" sz="2800"/>
              <a:t>實例應用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B8BB31-96D4-4193-95AA-1ED367C1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7A22A4B-919A-4017-953C-D3A39D4AD5B7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9222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A5290A74-B8BB-463F-8A95-7011A8083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1025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05A355-3353-40A1-8357-7C845FE22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68ECEFE-DB57-4A8D-BA0E-6220F87301F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假設郵局推出一種儲蓄理財方案：年利率為 </a:t>
            </a:r>
            <a:r>
              <a:rPr lang="en-US" altLang="zh-TW"/>
              <a:t>2.5%, </a:t>
            </a:r>
            <a:r>
              <a:rPr lang="zh-TW" altLang="en-US"/>
              <a:t>只要您現在先繳 </a:t>
            </a:r>
            <a:r>
              <a:rPr lang="en-US" altLang="zh-TW"/>
              <a:t>120,000 </a:t>
            </a:r>
            <a:r>
              <a:rPr lang="zh-TW" altLang="en-US"/>
              <a:t>元</a:t>
            </a:r>
            <a:r>
              <a:rPr lang="en-US" altLang="zh-TW"/>
              <a:t>, </a:t>
            </a:r>
            <a:r>
              <a:rPr lang="zh-TW" altLang="en-US"/>
              <a:t>就可在未來的 </a:t>
            </a:r>
            <a:r>
              <a:rPr lang="en-US" altLang="zh-TW"/>
              <a:t>10 </a:t>
            </a:r>
            <a:r>
              <a:rPr lang="zh-TW" altLang="en-US"/>
              <a:t>年內</a:t>
            </a:r>
            <a:r>
              <a:rPr lang="en-US" altLang="zh-TW"/>
              <a:t>, </a:t>
            </a:r>
            <a:r>
              <a:rPr lang="zh-TW" altLang="en-US"/>
              <a:t>每年領回 </a:t>
            </a:r>
            <a:r>
              <a:rPr lang="en-US" altLang="zh-TW"/>
              <a:t>13,500 </a:t>
            </a:r>
            <a:r>
              <a:rPr lang="zh-TW" altLang="en-US"/>
              <a:t>元</a:t>
            </a:r>
            <a:r>
              <a:rPr lang="en-US" altLang="zh-TW"/>
              <a:t>, </a:t>
            </a:r>
            <a:r>
              <a:rPr lang="zh-TW" altLang="en-US"/>
              <a:t>這時候</a:t>
            </a:r>
            <a:r>
              <a:rPr lang="en-US" altLang="zh-TW"/>
              <a:t>, </a:t>
            </a:r>
            <a:r>
              <a:rPr lang="zh-TW" altLang="en-US"/>
              <a:t>我們就可以利用 </a:t>
            </a:r>
            <a:r>
              <a:rPr lang="en-US" altLang="zh-TW"/>
              <a:t>PV </a:t>
            </a:r>
            <a:r>
              <a:rPr lang="zh-TW" altLang="en-US"/>
              <a:t>函數來評估此項方案是否值得投資？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2F81F770-189C-4385-AB99-A4F9C44A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73463"/>
            <a:ext cx="72866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A7894C-35FC-4123-A3E7-C8A1814F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107C09-35ED-48F1-8F9A-1E458337A05C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30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17958591-E754-4209-ABF3-70B6FE45E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FV </a:t>
            </a:r>
            <a:r>
              <a:rPr lang="zh-TW" altLang="en-US"/>
              <a:t>函數</a:t>
            </a: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7D5FA2DB-4EE2-4914-9E39-02579B7CE68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FV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zh-TW" altLang="en-US" dirty="0"/>
              <a:t>函數是用來計算未來值的函數。透過它</a:t>
            </a:r>
            <a:r>
              <a:rPr lang="en-US" altLang="zh-TW" dirty="0"/>
              <a:t>, </a:t>
            </a:r>
            <a:r>
              <a:rPr lang="zh-TW" altLang="en-US" dirty="0"/>
              <a:t>可評估參與某種投資時最後可獲得的淨值。</a:t>
            </a:r>
            <a:endParaRPr lang="en-US" altLang="zh-TW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FV </a:t>
            </a:r>
            <a:r>
              <a:rPr lang="zh-TW" altLang="en-US" dirty="0"/>
              <a:t>函數的格式為：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sz="2800" dirty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sz="2800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Rate </a:t>
            </a:r>
            <a:r>
              <a:rPr lang="zh-TW" altLang="en-US" dirty="0"/>
              <a:t>為各期的利率。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err="1"/>
              <a:t>Nper</a:t>
            </a:r>
            <a:r>
              <a:rPr lang="en-US" altLang="zh-TW" dirty="0"/>
              <a:t> </a:t>
            </a:r>
            <a:r>
              <a:rPr lang="zh-TW" altLang="en-US" dirty="0"/>
              <a:t>為付款的總期數。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Pmt </a:t>
            </a:r>
            <a:r>
              <a:rPr lang="zh-TW" altLang="en-US" dirty="0"/>
              <a:t>為各期所應給付的固定金額。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err="1"/>
              <a:t>Pv</a:t>
            </a:r>
            <a:r>
              <a:rPr lang="en-US" altLang="zh-TW" dirty="0"/>
              <a:t> </a:t>
            </a:r>
            <a:r>
              <a:rPr lang="zh-TW" altLang="en-US" dirty="0"/>
              <a:t>為年金淨現值。此欄若不填則以 </a:t>
            </a:r>
            <a:r>
              <a:rPr lang="en-US" altLang="zh-TW" dirty="0"/>
              <a:t>0 </a:t>
            </a:r>
            <a:r>
              <a:rPr lang="zh-TW" altLang="en-US" dirty="0"/>
              <a:t>代替。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Type </a:t>
            </a:r>
            <a:r>
              <a:rPr lang="zh-TW" altLang="en-US" dirty="0"/>
              <a:t>為一邏輯值</a:t>
            </a:r>
            <a:r>
              <a:rPr lang="en-US" altLang="zh-TW" dirty="0"/>
              <a:t>, </a:t>
            </a:r>
            <a:r>
              <a:rPr lang="zh-TW" altLang="en-US" dirty="0"/>
              <a:t>當為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r>
              <a:rPr lang="en-US" altLang="zh-TW" dirty="0"/>
              <a:t>, </a:t>
            </a:r>
            <a:r>
              <a:rPr lang="zh-TW" altLang="en-US" dirty="0"/>
              <a:t>代表每期期初付款；當為 </a:t>
            </a:r>
            <a:r>
              <a:rPr lang="en-US" altLang="zh-TW" dirty="0"/>
              <a:t>0 </a:t>
            </a:r>
            <a:r>
              <a:rPr lang="zh-TW" altLang="en-US" dirty="0"/>
              <a:t>時</a:t>
            </a:r>
            <a:r>
              <a:rPr lang="en-US" altLang="zh-TW" dirty="0"/>
              <a:t>, </a:t>
            </a:r>
            <a:r>
              <a:rPr lang="zh-TW" altLang="en-US" dirty="0"/>
              <a:t>代表每期期末付款。此欄若不填則以 </a:t>
            </a:r>
            <a:r>
              <a:rPr lang="en-US" altLang="zh-TW" dirty="0"/>
              <a:t>0 </a:t>
            </a:r>
            <a:r>
              <a:rPr lang="zh-TW" altLang="en-US" dirty="0"/>
              <a:t>代替。</a:t>
            </a:r>
          </a:p>
        </p:txBody>
      </p:sp>
      <p:pic>
        <p:nvPicPr>
          <p:cNvPr id="37892" name="Picture 6">
            <a:extLst>
              <a:ext uri="{FF2B5EF4-FFF2-40B4-BE49-F238E27FC236}">
                <a16:creationId xmlns:a16="http://schemas.microsoft.com/office/drawing/2014/main" id="{4BA651B6-28B9-4964-A811-466DE95CB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738438"/>
            <a:ext cx="37623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B1C94B-12B5-43D4-B3C0-DABDF6BD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AEA2376-C05A-4197-BFD4-85F4DECA5D27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31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F08E687-13CC-48B8-AEBF-F1E955C1A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C863191-4D0C-4ECE-A7B0-B42C251485D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假設銀行年利率為 </a:t>
            </a:r>
            <a:r>
              <a:rPr lang="en-US" altLang="zh-TW"/>
              <a:t>2%, </a:t>
            </a:r>
            <a:r>
              <a:rPr lang="zh-TW" altLang="en-US"/>
              <a:t>您從現在起</a:t>
            </a:r>
            <a:r>
              <a:rPr lang="en-US" altLang="zh-TW"/>
              <a:t>, </a:t>
            </a:r>
            <a:r>
              <a:rPr lang="zh-TW" altLang="en-US"/>
              <a:t>每月固定存款 </a:t>
            </a:r>
            <a:r>
              <a:rPr lang="en-US" altLang="zh-TW"/>
              <a:t>8,000 </a:t>
            </a:r>
            <a:r>
              <a:rPr lang="zh-TW" altLang="en-US"/>
              <a:t>元</a:t>
            </a:r>
            <a:r>
              <a:rPr lang="en-US" altLang="zh-TW"/>
              <a:t>, </a:t>
            </a:r>
            <a:r>
              <a:rPr lang="zh-TW" altLang="en-US"/>
              <a:t>那麼在 </a:t>
            </a:r>
            <a:r>
              <a:rPr lang="en-US" altLang="zh-TW"/>
              <a:t>5 </a:t>
            </a:r>
            <a:r>
              <a:rPr lang="zh-TW" altLang="en-US"/>
              <a:t>年後</a:t>
            </a:r>
            <a:r>
              <a:rPr lang="en-US" altLang="zh-TW"/>
              <a:t>, </a:t>
            </a:r>
            <a:r>
              <a:rPr lang="zh-TW" altLang="en-US"/>
              <a:t>您一共存了多少錢呢？</a:t>
            </a:r>
          </a:p>
          <a:p>
            <a:pPr eaLnBrk="1" hangingPunct="1"/>
            <a:r>
              <a:rPr lang="zh-TW" altLang="en-US"/>
              <a:t>由上述說明可知 </a:t>
            </a:r>
            <a:r>
              <a:rPr lang="en-US" altLang="zh-TW"/>
              <a:t>Rate </a:t>
            </a:r>
            <a:r>
              <a:rPr lang="zh-TW" altLang="en-US"/>
              <a:t>為 </a:t>
            </a:r>
            <a:r>
              <a:rPr lang="en-US" altLang="zh-TW"/>
              <a:t>2%/12 (2% </a:t>
            </a:r>
            <a:r>
              <a:rPr lang="zh-TW" altLang="en-US"/>
              <a:t>是年利率</a:t>
            </a:r>
            <a:r>
              <a:rPr lang="en-US" altLang="zh-TW"/>
              <a:t>, </a:t>
            </a:r>
            <a:r>
              <a:rPr lang="zh-TW" altLang="en-US"/>
              <a:t>每月存款所以要除以 </a:t>
            </a:r>
            <a:r>
              <a:rPr lang="en-US" altLang="zh-TW"/>
              <a:t>12), Nper </a:t>
            </a:r>
            <a:r>
              <a:rPr lang="zh-TW" altLang="en-US"/>
              <a:t>為 </a:t>
            </a:r>
            <a:r>
              <a:rPr lang="en-US" altLang="zh-TW"/>
              <a:t>5*12 (</a:t>
            </a:r>
            <a:r>
              <a:rPr lang="zh-TW" altLang="en-US"/>
              <a:t>一年 </a:t>
            </a:r>
            <a:r>
              <a:rPr lang="en-US" altLang="zh-TW"/>
              <a:t>12 </a:t>
            </a:r>
            <a:r>
              <a:rPr lang="zh-TW" altLang="en-US"/>
              <a:t>期</a:t>
            </a:r>
            <a:r>
              <a:rPr lang="en-US" altLang="zh-TW"/>
              <a:t>, </a:t>
            </a:r>
            <a:r>
              <a:rPr lang="zh-TW" altLang="en-US"/>
              <a:t>持續 </a:t>
            </a:r>
            <a:r>
              <a:rPr lang="en-US" altLang="zh-TW"/>
              <a:t>5 </a:t>
            </a:r>
            <a:r>
              <a:rPr lang="zh-TW" altLang="en-US"/>
              <a:t>年</a:t>
            </a:r>
            <a:r>
              <a:rPr lang="en-US" altLang="zh-TW"/>
              <a:t>), Pmt </a:t>
            </a:r>
            <a:r>
              <a:rPr lang="zh-TW" altLang="en-US"/>
              <a:t>為 </a:t>
            </a:r>
            <a:r>
              <a:rPr lang="en-US" altLang="zh-TW"/>
              <a:t>-8000 (</a:t>
            </a:r>
            <a:r>
              <a:rPr lang="zh-TW" altLang="en-US"/>
              <a:t>由於是付款</a:t>
            </a:r>
            <a:r>
              <a:rPr lang="en-US" altLang="zh-TW"/>
              <a:t>, </a:t>
            </a:r>
            <a:r>
              <a:rPr lang="zh-TW" altLang="en-US"/>
              <a:t>故代入負數</a:t>
            </a:r>
            <a:r>
              <a:rPr lang="en-US" altLang="zh-TW"/>
              <a:t>)</a:t>
            </a:r>
            <a:r>
              <a:rPr lang="zh-TW" altLang="en-US"/>
              <a:t>：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153AAB28-CD47-491A-AA90-AC44572F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149725"/>
            <a:ext cx="6605588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232B78-07B5-4B15-97A1-465E3A8F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CE061C-773E-49D4-B2EB-505377EB3575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32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B4AA3A8F-ED7D-41EB-BD25-EBAC25896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PMT </a:t>
            </a:r>
            <a:r>
              <a:rPr lang="zh-TW" altLang="en-US"/>
              <a:t>函數</a:t>
            </a:r>
          </a:p>
        </p:txBody>
      </p:sp>
      <p:sp>
        <p:nvSpPr>
          <p:cNvPr id="39939" name="Rectangle 7">
            <a:extLst>
              <a:ext uri="{FF2B5EF4-FFF2-40B4-BE49-F238E27FC236}">
                <a16:creationId xmlns:a16="http://schemas.microsoft.com/office/drawing/2014/main" id="{74CF008E-D56D-4C09-BE17-59FBED5D8F9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PMT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zh-TW" altLang="en-US"/>
              <a:t>函數可幫我們計算在固定期數、固定利率的情況下</a:t>
            </a:r>
            <a:r>
              <a:rPr lang="en-US" altLang="zh-TW"/>
              <a:t>, </a:t>
            </a:r>
            <a:r>
              <a:rPr lang="zh-TW" altLang="en-US"/>
              <a:t>每期要償還的錢。</a:t>
            </a:r>
            <a:endParaRPr lang="en-US" altLang="zh-TW"/>
          </a:p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PMT</a:t>
            </a:r>
            <a:r>
              <a:rPr lang="en-US" altLang="zh-TW"/>
              <a:t> </a:t>
            </a:r>
            <a:r>
              <a:rPr lang="zh-TW" altLang="en-US"/>
              <a:t>函數的格式如下：</a:t>
            </a:r>
            <a:endParaRPr lang="en-US" altLang="zh-TW"/>
          </a:p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TW"/>
          </a:p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zh-TW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Rate </a:t>
            </a:r>
            <a:r>
              <a:rPr lang="zh-TW" altLang="en-US"/>
              <a:t>為各期的利率。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Nper </a:t>
            </a:r>
            <a:r>
              <a:rPr lang="zh-TW" altLang="en-US"/>
              <a:t>為付款的總期數。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Pv </a:t>
            </a:r>
            <a:r>
              <a:rPr lang="zh-TW" altLang="en-US"/>
              <a:t>為未來各期年金的總淨值</a:t>
            </a:r>
            <a:r>
              <a:rPr lang="en-US" altLang="zh-TW"/>
              <a:t>, </a:t>
            </a:r>
            <a:r>
              <a:rPr lang="zh-TW" altLang="en-US"/>
              <a:t>即貸款總金額。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Fv </a:t>
            </a:r>
            <a:r>
              <a:rPr lang="zh-TW" altLang="en-US"/>
              <a:t>為最後一次付款以後</a:t>
            </a:r>
            <a:r>
              <a:rPr lang="en-US" altLang="zh-TW"/>
              <a:t>, </a:t>
            </a:r>
            <a:r>
              <a:rPr lang="zh-TW" altLang="en-US"/>
              <a:t>所能獲得的現金餘額。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Type </a:t>
            </a:r>
            <a:r>
              <a:rPr lang="zh-TW" altLang="en-US"/>
              <a:t>為一邏輯值</a:t>
            </a:r>
            <a:r>
              <a:rPr lang="en-US" altLang="zh-TW"/>
              <a:t>, </a:t>
            </a:r>
            <a:r>
              <a:rPr lang="zh-TW" altLang="en-US"/>
              <a:t>當為 </a:t>
            </a:r>
            <a:r>
              <a:rPr lang="en-US" altLang="zh-TW"/>
              <a:t>1 </a:t>
            </a:r>
            <a:r>
              <a:rPr lang="zh-TW" altLang="en-US"/>
              <a:t>時</a:t>
            </a:r>
            <a:r>
              <a:rPr lang="en-US" altLang="zh-TW"/>
              <a:t>, </a:t>
            </a:r>
            <a:r>
              <a:rPr lang="zh-TW" altLang="en-US"/>
              <a:t>代表每期期初付款；當為 </a:t>
            </a:r>
            <a:r>
              <a:rPr lang="en-US" altLang="zh-TW"/>
              <a:t>0 </a:t>
            </a:r>
            <a:r>
              <a:rPr lang="zh-TW" altLang="en-US"/>
              <a:t>時</a:t>
            </a:r>
            <a:r>
              <a:rPr lang="en-US" altLang="zh-TW"/>
              <a:t>, </a:t>
            </a:r>
            <a:r>
              <a:rPr lang="zh-TW" altLang="en-US"/>
              <a:t>代表每期期末付款。</a:t>
            </a:r>
          </a:p>
        </p:txBody>
      </p:sp>
      <p:pic>
        <p:nvPicPr>
          <p:cNvPr id="39940" name="Picture 8">
            <a:extLst>
              <a:ext uri="{FF2B5EF4-FFF2-40B4-BE49-F238E27FC236}">
                <a16:creationId xmlns:a16="http://schemas.microsoft.com/office/drawing/2014/main" id="{94BC9D02-1C6A-4D35-B4C5-C4EE7811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765425"/>
            <a:ext cx="37338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04687C-F8E1-4AA2-B695-B8527F27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AF352DB-C1CC-45E8-AC99-EA4E71699DA7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33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DEC599FA-B117-43F5-8D55-4C768500A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1</a:t>
            </a:r>
          </a:p>
        </p:txBody>
      </p:sp>
      <p:sp>
        <p:nvSpPr>
          <p:cNvPr id="37891" name="Rectangle 7">
            <a:extLst>
              <a:ext uri="{FF2B5EF4-FFF2-40B4-BE49-F238E27FC236}">
                <a16:creationId xmlns:a16="http://schemas.microsoft.com/office/drawing/2014/main" id="{D2053AD4-E317-4E98-8256-B6F47B5FC80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TW" altLang="en-US" dirty="0"/>
              <a:t>假設旗旗銀行提供申請購屋貸款的優惠方案</a:t>
            </a:r>
            <a:r>
              <a:rPr lang="en-US" altLang="zh-TW" dirty="0"/>
              <a:t>, </a:t>
            </a:r>
            <a:r>
              <a:rPr lang="zh-TW" altLang="en-US" dirty="0"/>
              <a:t>貸款年利率為 </a:t>
            </a:r>
            <a:r>
              <a:rPr lang="en-US" altLang="zh-TW" dirty="0"/>
              <a:t>7%, </a:t>
            </a:r>
            <a:r>
              <a:rPr lang="zh-TW" altLang="en-US" dirty="0"/>
              <a:t>可借得 </a:t>
            </a:r>
            <a:r>
              <a:rPr lang="en-US" altLang="zh-TW" dirty="0"/>
              <a:t>3,000,000 </a:t>
            </a:r>
            <a:r>
              <a:rPr lang="zh-TW" altLang="en-US" dirty="0"/>
              <a:t>元</a:t>
            </a:r>
            <a:r>
              <a:rPr lang="en-US" altLang="zh-TW" dirty="0"/>
              <a:t>, </a:t>
            </a:r>
            <a:r>
              <a:rPr lang="zh-TW" altLang="en-US" dirty="0"/>
              <a:t>期限為 </a:t>
            </a:r>
            <a:r>
              <a:rPr lang="en-US" altLang="zh-TW" dirty="0"/>
              <a:t>20 </a:t>
            </a:r>
            <a:r>
              <a:rPr lang="zh-TW" altLang="en-US" dirty="0"/>
              <a:t>年</a:t>
            </a:r>
            <a:r>
              <a:rPr lang="en-US" altLang="zh-TW" dirty="0"/>
              <a:t>, </a:t>
            </a:r>
            <a:r>
              <a:rPr lang="zh-TW" altLang="en-US" dirty="0"/>
              <a:t>這時候您就可以透過</a:t>
            </a:r>
            <a:r>
              <a:rPr lang="en-US" altLang="zh-TW" dirty="0"/>
              <a:t>PMT </a:t>
            </a:r>
            <a:r>
              <a:rPr lang="zh-TW" altLang="en-US" dirty="0"/>
              <a:t>函數</a:t>
            </a:r>
            <a:r>
              <a:rPr lang="en-US" altLang="zh-TW" dirty="0"/>
              <a:t>, </a:t>
            </a:r>
            <a:r>
              <a:rPr lang="zh-TW" altLang="en-US" dirty="0"/>
              <a:t>算算每月必須負擔多少貸款？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</p:txBody>
      </p:sp>
      <p:pic>
        <p:nvPicPr>
          <p:cNvPr id="40964" name="Picture 8">
            <a:extLst>
              <a:ext uri="{FF2B5EF4-FFF2-40B4-BE49-F238E27FC236}">
                <a16:creationId xmlns:a16="http://schemas.microsoft.com/office/drawing/2014/main" id="{7907F1BA-D296-4A8B-B48B-102035AB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76200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2258A-26E0-4BAF-AF6E-9C05FC39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C16291-E8CE-45F3-A86F-3185FA83C1F3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34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2AEA8AE5-AD31-476A-94E9-838EFCBF6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2</a:t>
            </a: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BE5E450D-1331-4A1E-804C-6389FD186F5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TW" altLang="en-US" dirty="0"/>
              <a:t>假設您想在 </a:t>
            </a:r>
            <a:r>
              <a:rPr lang="en-US" altLang="zh-TW" dirty="0"/>
              <a:t>4 </a:t>
            </a:r>
            <a:r>
              <a:rPr lang="zh-TW" altLang="en-US" dirty="0"/>
              <a:t>年後存滿 </a:t>
            </a:r>
            <a:r>
              <a:rPr lang="en-US" altLang="zh-TW" dirty="0"/>
              <a:t>800,000 </a:t>
            </a:r>
            <a:r>
              <a:rPr lang="zh-TW" altLang="en-US" dirty="0"/>
              <a:t>元做為留學基金</a:t>
            </a:r>
            <a:r>
              <a:rPr lang="en-US" altLang="zh-TW" dirty="0"/>
              <a:t>, </a:t>
            </a:r>
            <a:r>
              <a:rPr lang="zh-TW" altLang="en-US" dirty="0"/>
              <a:t>現今的年利率為 </a:t>
            </a:r>
            <a:r>
              <a:rPr lang="en-US" altLang="zh-TW" dirty="0"/>
              <a:t>2%, </a:t>
            </a:r>
            <a:r>
              <a:rPr lang="zh-TW" altLang="en-US" dirty="0"/>
              <a:t>則每個月應存多少錢才能達成這個目標呢？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274320" indent="-27432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  <a:p>
            <a:pPr marL="274320" indent="-27432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  <a:p>
            <a:pPr marL="274320" indent="-27432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TW" altLang="en-US" dirty="0"/>
              <a:t>由上圖得知：</a:t>
            </a:r>
            <a:r>
              <a:rPr lang="en-US" altLang="zh-TW" dirty="0"/>
              <a:t>PMT (2%/12,4*12,0,-800000) = $16,022.77, </a:t>
            </a:r>
            <a:r>
              <a:rPr lang="zh-TW" altLang="en-US" dirty="0"/>
              <a:t>也就是說您只要每個月固定存入 </a:t>
            </a:r>
            <a:r>
              <a:rPr lang="en-US" altLang="zh-TW" dirty="0"/>
              <a:t>$16,023 </a:t>
            </a:r>
            <a:r>
              <a:rPr lang="zh-TW" altLang="en-US" dirty="0"/>
              <a:t>元</a:t>
            </a:r>
            <a:r>
              <a:rPr lang="en-US" altLang="zh-TW" dirty="0"/>
              <a:t>, 4 </a:t>
            </a:r>
            <a:r>
              <a:rPr lang="zh-TW" altLang="en-US" dirty="0"/>
              <a:t>年後就可以順利的出國留學了。</a:t>
            </a:r>
          </a:p>
        </p:txBody>
      </p:sp>
      <p:pic>
        <p:nvPicPr>
          <p:cNvPr id="41988" name="Picture 6">
            <a:extLst>
              <a:ext uri="{FF2B5EF4-FFF2-40B4-BE49-F238E27FC236}">
                <a16:creationId xmlns:a16="http://schemas.microsoft.com/office/drawing/2014/main" id="{B21425F8-2298-4B23-B9D4-E9F0D1580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70188"/>
            <a:ext cx="7467600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968DED-E328-4442-9DA7-A0411258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59E4EB7-9702-4CAD-8A3B-3467BD0ACD78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35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C7C1B42-21D2-4084-B285-7C098CEDC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RATE </a:t>
            </a:r>
            <a:r>
              <a:rPr lang="zh-TW" altLang="en-US"/>
              <a:t>函數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5B7E573-6147-4842-B518-0C763E90A09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RATE</a:t>
            </a:r>
            <a:r>
              <a:rPr lang="en-US" altLang="zh-TW"/>
              <a:t> </a:t>
            </a:r>
            <a:r>
              <a:rPr lang="zh-TW" altLang="en-US"/>
              <a:t>函數可以幫我們計算借了一筆錢</a:t>
            </a:r>
            <a:r>
              <a:rPr lang="en-US" altLang="zh-TW"/>
              <a:t>, </a:t>
            </a:r>
            <a:r>
              <a:rPr lang="zh-TW" altLang="en-US"/>
              <a:t>在固定期數、每期要償還固定金額下</a:t>
            </a:r>
            <a:r>
              <a:rPr lang="en-US" altLang="zh-TW"/>
              <a:t>, </a:t>
            </a:r>
            <a:r>
              <a:rPr lang="zh-TW" altLang="en-US"/>
              <a:t>算出其利率為何。</a:t>
            </a:r>
            <a:endParaRPr lang="en-US" altLang="zh-TW"/>
          </a:p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RATE</a:t>
            </a:r>
            <a:r>
              <a:rPr lang="en-US" altLang="zh-TW"/>
              <a:t> </a:t>
            </a:r>
            <a:r>
              <a:rPr lang="zh-TW" altLang="en-US"/>
              <a:t>函數的格式為：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/>
          </a:p>
          <a:p>
            <a:pPr lvl="1" eaLnBrk="1" hangingPunct="1">
              <a:lnSpc>
                <a:spcPct val="90000"/>
              </a:lnSpc>
            </a:pPr>
            <a:endParaRPr lang="zh-TW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Nper </a:t>
            </a:r>
            <a:r>
              <a:rPr lang="zh-TW" altLang="en-US"/>
              <a:t>為付款的總期數。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Pmt </a:t>
            </a:r>
            <a:r>
              <a:rPr lang="zh-TW" altLang="en-US"/>
              <a:t>為各期所應給付的固定金額。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Pv </a:t>
            </a:r>
            <a:r>
              <a:rPr lang="zh-TW" altLang="en-US"/>
              <a:t>為未來各期年金現值的總合。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Fv </a:t>
            </a:r>
            <a:r>
              <a:rPr lang="zh-TW" altLang="en-US"/>
              <a:t>為最後一次付款後</a:t>
            </a:r>
            <a:r>
              <a:rPr lang="en-US" altLang="zh-TW"/>
              <a:t>, </a:t>
            </a:r>
            <a:r>
              <a:rPr lang="zh-TW" altLang="en-US"/>
              <a:t>所能獲得的現金餘額。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Type </a:t>
            </a:r>
            <a:r>
              <a:rPr lang="zh-TW" altLang="en-US"/>
              <a:t>為一邏輯值</a:t>
            </a:r>
            <a:r>
              <a:rPr lang="en-US" altLang="zh-TW"/>
              <a:t>, </a:t>
            </a:r>
            <a:r>
              <a:rPr lang="zh-TW" altLang="en-US"/>
              <a:t>當為 </a:t>
            </a:r>
            <a:r>
              <a:rPr lang="en-US" altLang="zh-TW"/>
              <a:t>1 </a:t>
            </a:r>
            <a:r>
              <a:rPr lang="zh-TW" altLang="en-US"/>
              <a:t>時</a:t>
            </a:r>
            <a:r>
              <a:rPr lang="en-US" altLang="zh-TW"/>
              <a:t>, </a:t>
            </a:r>
            <a:r>
              <a:rPr lang="zh-TW" altLang="en-US"/>
              <a:t>代表每期期初付款；當為 </a:t>
            </a:r>
            <a:r>
              <a:rPr lang="en-US" altLang="zh-TW"/>
              <a:t>0 </a:t>
            </a:r>
            <a:r>
              <a:rPr lang="zh-TW" altLang="en-US"/>
              <a:t>時</a:t>
            </a:r>
            <a:r>
              <a:rPr lang="en-US" altLang="zh-TW"/>
              <a:t>, </a:t>
            </a:r>
            <a:r>
              <a:rPr lang="zh-TW" altLang="en-US"/>
              <a:t>代表每期期末付款。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6BE09D95-4B1C-4A32-9560-34F4D2E60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738438"/>
            <a:ext cx="39814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F0682B-E694-44D1-90D6-3C848099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F2DB4FE-214F-4C7A-82F2-77B064E8CC0B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36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5E22325-44D1-45F6-9D62-550ADAE97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1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7DFB510-5856-4A29-A95E-C1B95BD3A0D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TW" altLang="en-US" dirty="0"/>
              <a:t>假設古堡銀行推出全新的百萬儲蓄計劃</a:t>
            </a:r>
            <a:r>
              <a:rPr lang="en-US" altLang="zh-TW" dirty="0"/>
              <a:t>, </a:t>
            </a:r>
            <a:r>
              <a:rPr lang="zh-TW" altLang="en-US" dirty="0"/>
              <a:t>強調每月只要儲蓄 </a:t>
            </a:r>
            <a:r>
              <a:rPr lang="en-US" altLang="zh-TW" dirty="0"/>
              <a:t>7,500 </a:t>
            </a:r>
            <a:r>
              <a:rPr lang="zh-TW" altLang="en-US" dirty="0"/>
              <a:t>元</a:t>
            </a:r>
            <a:r>
              <a:rPr lang="en-US" altLang="zh-TW" dirty="0"/>
              <a:t>, 10 </a:t>
            </a:r>
            <a:r>
              <a:rPr lang="zh-TW" altLang="en-US" dirty="0"/>
              <a:t>年後保證領回 </a:t>
            </a:r>
            <a:r>
              <a:rPr lang="en-US" altLang="zh-TW" dirty="0"/>
              <a:t>100 </a:t>
            </a:r>
            <a:r>
              <a:rPr lang="zh-TW" altLang="en-US" dirty="0"/>
              <a:t>萬元</a:t>
            </a:r>
            <a:r>
              <a:rPr lang="en-US" altLang="zh-TW" dirty="0"/>
              <a:t>, </a:t>
            </a:r>
            <a:r>
              <a:rPr lang="zh-TW" altLang="en-US" dirty="0"/>
              <a:t>那到底這個百萬儲蓄計劃的年利率是多少呢？</a:t>
            </a:r>
            <a:endParaRPr lang="en-US" altLang="zh-TW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zh-TW" alt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TW" altLang="en-US" dirty="0"/>
              <a:t>帶入函數計算的結果</a:t>
            </a:r>
            <a:r>
              <a:rPr lang="en-US" altLang="zh-TW" dirty="0"/>
              <a:t>, </a:t>
            </a:r>
            <a:r>
              <a:rPr lang="zh-TW" altLang="en-US" dirty="0"/>
              <a:t>比目前銀行定存約 </a:t>
            </a:r>
            <a:r>
              <a:rPr lang="en-US" altLang="zh-TW" dirty="0"/>
              <a:t>2% </a:t>
            </a:r>
            <a:r>
              <a:rPr lang="zh-TW" altLang="en-US" dirty="0"/>
              <a:t>的利率還要高一些。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CEF0DB6A-99A2-4AE6-988A-DC34F7E5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740025"/>
            <a:ext cx="6858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96DF4B-3425-4BE0-85AB-0DDE102C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57D2420-0B06-4D5F-9CAB-51E96E31F3B4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37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41714CC-AC4C-4300-9847-7FCA44641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2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6A5C9B8-6764-43BB-A47B-BB5AE2F38D7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TW" altLang="en-US" dirty="0"/>
              <a:t>假設古堡銀行提出個人小額信用貸款方案</a:t>
            </a:r>
            <a:r>
              <a:rPr lang="en-US" altLang="zh-TW" dirty="0"/>
              <a:t>, </a:t>
            </a:r>
            <a:r>
              <a:rPr lang="zh-TW" altLang="en-US" dirty="0"/>
              <a:t>借款 </a:t>
            </a:r>
            <a:r>
              <a:rPr lang="en-US" altLang="zh-TW" dirty="0"/>
              <a:t>30 </a:t>
            </a:r>
            <a:r>
              <a:rPr lang="zh-TW" altLang="en-US" dirty="0"/>
              <a:t>萬</a:t>
            </a:r>
            <a:r>
              <a:rPr lang="en-US" altLang="zh-TW" dirty="0"/>
              <a:t>, </a:t>
            </a:r>
            <a:r>
              <a:rPr lang="zh-TW" altLang="en-US" dirty="0"/>
              <a:t>每月只要還款 </a:t>
            </a:r>
            <a:r>
              <a:rPr lang="en-US" altLang="zh-TW" dirty="0"/>
              <a:t>16000, 2 </a:t>
            </a:r>
            <a:r>
              <a:rPr lang="zh-TW" altLang="en-US" dirty="0"/>
              <a:t>年即可還清。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/>
              <a:t>帶入函數得知</a:t>
            </a:r>
            <a:r>
              <a:rPr lang="en-US" altLang="zh-TW" dirty="0"/>
              <a:t>, </a:t>
            </a:r>
            <a:r>
              <a:rPr lang="zh-TW" altLang="en-US" dirty="0"/>
              <a:t>和信用卡循環利息一樣高耶</a:t>
            </a:r>
            <a:r>
              <a:rPr lang="en-US" altLang="zh-TW" dirty="0"/>
              <a:t>, </a:t>
            </a:r>
            <a:r>
              <a:rPr lang="zh-TW" altLang="en-US" dirty="0"/>
              <a:t>還是划不來哦。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5EE6794F-F185-41BA-ACFA-4E156EF8B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997200"/>
            <a:ext cx="76485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5FB718-D93A-49E7-BFE8-CF8EFFB5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486B81-3AE0-43A6-99CF-5F1B4BFF8712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38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B506672-0A48-4EBD-8688-14E4C000E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NPER </a:t>
            </a:r>
            <a:r>
              <a:rPr lang="zh-TW" altLang="en-US"/>
              <a:t>函數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5DDA9C2-BCEA-4A2E-AA80-37DE627B8A9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NPER</a:t>
            </a:r>
            <a:r>
              <a:rPr lang="en-US" altLang="zh-TW"/>
              <a:t> </a:t>
            </a:r>
            <a:r>
              <a:rPr lang="zh-TW" altLang="en-US"/>
              <a:t>函數是指每期投入相同金額</a:t>
            </a:r>
            <a:r>
              <a:rPr lang="en-US" altLang="zh-TW"/>
              <a:t>, </a:t>
            </a:r>
            <a:r>
              <a:rPr lang="zh-TW" altLang="en-US"/>
              <a:t>在固定利率的情形下</a:t>
            </a:r>
            <a:r>
              <a:rPr lang="en-US" altLang="zh-TW"/>
              <a:t>, </a:t>
            </a:r>
            <a:r>
              <a:rPr lang="zh-TW" altLang="en-US"/>
              <a:t>計算欲達到某一投資金額的期數。</a:t>
            </a:r>
            <a:endParaRPr lang="en-US" altLang="zh-TW"/>
          </a:p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NPER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zh-TW" altLang="en-US"/>
              <a:t>函數的格式為：</a:t>
            </a:r>
          </a:p>
          <a:p>
            <a:pPr lvl="1" eaLnBrk="1" hangingPunct="1">
              <a:lnSpc>
                <a:spcPct val="105000"/>
              </a:lnSpc>
            </a:pPr>
            <a:endParaRPr lang="en-US" altLang="zh-TW"/>
          </a:p>
          <a:p>
            <a:pPr lvl="1" eaLnBrk="1" hangingPunct="1">
              <a:lnSpc>
                <a:spcPct val="105000"/>
              </a:lnSpc>
            </a:pPr>
            <a:endParaRPr lang="zh-TW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Rate </a:t>
            </a:r>
            <a:r>
              <a:rPr lang="zh-TW" altLang="en-US"/>
              <a:t>為各期的利率。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Pmt </a:t>
            </a:r>
            <a:r>
              <a:rPr lang="zh-TW" altLang="en-US"/>
              <a:t>為各期所應給付的固定金額。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Pv </a:t>
            </a:r>
            <a:r>
              <a:rPr lang="zh-TW" altLang="en-US"/>
              <a:t>為未來各期年金現值的總合。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Fv </a:t>
            </a:r>
            <a:r>
              <a:rPr lang="zh-TW" altLang="en-US"/>
              <a:t>為最後一次付款後</a:t>
            </a:r>
            <a:r>
              <a:rPr lang="en-US" altLang="zh-TW"/>
              <a:t>, </a:t>
            </a:r>
            <a:r>
              <a:rPr lang="zh-TW" altLang="en-US"/>
              <a:t>所能獲得的現金餘額。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Type </a:t>
            </a:r>
            <a:r>
              <a:rPr lang="zh-TW" altLang="en-US"/>
              <a:t>為一邏輯值</a:t>
            </a:r>
            <a:r>
              <a:rPr lang="en-US" altLang="zh-TW"/>
              <a:t>, </a:t>
            </a:r>
            <a:r>
              <a:rPr lang="zh-TW" altLang="en-US"/>
              <a:t>當為 </a:t>
            </a:r>
            <a:r>
              <a:rPr lang="en-US" altLang="zh-TW"/>
              <a:t>1 </a:t>
            </a:r>
            <a:r>
              <a:rPr lang="zh-TW" altLang="en-US"/>
              <a:t>時</a:t>
            </a:r>
            <a:r>
              <a:rPr lang="en-US" altLang="zh-TW"/>
              <a:t>, </a:t>
            </a:r>
            <a:r>
              <a:rPr lang="zh-TW" altLang="en-US"/>
              <a:t>代表每期期初付款；當為 </a:t>
            </a:r>
            <a:r>
              <a:rPr lang="en-US" altLang="zh-TW"/>
              <a:t>0 </a:t>
            </a:r>
            <a:r>
              <a:rPr lang="zh-TW" altLang="en-US"/>
              <a:t>時</a:t>
            </a:r>
            <a:r>
              <a:rPr lang="en-US" altLang="zh-TW"/>
              <a:t>, </a:t>
            </a:r>
            <a:r>
              <a:rPr lang="zh-TW" altLang="en-US"/>
              <a:t>代表每期期末付款。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D81CDDC1-BDE9-4997-BF0D-88970E29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81300"/>
            <a:ext cx="40100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400746-15C1-4EE9-B194-A0C06EA9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3BBB11-8F99-4256-B937-9DD6DF91737C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39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6F1E3C61-91C0-4FA7-80B3-6A880721E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MEDIAN </a:t>
            </a:r>
            <a:r>
              <a:rPr lang="zh-TW" altLang="en-US"/>
              <a:t>函數</a:t>
            </a:r>
          </a:p>
        </p:txBody>
      </p:sp>
      <p:sp>
        <p:nvSpPr>
          <p:cNvPr id="10243" name="Rectangle 6">
            <a:extLst>
              <a:ext uri="{FF2B5EF4-FFF2-40B4-BE49-F238E27FC236}">
                <a16:creationId xmlns:a16="http://schemas.microsoft.com/office/drawing/2014/main" id="{792F9C05-C86A-4F2B-A94D-E6382E5776D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MEDIAN</a:t>
            </a:r>
            <a:r>
              <a:rPr lang="en-US" altLang="zh-TW"/>
              <a:t> </a:t>
            </a:r>
            <a:r>
              <a:rPr lang="zh-TW" altLang="en-US"/>
              <a:t>為計算</a:t>
            </a:r>
            <a:r>
              <a:rPr lang="zh-TW" altLang="en-US">
                <a:solidFill>
                  <a:srgbClr val="0000FF"/>
                </a:solidFill>
              </a:rPr>
              <a:t>中位數</a:t>
            </a:r>
            <a:r>
              <a:rPr lang="zh-TW" altLang="en-US"/>
              <a:t>的函數</a:t>
            </a:r>
            <a:r>
              <a:rPr lang="en-US" altLang="zh-TW"/>
              <a:t>, </a:t>
            </a:r>
            <a:r>
              <a:rPr lang="zh-TW" altLang="en-US"/>
              <a:t>用來找出一組數值資料的中間值</a:t>
            </a:r>
            <a:r>
              <a:rPr lang="en-US" altLang="zh-TW"/>
              <a:t>, </a:t>
            </a:r>
            <a:r>
              <a:rPr lang="zh-TW" altLang="en-US"/>
              <a:t>如果有偶數個數引數</a:t>
            </a:r>
            <a:r>
              <a:rPr lang="en-US" altLang="zh-TW"/>
              <a:t>, </a:t>
            </a:r>
            <a:r>
              <a:rPr lang="zh-TW" altLang="en-US"/>
              <a:t>則 </a:t>
            </a:r>
            <a:r>
              <a:rPr lang="en-US" altLang="zh-TW">
                <a:solidFill>
                  <a:srgbClr val="FF0000"/>
                </a:solidFill>
              </a:rPr>
              <a:t>MEDIAN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zh-TW" altLang="en-US"/>
              <a:t>函數就會計算中間兩個數字的平均值</a:t>
            </a:r>
            <a:r>
              <a:rPr lang="en-US" altLang="zh-TW"/>
              <a:t>, </a:t>
            </a:r>
            <a:br>
              <a:rPr lang="en-US" altLang="zh-TW"/>
            </a:br>
            <a:r>
              <a:rPr lang="zh-TW" altLang="en-US"/>
              <a:t>例如：</a:t>
            </a:r>
            <a:r>
              <a:rPr lang="en-US" altLang="zh-TW"/>
              <a:t>MEDIAN (1,2,3,4)=2.5</a:t>
            </a:r>
            <a:r>
              <a:rPr lang="zh-TW" altLang="en-US"/>
              <a:t>、</a:t>
            </a:r>
            <a:r>
              <a:rPr lang="en-US" altLang="zh-TW"/>
              <a:t>MEDIAN(9,0,3) = 3</a:t>
            </a:r>
            <a:r>
              <a:rPr lang="zh-TW" altLang="en-US"/>
              <a:t>。當一組資料包含了幾個特別大或特別小的數值時</a:t>
            </a:r>
            <a:r>
              <a:rPr lang="en-US" altLang="zh-TW"/>
              <a:t>, </a:t>
            </a:r>
            <a:r>
              <a:rPr lang="zh-TW" altLang="en-US"/>
              <a:t>計算</a:t>
            </a:r>
            <a:r>
              <a:rPr lang="zh-TW" altLang="en-US">
                <a:solidFill>
                  <a:srgbClr val="0000FF"/>
                </a:solidFill>
              </a:rPr>
              <a:t>中位數</a:t>
            </a:r>
            <a:r>
              <a:rPr lang="zh-TW" altLang="en-US"/>
              <a:t>就會比計算</a:t>
            </a:r>
            <a:r>
              <a:rPr lang="zh-TW" altLang="en-US">
                <a:solidFill>
                  <a:srgbClr val="0000FF"/>
                </a:solidFill>
              </a:rPr>
              <a:t>平均</a:t>
            </a:r>
            <a:r>
              <a:rPr lang="zh-TW" altLang="en-US"/>
              <a:t>還要來得客觀一些。</a:t>
            </a:r>
            <a:r>
              <a:rPr lang="en-US" altLang="zh-TW"/>
              <a:t>MEDIAN </a:t>
            </a:r>
            <a:r>
              <a:rPr lang="zh-TW" altLang="en-US"/>
              <a:t>函數的格式為：</a:t>
            </a:r>
          </a:p>
        </p:txBody>
      </p:sp>
      <p:pic>
        <p:nvPicPr>
          <p:cNvPr id="10244" name="Picture 7">
            <a:extLst>
              <a:ext uri="{FF2B5EF4-FFF2-40B4-BE49-F238E27FC236}">
                <a16:creationId xmlns:a16="http://schemas.microsoft.com/office/drawing/2014/main" id="{338177A5-9A6A-4DFB-99D8-694CA9688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581525"/>
            <a:ext cx="47720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D4718D-D8A9-4539-A4AF-B239FC41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E86213-5E7E-4C26-B2C5-B5DFBA75F85C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>
            <a:extLst>
              <a:ext uri="{FF2B5EF4-FFF2-40B4-BE49-F238E27FC236}">
                <a16:creationId xmlns:a16="http://schemas.microsoft.com/office/drawing/2014/main" id="{98DF6791-8B6C-40B4-9091-9894BE580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44034" name="Rectangle 5">
            <a:extLst>
              <a:ext uri="{FF2B5EF4-FFF2-40B4-BE49-F238E27FC236}">
                <a16:creationId xmlns:a16="http://schemas.microsoft.com/office/drawing/2014/main" id="{709B634F-4431-42B1-ACB8-762BF429F28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TW" altLang="en-US" dirty="0"/>
              <a:t>小風想買一間需自備款 </a:t>
            </a:r>
            <a:r>
              <a:rPr lang="en-US" altLang="zh-TW" dirty="0"/>
              <a:t>60 </a:t>
            </a:r>
            <a:r>
              <a:rPr lang="zh-TW" altLang="en-US" dirty="0"/>
              <a:t>萬元的小套房</a:t>
            </a:r>
            <a:r>
              <a:rPr lang="en-US" altLang="zh-TW" dirty="0"/>
              <a:t>, </a:t>
            </a:r>
            <a:r>
              <a:rPr lang="zh-TW" altLang="en-US" dirty="0"/>
              <a:t>目前小風每個月可以存 </a:t>
            </a:r>
            <a:r>
              <a:rPr lang="en-US" altLang="zh-TW" dirty="0"/>
              <a:t>17,000 </a:t>
            </a:r>
            <a:r>
              <a:rPr lang="zh-TW" altLang="en-US" dirty="0"/>
              <a:t>元</a:t>
            </a:r>
            <a:r>
              <a:rPr lang="en-US" altLang="zh-TW" dirty="0"/>
              <a:t>, </a:t>
            </a:r>
            <a:r>
              <a:rPr lang="zh-TW" altLang="en-US" dirty="0"/>
              <a:t>而定存年利率為 </a:t>
            </a:r>
            <a:r>
              <a:rPr lang="en-US" altLang="zh-TW" dirty="0"/>
              <a:t>2.05%, </a:t>
            </a:r>
            <a:r>
              <a:rPr lang="zh-TW" altLang="en-US" dirty="0"/>
              <a:t>小風需要存多久才能存夠小套房的頭期款呢？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274320" indent="-274320" eaLnBrk="1" fontAlgn="auto" hangingPunct="1">
              <a:lnSpc>
                <a:spcPct val="75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TW" altLang="en-US" dirty="0"/>
              <a:t>帶入函數計算結果</a:t>
            </a:r>
            <a:r>
              <a:rPr lang="en-US" altLang="zh-TW" dirty="0"/>
              <a:t>, </a:t>
            </a:r>
            <a:r>
              <a:rPr lang="zh-TW" altLang="en-US" dirty="0"/>
              <a:t>表示小風只要存 </a:t>
            </a:r>
            <a:r>
              <a:rPr lang="en-US" altLang="zh-TW" dirty="0"/>
              <a:t>35 </a:t>
            </a:r>
            <a:r>
              <a:rPr lang="zh-TW" altLang="en-US" dirty="0"/>
              <a:t>個月就可湊足小套房的頭期款了。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E0E453CE-88E6-4678-A63C-0EC3AA8F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781300"/>
            <a:ext cx="733425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61F62F-DB91-4CE9-91B2-93827828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9A6F34-8118-4999-A0CC-FECC7F061BD3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40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4C5160CA-C1C5-49E4-979B-A1DB7CCCF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IRR </a:t>
            </a:r>
            <a:r>
              <a:rPr lang="zh-TW" altLang="en-US"/>
              <a:t>函數</a:t>
            </a: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B9F30287-8FAF-4CB8-A2D0-D68709F92CA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IRR </a:t>
            </a:r>
            <a:r>
              <a:rPr lang="zh-TW" altLang="en-US"/>
              <a:t>函數可以用來計算某一連續期間的內部報酬率。其中要注意的是：投入資金必須以負值表示</a:t>
            </a:r>
            <a:r>
              <a:rPr lang="en-US" altLang="zh-TW"/>
              <a:t>, IRR </a:t>
            </a:r>
            <a:r>
              <a:rPr lang="zh-TW" altLang="en-US"/>
              <a:t>才可以計算。</a:t>
            </a:r>
            <a:endParaRPr lang="en-US" altLang="zh-TW"/>
          </a:p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IRR </a:t>
            </a:r>
            <a:r>
              <a:rPr lang="zh-TW" altLang="en-US"/>
              <a:t>函數的格式為：</a:t>
            </a:r>
            <a:endParaRPr lang="en-US" altLang="zh-TW"/>
          </a:p>
          <a:p>
            <a:pPr eaLnBrk="1" hangingPunct="1"/>
            <a:endParaRPr lang="zh-TW" altLang="en-US"/>
          </a:p>
          <a:p>
            <a:pPr eaLnBrk="1" hangingPunct="1"/>
            <a:endParaRPr lang="zh-TW" altLang="en-US"/>
          </a:p>
          <a:p>
            <a:pPr lvl="1" eaLnBrk="1" hangingPunct="1"/>
            <a:r>
              <a:rPr lang="en-US" altLang="zh-TW"/>
              <a:t>Values </a:t>
            </a:r>
            <a:r>
              <a:rPr lang="zh-TW" altLang="en-US"/>
              <a:t>要計算報酬率的現金流量數值。</a:t>
            </a:r>
          </a:p>
          <a:p>
            <a:pPr lvl="1" eaLnBrk="1" hangingPunct="1"/>
            <a:r>
              <a:rPr lang="en-US" altLang="zh-TW"/>
              <a:t>Guess </a:t>
            </a:r>
            <a:r>
              <a:rPr lang="zh-TW" altLang="en-US"/>
              <a:t>預測利率</a:t>
            </a:r>
            <a:r>
              <a:rPr lang="en-US" altLang="zh-TW"/>
              <a:t>, </a:t>
            </a:r>
            <a:r>
              <a:rPr lang="zh-TW" altLang="en-US"/>
              <a:t>若不填則以 </a:t>
            </a:r>
            <a:r>
              <a:rPr lang="en-US" altLang="zh-TW"/>
              <a:t>10% </a:t>
            </a:r>
            <a:r>
              <a:rPr lang="zh-TW" altLang="en-US"/>
              <a:t>為預設值來計算。</a:t>
            </a:r>
          </a:p>
        </p:txBody>
      </p:sp>
      <p:pic>
        <p:nvPicPr>
          <p:cNvPr id="48132" name="Picture 6">
            <a:extLst>
              <a:ext uri="{FF2B5EF4-FFF2-40B4-BE49-F238E27FC236}">
                <a16:creationId xmlns:a16="http://schemas.microsoft.com/office/drawing/2014/main" id="{B5C70F09-F782-492E-AD9B-0224B0CCC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352800"/>
            <a:ext cx="3429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67C85C-9C8A-4533-A960-C381231A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0DA5F10-BCA6-4C17-8492-AB103BBC9FE7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41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4E2378C-BCE0-45D6-812D-46408E8A2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D48AE42-DC1B-4168-84CB-237C5C0D3EF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假設</a:t>
            </a:r>
            <a:r>
              <a:rPr lang="zh-TW" altLang="en-US" b="1" u="sng"/>
              <a:t>瑪琦朵行動咖啡館</a:t>
            </a:r>
            <a:r>
              <a:rPr lang="zh-TW" altLang="en-US"/>
              <a:t>提出一投資方案</a:t>
            </a:r>
            <a:r>
              <a:rPr lang="en-US" altLang="zh-TW"/>
              <a:t>, </a:t>
            </a:r>
            <a:r>
              <a:rPr lang="zh-TW" altLang="en-US"/>
              <a:t>投資者只要投入資金 </a:t>
            </a:r>
            <a:r>
              <a:rPr lang="en-US" altLang="zh-TW"/>
              <a:t>80 </a:t>
            </a:r>
            <a:r>
              <a:rPr lang="zh-TW" altLang="en-US"/>
              <a:t>萬</a:t>
            </a:r>
            <a:r>
              <a:rPr lang="en-US" altLang="zh-TW"/>
              <a:t>, </a:t>
            </a:r>
            <a:r>
              <a:rPr lang="zh-TW" altLang="en-US"/>
              <a:t>便可以在 </a:t>
            </a:r>
            <a:r>
              <a:rPr lang="en-US" altLang="zh-TW"/>
              <a:t>6 </a:t>
            </a:r>
            <a:r>
              <a:rPr lang="zh-TW" altLang="en-US"/>
              <a:t>年內可分別領回：</a:t>
            </a:r>
            <a:r>
              <a:rPr lang="en-US" altLang="zh-TW"/>
              <a:t>15 </a:t>
            </a:r>
            <a:r>
              <a:rPr lang="zh-TW" altLang="en-US"/>
              <a:t>萬、</a:t>
            </a:r>
            <a:r>
              <a:rPr lang="en-US" altLang="zh-TW"/>
              <a:t>17.5 </a:t>
            </a:r>
            <a:r>
              <a:rPr lang="zh-TW" altLang="en-US"/>
              <a:t>萬、</a:t>
            </a:r>
            <a:r>
              <a:rPr lang="en-US" altLang="zh-TW"/>
              <a:t>20 </a:t>
            </a:r>
            <a:r>
              <a:rPr lang="zh-TW" altLang="en-US"/>
              <a:t>萬、</a:t>
            </a:r>
            <a:r>
              <a:rPr lang="en-US" altLang="zh-TW"/>
              <a:t>21 </a:t>
            </a:r>
            <a:r>
              <a:rPr lang="zh-TW" altLang="en-US"/>
              <a:t>萬、</a:t>
            </a:r>
            <a:r>
              <a:rPr lang="en-US" altLang="zh-TW"/>
              <a:t>22 </a:t>
            </a:r>
            <a:r>
              <a:rPr lang="zh-TW" altLang="en-US"/>
              <a:t>萬、及 </a:t>
            </a:r>
            <a:r>
              <a:rPr lang="en-US" altLang="zh-TW"/>
              <a:t>23 </a:t>
            </a:r>
            <a:r>
              <a:rPr lang="zh-TW" altLang="en-US"/>
              <a:t>萬</a:t>
            </a:r>
            <a:r>
              <a:rPr lang="en-US" altLang="zh-TW"/>
              <a:t>, </a:t>
            </a:r>
            <a:r>
              <a:rPr lang="zh-TW" altLang="en-US"/>
              <a:t>求此投資的內部報酬率：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8C4CB-8555-4E4E-A114-A471DBF9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35CBC5C-D9A3-4D26-8B83-CB259A9F2348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42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5401573-24A7-4CAD-B3BA-B2B99FBD8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5770727-8603-4B04-9144-8F155F77A10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zh-TW" altLang="en-US"/>
              <a:t>由圖可知其內部報酬率為 </a:t>
            </a:r>
            <a:r>
              <a:rPr lang="en-US" altLang="zh-TW"/>
              <a:t>12%</a:t>
            </a:r>
            <a:r>
              <a:rPr lang="zh-TW" altLang="en-US"/>
              <a:t>。</a:t>
            </a: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55E6EB91-B09E-4696-91FD-BC1E3F88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2060575"/>
            <a:ext cx="5776913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71DF63-C084-4342-8518-E836DA7A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51206CD-AD6C-45EB-AF9D-68CEC8C35027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43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>
            <a:extLst>
              <a:ext uri="{FF2B5EF4-FFF2-40B4-BE49-F238E27FC236}">
                <a16:creationId xmlns:a16="http://schemas.microsoft.com/office/drawing/2014/main" id="{38CF0A9C-28A3-4BC7-A154-8CD8C25C7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折舊函數</a:t>
            </a:r>
          </a:p>
        </p:txBody>
      </p:sp>
      <p:sp>
        <p:nvSpPr>
          <p:cNvPr id="51203" name="Rectangle 5">
            <a:extLst>
              <a:ext uri="{FF2B5EF4-FFF2-40B4-BE49-F238E27FC236}">
                <a16:creationId xmlns:a16="http://schemas.microsoft.com/office/drawing/2014/main" id="{F18E632D-0393-4CFB-BA45-C0660868A13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計算折舊的方法有很多種</a:t>
            </a:r>
            <a:r>
              <a:rPr lang="en-US" altLang="zh-TW"/>
              <a:t>, </a:t>
            </a:r>
            <a:r>
              <a:rPr lang="zh-TW" altLang="en-US"/>
              <a:t>通常會依公司習慣的方式來提列。由於使用不同的折舊函數</a:t>
            </a:r>
            <a:r>
              <a:rPr lang="en-US" altLang="zh-TW"/>
              <a:t>, </a:t>
            </a:r>
            <a:r>
              <a:rPr lang="zh-TW" altLang="en-US"/>
              <a:t>所需用到的參數亦有些許差異</a:t>
            </a:r>
            <a:r>
              <a:rPr lang="en-US" altLang="zh-TW"/>
              <a:t>, </a:t>
            </a:r>
            <a:r>
              <a:rPr lang="zh-TW" altLang="en-US"/>
              <a:t>我們先介紹共通的部份：</a:t>
            </a:r>
          </a:p>
          <a:p>
            <a:pPr eaLnBrk="1" hangingPunct="1"/>
            <a:r>
              <a:rPr lang="en-US" altLang="zh-TW"/>
              <a:t>Cost </a:t>
            </a:r>
            <a:r>
              <a:rPr lang="zh-TW" altLang="en-US"/>
              <a:t>採購設備或資產所花費的成本。</a:t>
            </a:r>
          </a:p>
          <a:p>
            <a:pPr eaLnBrk="1" hangingPunct="1"/>
            <a:r>
              <a:rPr lang="en-US" altLang="zh-TW"/>
              <a:t>Salvage </a:t>
            </a:r>
            <a:r>
              <a:rPr lang="zh-TW" altLang="en-US"/>
              <a:t>殘值</a:t>
            </a:r>
            <a:r>
              <a:rPr lang="en-US" altLang="zh-TW"/>
              <a:t>, </a:t>
            </a:r>
            <a:r>
              <a:rPr lang="zh-TW" altLang="en-US"/>
              <a:t>亦即此設備或資產過了耐用年限時可回收的價值。</a:t>
            </a:r>
          </a:p>
          <a:p>
            <a:pPr eaLnBrk="1" hangingPunct="1"/>
            <a:r>
              <a:rPr lang="en-US" altLang="zh-TW"/>
              <a:t>Life </a:t>
            </a:r>
            <a:r>
              <a:rPr lang="zh-TW" altLang="en-US"/>
              <a:t>耐用年限</a:t>
            </a:r>
            <a:r>
              <a:rPr lang="en-US" altLang="zh-TW"/>
              <a:t>, </a:t>
            </a:r>
            <a:r>
              <a:rPr lang="zh-TW" altLang="en-US"/>
              <a:t>亦即此設備或資產的可用年限或生產數量。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B3A801-E543-4A89-8523-63975F43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4A4C321-51BD-4D83-8B95-956976D0B19D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44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EFE53246-8633-455B-8586-666EDF360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1</a:t>
            </a:r>
          </a:p>
        </p:txBody>
      </p:sp>
      <p:sp>
        <p:nvSpPr>
          <p:cNvPr id="52227" name="Rectangle 5">
            <a:extLst>
              <a:ext uri="{FF2B5EF4-FFF2-40B4-BE49-F238E27FC236}">
                <a16:creationId xmlns:a16="http://schemas.microsoft.com/office/drawing/2014/main" id="{933D618D-EE82-4903-AA3A-84D9A5233A1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 b="1" u="sng"/>
              <a:t>茹葳公司</a:t>
            </a:r>
            <a:r>
              <a:rPr lang="zh-TW" altLang="en-US"/>
              <a:t>採購一生財設備花了 </a:t>
            </a:r>
            <a:r>
              <a:rPr lang="en-US" altLang="zh-TW"/>
              <a:t>60 </a:t>
            </a:r>
            <a:r>
              <a:rPr lang="zh-TW" altLang="en-US"/>
              <a:t>萬元</a:t>
            </a:r>
            <a:r>
              <a:rPr lang="en-US" altLang="zh-TW"/>
              <a:t>, </a:t>
            </a:r>
            <a:r>
              <a:rPr lang="zh-TW" altLang="en-US"/>
              <a:t>預估可以使用 </a:t>
            </a:r>
            <a:r>
              <a:rPr lang="en-US" altLang="zh-TW"/>
              <a:t>5 </a:t>
            </a:r>
            <a:r>
              <a:rPr lang="zh-TW" altLang="en-US"/>
              <a:t>年</a:t>
            </a:r>
            <a:r>
              <a:rPr lang="en-US" altLang="zh-TW"/>
              <a:t>, </a:t>
            </a:r>
            <a:r>
              <a:rPr lang="zh-TW" altLang="en-US"/>
              <a:t>殘值餘 </a:t>
            </a:r>
            <a:r>
              <a:rPr lang="en-US" altLang="zh-TW"/>
              <a:t>4,500 </a:t>
            </a:r>
            <a:r>
              <a:rPr lang="zh-TW" altLang="en-US"/>
              <a:t>元。</a:t>
            </a:r>
            <a:endParaRPr lang="en-US" altLang="zh-TW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若以</a:t>
            </a:r>
            <a:r>
              <a:rPr lang="zh-TW" altLang="en-US">
                <a:solidFill>
                  <a:srgbClr val="0000FF"/>
                </a:solidFill>
              </a:rPr>
              <a:t>直線法</a:t>
            </a:r>
            <a:r>
              <a:rPr lang="zh-TW" altLang="en-US"/>
              <a:t>來攤為費用</a:t>
            </a:r>
            <a:r>
              <a:rPr lang="en-US" altLang="zh-TW"/>
              <a:t>, </a:t>
            </a:r>
            <a:r>
              <a:rPr lang="zh-TW" altLang="en-US"/>
              <a:t>則可使用直線法折舊函數 </a:t>
            </a:r>
            <a:r>
              <a:rPr lang="en-US" altLang="zh-TW">
                <a:solidFill>
                  <a:srgbClr val="0000FF"/>
                </a:solidFill>
              </a:rPr>
              <a:t>SLN</a:t>
            </a:r>
            <a:r>
              <a:rPr lang="en-US" altLang="zh-TW"/>
              <a:t>, </a:t>
            </a:r>
            <a:r>
              <a:rPr lang="zh-TW" altLang="en-US"/>
              <a:t>其格式如下：</a:t>
            </a:r>
          </a:p>
        </p:txBody>
      </p:sp>
      <p:pic>
        <p:nvPicPr>
          <p:cNvPr id="52228" name="Picture 6">
            <a:extLst>
              <a:ext uri="{FF2B5EF4-FFF2-40B4-BE49-F238E27FC236}">
                <a16:creationId xmlns:a16="http://schemas.microsoft.com/office/drawing/2014/main" id="{D7F5ACC4-DE8E-40C8-8225-08502AD0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84538"/>
            <a:ext cx="4843463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EF8ECA-EACD-42DE-B153-B969120E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5844061-168E-4691-AB32-F7DEDF4F840D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45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F9853366-21E3-469E-BDEC-ACF36CCA5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1</a:t>
            </a:r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AB0B5FB4-6322-4F7F-9B9E-5D0FAEF5651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在</a:t>
            </a:r>
            <a:r>
              <a:rPr lang="en-US" altLang="zh-TW"/>
              <a:t>B4 </a:t>
            </a:r>
            <a:r>
              <a:rPr lang="zh-TW" altLang="en-US"/>
              <a:t>儲存格</a:t>
            </a:r>
            <a:r>
              <a:rPr lang="en-US" altLang="zh-TW"/>
              <a:t>, </a:t>
            </a:r>
            <a:r>
              <a:rPr lang="zh-TW" altLang="en-US"/>
              <a:t>接著輸入公式 </a:t>
            </a:r>
            <a:r>
              <a:rPr lang="en-US" altLang="zh-TW"/>
              <a:t>"=SLN ($B$1, $D$1, $F$1)"</a:t>
            </a:r>
            <a:r>
              <a:rPr lang="zh-TW" altLang="en-US"/>
              <a:t>：</a:t>
            </a:r>
          </a:p>
        </p:txBody>
      </p:sp>
      <p:pic>
        <p:nvPicPr>
          <p:cNvPr id="53252" name="Picture 6">
            <a:extLst>
              <a:ext uri="{FF2B5EF4-FFF2-40B4-BE49-F238E27FC236}">
                <a16:creationId xmlns:a16="http://schemas.microsoft.com/office/drawing/2014/main" id="{CBD6F877-673A-4752-87FB-5CB02D7D5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636838"/>
            <a:ext cx="7391400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42CB43-CF4E-4739-A2CF-27EC85BA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1DFF5EF-1421-40D7-A634-C00191DEC5FC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46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B2DBE53F-7DCB-4F44-8FC0-635EEEDB1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2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7028DA29-70C5-467F-9459-8B3261F9B33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承上例</a:t>
            </a:r>
            <a:r>
              <a:rPr lang="en-US" altLang="zh-TW"/>
              <a:t>, </a:t>
            </a:r>
            <a:r>
              <a:rPr lang="zh-TW" altLang="en-US"/>
              <a:t>若</a:t>
            </a:r>
            <a:r>
              <a:rPr lang="zh-TW" altLang="en-US" b="1" u="sng"/>
              <a:t>茹葳公司</a:t>
            </a:r>
            <a:r>
              <a:rPr lang="zh-TW" altLang="en-US"/>
              <a:t>想要以</a:t>
            </a:r>
            <a:r>
              <a:rPr lang="zh-TW" altLang="en-US">
                <a:solidFill>
                  <a:srgbClr val="0000FF"/>
                </a:solidFill>
              </a:rPr>
              <a:t>定率遞減法 </a:t>
            </a:r>
            <a:r>
              <a:rPr lang="en-US" altLang="zh-TW">
                <a:solidFill>
                  <a:srgbClr val="0000FF"/>
                </a:solidFill>
              </a:rPr>
              <a:t>(DB)</a:t>
            </a:r>
            <a:r>
              <a:rPr lang="en-US" altLang="zh-TW"/>
              <a:t> </a:t>
            </a:r>
            <a:r>
              <a:rPr lang="zh-TW" altLang="en-US"/>
              <a:t>來計算每年需攤提的費用</a:t>
            </a:r>
            <a:r>
              <a:rPr lang="en-US" altLang="zh-TW"/>
              <a:t>, </a:t>
            </a:r>
            <a:r>
              <a:rPr lang="zh-TW" altLang="en-US"/>
              <a:t>則須採用 </a:t>
            </a:r>
            <a:r>
              <a:rPr lang="en-US" altLang="zh-TW">
                <a:solidFill>
                  <a:srgbClr val="0000FF"/>
                </a:solidFill>
              </a:rPr>
              <a:t>DB </a:t>
            </a:r>
            <a:r>
              <a:rPr lang="zh-TW" altLang="en-US"/>
              <a:t>函數</a:t>
            </a:r>
            <a:r>
              <a:rPr lang="en-US" altLang="zh-TW"/>
              <a:t>, </a:t>
            </a:r>
            <a:r>
              <a:rPr lang="zh-TW" altLang="en-US"/>
              <a:t>其格式為：</a:t>
            </a:r>
          </a:p>
        </p:txBody>
      </p:sp>
      <p:pic>
        <p:nvPicPr>
          <p:cNvPr id="54276" name="Picture 6">
            <a:extLst>
              <a:ext uri="{FF2B5EF4-FFF2-40B4-BE49-F238E27FC236}">
                <a16:creationId xmlns:a16="http://schemas.microsoft.com/office/drawing/2014/main" id="{1728793F-19B4-4880-9A7E-8651EE056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7848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1624F1-A434-4626-A4C5-CB6CB9C6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839CF02-1132-4029-A9B8-7D0FA73FED0D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47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>
            <a:extLst>
              <a:ext uri="{FF2B5EF4-FFF2-40B4-BE49-F238E27FC236}">
                <a16:creationId xmlns:a16="http://schemas.microsoft.com/office/drawing/2014/main" id="{DA7369B5-6CD3-48AC-A435-FA0A08DB5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2</a:t>
            </a:r>
          </a:p>
        </p:txBody>
      </p:sp>
      <p:sp>
        <p:nvSpPr>
          <p:cNvPr id="52227" name="Rectangle 5">
            <a:extLst>
              <a:ext uri="{FF2B5EF4-FFF2-40B4-BE49-F238E27FC236}">
                <a16:creationId xmlns:a16="http://schemas.microsoft.com/office/drawing/2014/main" id="{AD5FBE6F-C71F-4C32-B913-3C473757149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TW" altLang="en-US" dirty="0"/>
              <a:t>在 </a:t>
            </a:r>
            <a:r>
              <a:rPr lang="en-US" altLang="zh-TW" dirty="0"/>
              <a:t>B5 </a:t>
            </a:r>
            <a:r>
              <a:rPr lang="zh-TW" altLang="en-US" dirty="0"/>
              <a:t>拉曳填滿控點至 </a:t>
            </a:r>
            <a:r>
              <a:rPr lang="en-US" altLang="zh-TW" dirty="0"/>
              <a:t>F5, </a:t>
            </a:r>
            <a:r>
              <a:rPr lang="zh-TW" altLang="en-US" dirty="0"/>
              <a:t>即可求得定率遞減法各年度的折舊費用。這是初期折舊的費用較高</a:t>
            </a:r>
            <a:r>
              <a:rPr lang="en-US" altLang="zh-TW" dirty="0"/>
              <a:t>, </a:t>
            </a:r>
            <a:r>
              <a:rPr lang="zh-TW" altLang="en-US" dirty="0"/>
              <a:t>然後逐年遞減的一種加速折舊法。</a:t>
            </a:r>
          </a:p>
        </p:txBody>
      </p:sp>
      <p:pic>
        <p:nvPicPr>
          <p:cNvPr id="55300" name="Picture 6">
            <a:extLst>
              <a:ext uri="{FF2B5EF4-FFF2-40B4-BE49-F238E27FC236}">
                <a16:creationId xmlns:a16="http://schemas.microsoft.com/office/drawing/2014/main" id="{839658CB-2D81-473A-B639-666C1777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84313"/>
            <a:ext cx="76009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E7AFFD-4E41-440C-B3F1-29EB6249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E8F8F9-B19E-4068-AA2A-58F6E509587E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48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>
            <a:extLst>
              <a:ext uri="{FF2B5EF4-FFF2-40B4-BE49-F238E27FC236}">
                <a16:creationId xmlns:a16="http://schemas.microsoft.com/office/drawing/2014/main" id="{52EACCEB-BA3D-401B-A391-FC4F6B144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3</a:t>
            </a:r>
          </a:p>
        </p:txBody>
      </p:sp>
      <p:sp>
        <p:nvSpPr>
          <p:cNvPr id="56323" name="Rectangle 5">
            <a:extLst>
              <a:ext uri="{FF2B5EF4-FFF2-40B4-BE49-F238E27FC236}">
                <a16:creationId xmlns:a16="http://schemas.microsoft.com/office/drawing/2014/main" id="{398DD3FA-DE42-4CC1-99E2-1B4D352C53F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若</a:t>
            </a:r>
            <a:r>
              <a:rPr lang="zh-TW" altLang="en-US" b="1" u="sng"/>
              <a:t>茹葳公司</a:t>
            </a:r>
            <a:r>
              <a:rPr lang="zh-TW" altLang="en-US"/>
              <a:t>想要以</a:t>
            </a:r>
            <a:r>
              <a:rPr lang="zh-TW" altLang="en-US">
                <a:solidFill>
                  <a:srgbClr val="0000FF"/>
                </a:solidFill>
              </a:rPr>
              <a:t>倍率遞減法 </a:t>
            </a:r>
            <a:r>
              <a:rPr lang="en-US" altLang="zh-TW">
                <a:solidFill>
                  <a:srgbClr val="0000FF"/>
                </a:solidFill>
              </a:rPr>
              <a:t>(DDB)</a:t>
            </a:r>
            <a:r>
              <a:rPr lang="en-US" altLang="zh-TW"/>
              <a:t> </a:t>
            </a:r>
            <a:r>
              <a:rPr lang="zh-TW" altLang="en-US"/>
              <a:t>來計算每年需攤提的費用</a:t>
            </a:r>
            <a:r>
              <a:rPr lang="en-US" altLang="zh-TW"/>
              <a:t>, </a:t>
            </a:r>
            <a:r>
              <a:rPr lang="zh-TW" altLang="en-US"/>
              <a:t>則可使用 </a:t>
            </a:r>
            <a:r>
              <a:rPr lang="en-US" altLang="zh-TW">
                <a:solidFill>
                  <a:srgbClr val="0000FF"/>
                </a:solidFill>
              </a:rPr>
              <a:t>DDB</a:t>
            </a:r>
            <a:r>
              <a:rPr lang="en-US" altLang="zh-TW"/>
              <a:t> </a:t>
            </a:r>
            <a:r>
              <a:rPr lang="zh-TW" altLang="en-US"/>
              <a:t>函數</a:t>
            </a:r>
            <a:r>
              <a:rPr lang="en-US" altLang="zh-TW"/>
              <a:t>, </a:t>
            </a:r>
            <a:r>
              <a:rPr lang="zh-TW" altLang="en-US"/>
              <a:t>其格式如下：</a:t>
            </a:r>
          </a:p>
        </p:txBody>
      </p:sp>
      <p:pic>
        <p:nvPicPr>
          <p:cNvPr id="56324" name="Picture 6">
            <a:extLst>
              <a:ext uri="{FF2B5EF4-FFF2-40B4-BE49-F238E27FC236}">
                <a16:creationId xmlns:a16="http://schemas.microsoft.com/office/drawing/2014/main" id="{9994580D-56B6-4ACA-9C81-67A4978AD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3429000"/>
            <a:ext cx="65055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ACD128-5BCA-4CA2-8C47-8E11515D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EBE4331-EF91-47F3-AAEB-283B84B733A6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49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83A8AEDC-F795-4647-B42F-453A45FDF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13D9E84F-B02C-49F9-9D59-25B6DB9C97D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有一名運動員想了解自己在一分鐘內大約可以投進幾顆籃球</a:t>
            </a:r>
            <a:r>
              <a:rPr lang="en-US" altLang="zh-TW"/>
              <a:t>, </a:t>
            </a:r>
            <a:r>
              <a:rPr lang="zh-TW" altLang="en-US"/>
              <a:t>所以他做了十次的測試</a:t>
            </a:r>
            <a:r>
              <a:rPr lang="en-US" altLang="zh-TW"/>
              <a:t>, </a:t>
            </a:r>
            <a:r>
              <a:rPr lang="zh-TW" altLang="en-US"/>
              <a:t>並把每次一分鐘投進的球數紀錄下來。因此</a:t>
            </a:r>
            <a:r>
              <a:rPr lang="en-US" altLang="zh-TW"/>
              <a:t>, </a:t>
            </a:r>
            <a:r>
              <a:rPr lang="zh-TW" altLang="en-US"/>
              <a:t>我們決定應用 </a:t>
            </a:r>
            <a:r>
              <a:rPr lang="en-US" altLang="zh-TW"/>
              <a:t>MEDIAN </a:t>
            </a:r>
            <a:r>
              <a:rPr lang="zh-TW" altLang="en-US"/>
              <a:t>函數來計算結果！</a:t>
            </a:r>
          </a:p>
        </p:txBody>
      </p:sp>
      <p:pic>
        <p:nvPicPr>
          <p:cNvPr id="11268" name="Picture 8">
            <a:extLst>
              <a:ext uri="{FF2B5EF4-FFF2-40B4-BE49-F238E27FC236}">
                <a16:creationId xmlns:a16="http://schemas.microsoft.com/office/drawing/2014/main" id="{930E4AF2-59DB-483B-B839-2EF546720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429000"/>
            <a:ext cx="6886575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0BFDBE-9E18-4B01-B18A-71DBB651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EAD973-D1B7-4E1D-8CB5-C0D6A35BF588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14B9104-8A72-461D-A126-C53AA7397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3</a:t>
            </a: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CDA28A7D-D050-40C2-BACE-090DFC82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981200"/>
            <a:ext cx="7934325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41E5F8-9F66-4174-83E0-DACB494F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DA4FA3-17D4-43C2-8BC4-5A73F707D7C3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50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>
            <a:extLst>
              <a:ext uri="{FF2B5EF4-FFF2-40B4-BE49-F238E27FC236}">
                <a16:creationId xmlns:a16="http://schemas.microsoft.com/office/drawing/2014/main" id="{BB69555C-699B-4247-8783-539FF4A69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4</a:t>
            </a:r>
          </a:p>
        </p:txBody>
      </p:sp>
      <p:sp>
        <p:nvSpPr>
          <p:cNvPr id="58371" name="Rectangle 5">
            <a:extLst>
              <a:ext uri="{FF2B5EF4-FFF2-40B4-BE49-F238E27FC236}">
                <a16:creationId xmlns:a16="http://schemas.microsoft.com/office/drawing/2014/main" id="{7ABE87B7-7698-4EF0-91B9-48158989B88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若</a:t>
            </a:r>
            <a:r>
              <a:rPr lang="zh-TW" altLang="en-US" b="1" u="sng"/>
              <a:t>茹葳公司</a:t>
            </a:r>
            <a:r>
              <a:rPr lang="zh-TW" altLang="en-US"/>
              <a:t>想要以</a:t>
            </a:r>
            <a:r>
              <a:rPr lang="zh-TW" altLang="en-US">
                <a:solidFill>
                  <a:srgbClr val="0000FF"/>
                </a:solidFill>
              </a:rPr>
              <a:t>年數合計法 </a:t>
            </a:r>
            <a:r>
              <a:rPr lang="en-US" altLang="zh-TW">
                <a:solidFill>
                  <a:srgbClr val="0000FF"/>
                </a:solidFill>
              </a:rPr>
              <a:t>(SYD)</a:t>
            </a:r>
            <a:r>
              <a:rPr lang="en-US" altLang="zh-TW"/>
              <a:t> </a:t>
            </a:r>
            <a:r>
              <a:rPr lang="zh-TW" altLang="en-US"/>
              <a:t>來計算每年需攤提的費用</a:t>
            </a:r>
            <a:r>
              <a:rPr lang="en-US" altLang="zh-TW"/>
              <a:t>, </a:t>
            </a:r>
            <a:r>
              <a:rPr lang="zh-TW" altLang="en-US"/>
              <a:t>則可改用 </a:t>
            </a:r>
            <a:r>
              <a:rPr lang="en-US" altLang="zh-TW">
                <a:solidFill>
                  <a:srgbClr val="0000FF"/>
                </a:solidFill>
              </a:rPr>
              <a:t>SYD </a:t>
            </a:r>
            <a:r>
              <a:rPr lang="zh-TW" altLang="en-US"/>
              <a:t>函數來計算。其格式如下：</a:t>
            </a:r>
          </a:p>
        </p:txBody>
      </p:sp>
      <p:pic>
        <p:nvPicPr>
          <p:cNvPr id="58372" name="Picture 6">
            <a:extLst>
              <a:ext uri="{FF2B5EF4-FFF2-40B4-BE49-F238E27FC236}">
                <a16:creationId xmlns:a16="http://schemas.microsoft.com/office/drawing/2014/main" id="{C688E086-533B-43E8-AC23-26B7924DF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3429000"/>
            <a:ext cx="54197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F3D435-A9E0-4ABA-B7CD-FCD2EE3B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5436F3-F818-493D-BD86-EA7F13AFFB66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51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>
            <a:extLst>
              <a:ext uri="{FF2B5EF4-FFF2-40B4-BE49-F238E27FC236}">
                <a16:creationId xmlns:a16="http://schemas.microsoft.com/office/drawing/2014/main" id="{AB9DC8AC-ABA1-40F8-AE1D-30F6D6C2E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4</a:t>
            </a:r>
          </a:p>
        </p:txBody>
      </p:sp>
      <p:sp>
        <p:nvSpPr>
          <p:cNvPr id="59395" name="Rectangle 6">
            <a:extLst>
              <a:ext uri="{FF2B5EF4-FFF2-40B4-BE49-F238E27FC236}">
                <a16:creationId xmlns:a16="http://schemas.microsoft.com/office/drawing/2014/main" id="{52712B31-42B1-4BC6-B7CE-3910CCFFEFA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zh-TW" altLang="en-US"/>
              <a:t>若想要了解這 </a:t>
            </a:r>
            <a:r>
              <a:rPr lang="en-US" altLang="zh-TW"/>
              <a:t>4 </a:t>
            </a:r>
            <a:r>
              <a:rPr lang="zh-TW" altLang="en-US"/>
              <a:t>個應用實例的結果</a:t>
            </a:r>
            <a:r>
              <a:rPr lang="en-US" altLang="zh-TW"/>
              <a:t>, </a:t>
            </a:r>
            <a:r>
              <a:rPr lang="zh-TW" altLang="en-US"/>
              <a:t>可切換到</a:t>
            </a:r>
            <a:r>
              <a:rPr lang="zh-TW" altLang="en-US">
                <a:solidFill>
                  <a:srgbClr val="0000FF"/>
                </a:solidFill>
              </a:rPr>
              <a:t>折舊 </a:t>
            </a:r>
            <a:r>
              <a:rPr lang="en-US" altLang="zh-TW">
                <a:solidFill>
                  <a:srgbClr val="0000FF"/>
                </a:solidFill>
              </a:rPr>
              <a:t>–OK </a:t>
            </a:r>
            <a:r>
              <a:rPr lang="zh-TW" altLang="en-US"/>
              <a:t>工作表來查看。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1B456EE5-321C-4F92-BCD5-A6F1BC7A5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793432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16F688-C1F6-4A12-A7FE-B34179D6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E1FC2F-2702-43B6-8097-6C6AA01516F7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52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32F0567-28A2-4D38-80C9-332E8D8CD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數學與三角函數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D0AF88B-01DF-4CAA-B139-391629460F6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3749675" cy="4572000"/>
          </a:xfrm>
        </p:spPr>
        <p:txBody>
          <a:bodyPr/>
          <a:lstStyle/>
          <a:p>
            <a:pPr eaLnBrk="1" hangingPunct="1"/>
            <a:r>
              <a:rPr lang="en-US" altLang="zh-TW" sz="3200"/>
              <a:t>ABS </a:t>
            </a:r>
            <a:r>
              <a:rPr lang="zh-TW" altLang="en-US" sz="3200"/>
              <a:t>函數</a:t>
            </a:r>
          </a:p>
          <a:p>
            <a:pPr lvl="1" eaLnBrk="1" hangingPunct="1"/>
            <a:r>
              <a:rPr lang="zh-TW" altLang="en-US" sz="2800"/>
              <a:t>實例應用</a:t>
            </a:r>
            <a:endParaRPr lang="zh-TW" altLang="en-US" sz="3200"/>
          </a:p>
          <a:p>
            <a:pPr eaLnBrk="1" hangingPunct="1"/>
            <a:r>
              <a:rPr lang="en-US" altLang="zh-TW" sz="3200"/>
              <a:t>SQRT </a:t>
            </a:r>
            <a:r>
              <a:rPr lang="zh-TW" altLang="en-US" sz="3200"/>
              <a:t>函數</a:t>
            </a:r>
          </a:p>
          <a:p>
            <a:pPr lvl="1" eaLnBrk="1" hangingPunct="1"/>
            <a:r>
              <a:rPr lang="zh-TW" altLang="en-US" sz="2800"/>
              <a:t>實例應用</a:t>
            </a:r>
            <a:endParaRPr lang="zh-TW" altLang="en-US" sz="3200"/>
          </a:p>
          <a:p>
            <a:pPr eaLnBrk="1" hangingPunct="1"/>
            <a:r>
              <a:rPr lang="en-US" altLang="zh-TW" sz="3200"/>
              <a:t>RANDBETWEEN </a:t>
            </a:r>
            <a:r>
              <a:rPr lang="zh-TW" altLang="en-US" sz="3200"/>
              <a:t>函數</a:t>
            </a:r>
          </a:p>
          <a:p>
            <a:pPr lvl="1" eaLnBrk="1" hangingPunct="1"/>
            <a:r>
              <a:rPr lang="zh-TW" altLang="en-US" sz="2800"/>
              <a:t>實例應用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73D7910-016D-49D5-B4CF-95B7486F6712}"/>
              </a:ext>
            </a:extLst>
          </p:cNvPr>
          <p:cNvSpPr>
            <a:spLocks noGrp="1" noChangeArrowheads="1"/>
          </p:cNvSpPr>
          <p:nvPr>
            <p:ph sz="quarter" idx="2"/>
          </p:nvPr>
        </p:nvSpPr>
        <p:spPr>
          <a:xfrm>
            <a:off x="4933950" y="1447800"/>
            <a:ext cx="3749675" cy="4572000"/>
          </a:xfrm>
        </p:spPr>
        <p:txBody>
          <a:bodyPr/>
          <a:lstStyle/>
          <a:p>
            <a:pPr eaLnBrk="1" hangingPunct="1"/>
            <a:r>
              <a:rPr lang="en-US" altLang="zh-TW" sz="3200"/>
              <a:t>SUMIF </a:t>
            </a:r>
            <a:r>
              <a:rPr lang="zh-TW" altLang="en-US" sz="3200"/>
              <a:t>函數</a:t>
            </a:r>
          </a:p>
          <a:p>
            <a:pPr lvl="1" eaLnBrk="1" hangingPunct="1"/>
            <a:r>
              <a:rPr lang="zh-TW" altLang="en-US" sz="2800"/>
              <a:t>實例應用</a:t>
            </a:r>
            <a:endParaRPr lang="zh-TW" altLang="en-US" sz="3200"/>
          </a:p>
          <a:p>
            <a:pPr eaLnBrk="1" hangingPunct="1"/>
            <a:r>
              <a:rPr lang="en-US" altLang="zh-TW" sz="3200"/>
              <a:t>ROUND </a:t>
            </a:r>
            <a:r>
              <a:rPr lang="zh-TW" altLang="en-US" sz="3200"/>
              <a:t>函數</a:t>
            </a:r>
          </a:p>
          <a:p>
            <a:pPr lvl="1" eaLnBrk="1" hangingPunct="1"/>
            <a:r>
              <a:rPr lang="zh-TW" altLang="en-US" sz="2800"/>
              <a:t>實例應用</a:t>
            </a:r>
          </a:p>
          <a:p>
            <a:pPr eaLnBrk="1" hangingPunct="1"/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6995A8-C47F-4CD7-8310-EBA67585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8376EA-F486-4A75-A721-709E9510CB62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53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0422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016A61F1-1B30-4B33-AD12-E639E5568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1025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>
            <a:extLst>
              <a:ext uri="{FF2B5EF4-FFF2-40B4-BE49-F238E27FC236}">
                <a16:creationId xmlns:a16="http://schemas.microsoft.com/office/drawing/2014/main" id="{2730566B-B1D1-4B65-BE07-C46DE7734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ABS </a:t>
            </a:r>
            <a:r>
              <a:rPr lang="zh-TW" altLang="en-US"/>
              <a:t>函數</a:t>
            </a:r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FE28B32C-913A-45B7-8EE0-8F4EB60EAF2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ABS </a:t>
            </a:r>
            <a:r>
              <a:rPr lang="zh-TW" altLang="en-US"/>
              <a:t>是用來計算</a:t>
            </a:r>
            <a:r>
              <a:rPr lang="zh-TW" altLang="en-US">
                <a:solidFill>
                  <a:srgbClr val="0000FF"/>
                </a:solidFill>
              </a:rPr>
              <a:t>絕對值</a:t>
            </a:r>
            <a:r>
              <a:rPr lang="zh-TW" altLang="en-US"/>
              <a:t>的函數</a:t>
            </a:r>
            <a:r>
              <a:rPr lang="en-US" altLang="zh-TW"/>
              <a:t>, </a:t>
            </a:r>
            <a:r>
              <a:rPr lang="zh-TW" altLang="en-US"/>
              <a:t>此函數只能有一個引數</a:t>
            </a:r>
            <a:r>
              <a:rPr lang="en-US" altLang="zh-TW"/>
              <a:t>, </a:t>
            </a:r>
            <a:r>
              <a:rPr lang="zh-TW" altLang="en-US"/>
              <a:t>且引數必須是數值、或是一個含有數值的儲存格、或是一個可傳回一個數值的函數</a:t>
            </a:r>
            <a:r>
              <a:rPr lang="en-US" altLang="zh-TW"/>
              <a:t>, 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例如：</a:t>
            </a:r>
            <a:r>
              <a:rPr lang="en-US" altLang="zh-TW"/>
              <a:t>"ABS (SUM (1,2,3)) "</a:t>
            </a:r>
            <a:r>
              <a:rPr lang="zh-TW" altLang="en-US"/>
              <a:t>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F88A67-50C5-496E-8367-5B7D3137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5A3CA0-0277-4F7B-9535-DA71804F05B6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54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>
            <a:extLst>
              <a:ext uri="{FF2B5EF4-FFF2-40B4-BE49-F238E27FC236}">
                <a16:creationId xmlns:a16="http://schemas.microsoft.com/office/drawing/2014/main" id="{BB8F1D65-8CD8-48E5-B83B-92A9AF097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62467" name="Rectangle 5">
            <a:extLst>
              <a:ext uri="{FF2B5EF4-FFF2-40B4-BE49-F238E27FC236}">
                <a16:creationId xmlns:a16="http://schemas.microsoft.com/office/drawing/2014/main" id="{24B324CC-4096-48BB-8E94-34D47169404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同 </a:t>
            </a:r>
            <a:r>
              <a:rPr lang="en-US" altLang="zh-TW">
                <a:solidFill>
                  <a:srgbClr val="0000FF"/>
                </a:solidFill>
              </a:rPr>
              <a:t>PMT</a:t>
            </a:r>
            <a:r>
              <a:rPr lang="en-US" altLang="zh-TW"/>
              <a:t> </a:t>
            </a:r>
            <a:r>
              <a:rPr lang="zh-TW" altLang="en-US"/>
              <a:t>函數的實例</a:t>
            </a:r>
            <a:r>
              <a:rPr lang="en-US" altLang="zh-TW"/>
              <a:t>, </a:t>
            </a:r>
            <a:r>
              <a:rPr lang="zh-TW" altLang="en-US"/>
              <a:t>假設旗旗銀行提供申請購屋貸款的優惠方案</a:t>
            </a:r>
            <a:r>
              <a:rPr lang="en-US" altLang="zh-TW"/>
              <a:t>, </a:t>
            </a:r>
            <a:r>
              <a:rPr lang="zh-TW" altLang="en-US"/>
              <a:t>貸款年利率為 </a:t>
            </a:r>
            <a:r>
              <a:rPr lang="en-US" altLang="zh-TW"/>
              <a:t>4.5%, </a:t>
            </a:r>
            <a:r>
              <a:rPr lang="zh-TW" altLang="en-US"/>
              <a:t>可借得 </a:t>
            </a:r>
            <a:r>
              <a:rPr lang="en-US" altLang="zh-TW"/>
              <a:t>3,000,000 </a:t>
            </a:r>
            <a:r>
              <a:rPr lang="zh-TW" altLang="en-US"/>
              <a:t>元</a:t>
            </a:r>
            <a:r>
              <a:rPr lang="en-US" altLang="zh-TW"/>
              <a:t>, </a:t>
            </a:r>
            <a:r>
              <a:rPr lang="zh-TW" altLang="en-US"/>
              <a:t>期限為 </a:t>
            </a:r>
            <a:r>
              <a:rPr lang="en-US" altLang="zh-TW"/>
              <a:t>20 </a:t>
            </a:r>
            <a:r>
              <a:rPr lang="zh-TW" altLang="en-US"/>
              <a:t>年</a:t>
            </a:r>
            <a:r>
              <a:rPr lang="en-US" altLang="zh-TW"/>
              <a:t>, </a:t>
            </a:r>
            <a:r>
              <a:rPr lang="zh-TW" altLang="en-US"/>
              <a:t>請您算算每月必須負擔多少貸款金額？</a:t>
            </a:r>
          </a:p>
        </p:txBody>
      </p:sp>
      <p:pic>
        <p:nvPicPr>
          <p:cNvPr id="62468" name="Picture 6">
            <a:extLst>
              <a:ext uri="{FF2B5EF4-FFF2-40B4-BE49-F238E27FC236}">
                <a16:creationId xmlns:a16="http://schemas.microsoft.com/office/drawing/2014/main" id="{F7154CD6-05AD-4290-BE01-A798B5EF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84538"/>
            <a:ext cx="784860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1C8BA1-A0A8-4A70-9E1D-72118191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30CE64-529E-44AA-8BF2-FB62D448EC52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55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1A6A3310-5E9D-4FB5-89C1-8C8FE230A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SQRT </a:t>
            </a:r>
            <a:r>
              <a:rPr lang="zh-TW" altLang="en-US"/>
              <a:t>函數</a:t>
            </a: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65D48559-D43C-4A0A-9A5E-D10F25A8BB6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SQRT </a:t>
            </a:r>
            <a:r>
              <a:rPr lang="zh-TW" altLang="en-US"/>
              <a:t>是用來計算</a:t>
            </a:r>
            <a:r>
              <a:rPr lang="zh-TW" altLang="en-US">
                <a:solidFill>
                  <a:srgbClr val="0000FF"/>
                </a:solidFill>
              </a:rPr>
              <a:t>平方根</a:t>
            </a:r>
            <a:r>
              <a:rPr lang="zh-TW" altLang="en-US"/>
              <a:t>的函數</a:t>
            </a:r>
            <a:r>
              <a:rPr lang="en-US" altLang="zh-TW"/>
              <a:t>, 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例如 </a:t>
            </a:r>
            <a:r>
              <a:rPr lang="en-US" altLang="zh-TW"/>
              <a:t>SQRT (25) = 5</a:t>
            </a:r>
            <a:r>
              <a:rPr lang="zh-TW" altLang="en-US"/>
              <a:t>、</a:t>
            </a:r>
            <a:r>
              <a:rPr lang="en-US" altLang="zh-TW"/>
              <a:t>SQRT (49) = 7</a:t>
            </a:r>
            <a:r>
              <a:rPr lang="zh-TW" altLang="en-US"/>
              <a:t>。</a:t>
            </a:r>
            <a:endParaRPr lang="en-US" altLang="zh-TW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需特別注意的是</a:t>
            </a:r>
            <a:r>
              <a:rPr lang="en-US" altLang="zh-TW"/>
              <a:t>, SQRT </a:t>
            </a:r>
            <a:r>
              <a:rPr lang="zh-TW" altLang="en-US"/>
              <a:t>的引數必須是一個正數或一個內含有正數值的儲存格</a:t>
            </a:r>
            <a:r>
              <a:rPr lang="en-US" altLang="zh-TW"/>
              <a:t>, </a:t>
            </a:r>
            <a:r>
              <a:rPr lang="zh-TW" altLang="en-US"/>
              <a:t>或是一個可傳回正數值的函數</a:t>
            </a:r>
            <a:r>
              <a:rPr lang="en-US" altLang="zh-TW"/>
              <a:t>, </a:t>
            </a:r>
            <a:r>
              <a:rPr lang="zh-TW" altLang="en-US"/>
              <a:t>否則就會出現錯誤訊息。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FF211A-F7C0-4E1F-A13C-670847DD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8A0D037-2963-4231-91E2-4961BE45676C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56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6">
            <a:extLst>
              <a:ext uri="{FF2B5EF4-FFF2-40B4-BE49-F238E27FC236}">
                <a16:creationId xmlns:a16="http://schemas.microsoft.com/office/drawing/2014/main" id="{2C130E84-7157-48EB-ABA4-622C2BCF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89363"/>
            <a:ext cx="5181600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Rectangle 4">
            <a:extLst>
              <a:ext uri="{FF2B5EF4-FFF2-40B4-BE49-F238E27FC236}">
                <a16:creationId xmlns:a16="http://schemas.microsoft.com/office/drawing/2014/main" id="{AFBBC644-0EC5-4F7A-B2BC-89C7C9760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9E696232-44C9-40D5-9FDB-F6D0CA06C35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我們曾經介紹過用來計算「變異數」的 </a:t>
            </a:r>
            <a:r>
              <a:rPr lang="en-US" altLang="zh-TW">
                <a:solidFill>
                  <a:srgbClr val="0000FF"/>
                </a:solidFill>
              </a:rPr>
              <a:t>VAR</a:t>
            </a:r>
            <a:r>
              <a:rPr lang="en-US" altLang="zh-TW"/>
              <a:t> </a:t>
            </a:r>
            <a:r>
              <a:rPr lang="zh-TW" altLang="en-US"/>
              <a:t>函數</a:t>
            </a:r>
            <a:r>
              <a:rPr lang="en-US" altLang="zh-TW"/>
              <a:t>, </a:t>
            </a:r>
            <a:r>
              <a:rPr lang="zh-TW" altLang="en-US"/>
              <a:t>以及「標準差」函數 </a:t>
            </a:r>
            <a:r>
              <a:rPr lang="en-US" altLang="zh-TW">
                <a:solidFill>
                  <a:srgbClr val="0000FF"/>
                </a:solidFill>
              </a:rPr>
              <a:t>STDEV</a:t>
            </a:r>
            <a:r>
              <a:rPr lang="en-US" altLang="zh-TW"/>
              <a:t>, </a:t>
            </a:r>
            <a:r>
              <a:rPr lang="zh-TW" altLang="en-US"/>
              <a:t>且知道標準差其實就是變異數的平方根</a:t>
            </a:r>
            <a:r>
              <a:rPr lang="en-US" altLang="zh-TW"/>
              <a:t>, </a:t>
            </a:r>
            <a:r>
              <a:rPr lang="zh-TW" altLang="en-US"/>
              <a:t>因此當我們算出變異數的時候</a:t>
            </a:r>
            <a:r>
              <a:rPr lang="en-US" altLang="zh-TW"/>
              <a:t>, </a:t>
            </a:r>
            <a:r>
              <a:rPr lang="zh-TW" altLang="en-US"/>
              <a:t>便可直接利用 </a:t>
            </a:r>
            <a:r>
              <a:rPr lang="en-US" altLang="zh-TW">
                <a:solidFill>
                  <a:srgbClr val="0000FF"/>
                </a:solidFill>
              </a:rPr>
              <a:t>SQRT</a:t>
            </a:r>
            <a:r>
              <a:rPr lang="en-US" altLang="zh-TW"/>
              <a:t> </a:t>
            </a:r>
            <a:r>
              <a:rPr lang="zh-TW" altLang="en-US"/>
              <a:t>函數來求出標準差。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E68A66-7C5F-459D-8B3C-4D5C1CD3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CFB54AE-A5DE-44CC-8CCE-7A4B0B8B9381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57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A48036D3-B083-4D51-AEAB-DE7DEC340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RANDBETWEEN </a:t>
            </a:r>
            <a:r>
              <a:rPr lang="zh-TW" altLang="en-US"/>
              <a:t>函數</a:t>
            </a:r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6780B361-0268-4AE1-B323-B388927926F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RANDBETWEEN</a:t>
            </a:r>
            <a:r>
              <a:rPr lang="en-US" altLang="zh-TW" dirty="0"/>
              <a:t> </a:t>
            </a:r>
            <a:r>
              <a:rPr lang="zh-TW" altLang="en-US" dirty="0"/>
              <a:t>函數用來傳回您所指定的數字範圍間的任意一個亂數</a:t>
            </a:r>
            <a:r>
              <a:rPr lang="en-US" altLang="zh-TW" dirty="0"/>
              <a:t>, </a:t>
            </a:r>
            <a:r>
              <a:rPr lang="zh-TW" altLang="en-US" dirty="0"/>
              <a:t>且在每次計算工作表時</a:t>
            </a:r>
            <a:r>
              <a:rPr lang="en-US" altLang="zh-TW" dirty="0"/>
              <a:t>, </a:t>
            </a:r>
            <a:r>
              <a:rPr lang="zh-TW" altLang="en-US" dirty="0"/>
              <a:t>都會傳回一個新的亂數。</a:t>
            </a:r>
            <a:endParaRPr lang="en-US" altLang="zh-TW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TW" altLang="en-US" dirty="0"/>
              <a:t>格式為：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Bottom </a:t>
            </a:r>
            <a:r>
              <a:rPr lang="zh-TW" altLang="en-US" dirty="0"/>
              <a:t>為 </a:t>
            </a:r>
            <a:r>
              <a:rPr lang="en-US" altLang="zh-TW" dirty="0"/>
              <a:t>RANDBETWEEN </a:t>
            </a:r>
            <a:r>
              <a:rPr lang="zh-TW" altLang="en-US" dirty="0"/>
              <a:t>傳回的最小整數。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Top </a:t>
            </a:r>
            <a:r>
              <a:rPr lang="zh-TW" altLang="en-US" dirty="0"/>
              <a:t>為 </a:t>
            </a:r>
            <a:r>
              <a:rPr lang="en-US" altLang="zh-TW" dirty="0"/>
              <a:t>RANDBETWEEN </a:t>
            </a:r>
            <a:r>
              <a:rPr lang="zh-TW" altLang="en-US" dirty="0"/>
              <a:t>傳回的最大整數</a:t>
            </a:r>
          </a:p>
        </p:txBody>
      </p:sp>
      <p:pic>
        <p:nvPicPr>
          <p:cNvPr id="65540" name="Picture 8">
            <a:extLst>
              <a:ext uri="{FF2B5EF4-FFF2-40B4-BE49-F238E27FC236}">
                <a16:creationId xmlns:a16="http://schemas.microsoft.com/office/drawing/2014/main" id="{2288CBDC-467F-4211-9417-59F507E06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3246438"/>
            <a:ext cx="46196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029F52-1A83-4C12-B4DF-63A52E96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F69ECA-2D5E-4188-B91A-0B08786AB95F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58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ACD9EA8-2923-4ADB-AAFF-2D4A48B61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4675B9E-4422-4743-B5C5-F49AB6CA1ED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假設學校合作社每學年提撥款項</a:t>
            </a:r>
            <a:r>
              <a:rPr lang="en-US" altLang="zh-TW"/>
              <a:t>, </a:t>
            </a:r>
            <a:r>
              <a:rPr lang="zh-TW" altLang="en-US"/>
              <a:t>購買精美文具組回饋給各班學生</a:t>
            </a:r>
            <a:r>
              <a:rPr lang="en-US" altLang="zh-TW"/>
              <a:t>, </a:t>
            </a:r>
            <a:r>
              <a:rPr lang="zh-TW" altLang="en-US"/>
              <a:t>但每班只有一位幸運得主</a:t>
            </a:r>
            <a:r>
              <a:rPr lang="en-US" altLang="zh-TW"/>
              <a:t>, </a:t>
            </a:r>
            <a:r>
              <a:rPr lang="zh-TW" altLang="en-US"/>
              <a:t>這時候我們可以使用</a:t>
            </a:r>
            <a:r>
              <a:rPr lang="en-US" altLang="zh-TW">
                <a:solidFill>
                  <a:srgbClr val="0000FF"/>
                </a:solidFill>
              </a:rPr>
              <a:t>RANDBETWEEN </a:t>
            </a:r>
            <a:r>
              <a:rPr lang="zh-TW" altLang="en-US"/>
              <a:t>函數抽出每班的得獎人座號：</a:t>
            </a:r>
          </a:p>
        </p:txBody>
      </p:sp>
      <p:pic>
        <p:nvPicPr>
          <p:cNvPr id="66564" name="Picture 4">
            <a:extLst>
              <a:ext uri="{FF2B5EF4-FFF2-40B4-BE49-F238E27FC236}">
                <a16:creationId xmlns:a16="http://schemas.microsoft.com/office/drawing/2014/main" id="{AECB3CF6-16A6-4350-BD12-ACB79502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57563"/>
            <a:ext cx="4114800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E4AEB6-26BD-452E-8650-3C8FA869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8CEB27-0F7C-4A33-A48A-52039D347A58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59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4D2BE8C3-8340-4982-9970-2B9298200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STDEV </a:t>
            </a:r>
            <a:r>
              <a:rPr lang="zh-TW" altLang="en-US"/>
              <a:t>函數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A7A29C93-CEAE-4F99-84AA-BAAF850605F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STDEV</a:t>
            </a:r>
            <a:r>
              <a:rPr lang="en-US" altLang="zh-TW"/>
              <a:t> </a:t>
            </a:r>
            <a:r>
              <a:rPr lang="zh-TW" altLang="en-US"/>
              <a:t>為計算</a:t>
            </a:r>
            <a:r>
              <a:rPr lang="zh-TW" altLang="en-US">
                <a:solidFill>
                  <a:srgbClr val="0000FF"/>
                </a:solidFill>
              </a:rPr>
              <a:t>標準差</a:t>
            </a:r>
            <a:r>
              <a:rPr lang="zh-TW" altLang="en-US"/>
              <a:t>的函數</a:t>
            </a:r>
            <a:r>
              <a:rPr lang="en-US" altLang="zh-TW"/>
              <a:t>, </a:t>
            </a:r>
            <a:r>
              <a:rPr lang="zh-TW" altLang="en-US"/>
              <a:t>當標準差愈小時</a:t>
            </a:r>
            <a:r>
              <a:rPr lang="en-US" altLang="zh-TW"/>
              <a:t>, </a:t>
            </a:r>
            <a:r>
              <a:rPr lang="zh-TW" altLang="en-US"/>
              <a:t>代表一組數值越集中於平均值附近。</a:t>
            </a:r>
          </a:p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STDEV</a:t>
            </a:r>
            <a:r>
              <a:rPr lang="en-US" altLang="zh-TW"/>
              <a:t> </a:t>
            </a:r>
            <a:r>
              <a:rPr lang="zh-TW" altLang="en-US"/>
              <a:t>函數的格式為：</a:t>
            </a:r>
          </a:p>
        </p:txBody>
      </p:sp>
      <p:pic>
        <p:nvPicPr>
          <p:cNvPr id="12292" name="Picture 8">
            <a:extLst>
              <a:ext uri="{FF2B5EF4-FFF2-40B4-BE49-F238E27FC236}">
                <a16:creationId xmlns:a16="http://schemas.microsoft.com/office/drawing/2014/main" id="{2AEEAFC9-48E4-4F73-9091-EBCF867E2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500438"/>
            <a:ext cx="4752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3052CD-7CFB-43B5-99F2-C9DA0CA4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6692808-029B-4A7B-B45C-8084B5E9EBBD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>
            <a:extLst>
              <a:ext uri="{FF2B5EF4-FFF2-40B4-BE49-F238E27FC236}">
                <a16:creationId xmlns:a16="http://schemas.microsoft.com/office/drawing/2014/main" id="{7AB7B73D-A0B6-4C68-83A5-5334BED8E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67587" name="Rectangle 5">
            <a:extLst>
              <a:ext uri="{FF2B5EF4-FFF2-40B4-BE49-F238E27FC236}">
                <a16:creationId xmlns:a16="http://schemas.microsoft.com/office/drawing/2014/main" id="{1B8033BE-06E6-4397-A12A-742C532921F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zh-TW" altLang="en-US"/>
              <a:t>請在 </a:t>
            </a:r>
            <a:r>
              <a:rPr lang="en-US" altLang="zh-TW"/>
              <a:t>C3 </a:t>
            </a:r>
            <a:r>
              <a:rPr lang="zh-TW" altLang="en-US"/>
              <a:t>填入公式 </a:t>
            </a:r>
            <a:r>
              <a:rPr lang="en-US" altLang="zh-TW"/>
              <a:t>"= RANDBETWEEN (1,B3)"</a:t>
            </a:r>
            <a:r>
              <a:rPr lang="zh-TW" altLang="en-US"/>
              <a:t>。</a:t>
            </a:r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zh-TW" altLang="en-US"/>
              <a:t>將 </a:t>
            </a:r>
            <a:r>
              <a:rPr lang="en-US" altLang="zh-TW"/>
              <a:t>C3 </a:t>
            </a:r>
            <a:r>
              <a:rPr lang="zh-TW" altLang="en-US"/>
              <a:t>的公式拉曳複製至 </a:t>
            </a:r>
            <a:r>
              <a:rPr lang="en-US" altLang="zh-TW"/>
              <a:t>C10</a:t>
            </a:r>
            <a:r>
              <a:rPr lang="zh-TW" altLang="en-US"/>
              <a:t>。</a:t>
            </a:r>
          </a:p>
        </p:txBody>
      </p:sp>
      <p:pic>
        <p:nvPicPr>
          <p:cNvPr id="67588" name="Picture 6">
            <a:extLst>
              <a:ext uri="{FF2B5EF4-FFF2-40B4-BE49-F238E27FC236}">
                <a16:creationId xmlns:a16="http://schemas.microsoft.com/office/drawing/2014/main" id="{5244D487-2DD9-4727-ADEB-70F461A7E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41663"/>
            <a:ext cx="67818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9FAAA6-613A-432E-BE36-76FD0A31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5C4CA7-7BF3-443C-A201-89E7F37E50D8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60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>
            <a:extLst>
              <a:ext uri="{FF2B5EF4-FFF2-40B4-BE49-F238E27FC236}">
                <a16:creationId xmlns:a16="http://schemas.microsoft.com/office/drawing/2014/main" id="{1E9D79DE-EE94-4988-A6EF-D30A6937B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SUMIF </a:t>
            </a:r>
            <a:r>
              <a:rPr lang="zh-TW" altLang="en-US"/>
              <a:t>函數</a:t>
            </a:r>
          </a:p>
        </p:txBody>
      </p:sp>
      <p:sp>
        <p:nvSpPr>
          <p:cNvPr id="65539" name="Rectangle 5">
            <a:extLst>
              <a:ext uri="{FF2B5EF4-FFF2-40B4-BE49-F238E27FC236}">
                <a16:creationId xmlns:a16="http://schemas.microsoft.com/office/drawing/2014/main" id="{E11858E5-149D-4BB9-9E6F-9038E553CF2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SUMIF</a:t>
            </a:r>
            <a:r>
              <a:rPr lang="en-US" altLang="zh-TW" dirty="0"/>
              <a:t> </a:t>
            </a:r>
            <a:r>
              <a:rPr lang="zh-TW" altLang="en-US" dirty="0"/>
              <a:t>函數可用來加總符合某搜尋準則的儲存格。它的格式為：</a:t>
            </a:r>
            <a:endParaRPr lang="en-US" altLang="zh-TW" dirty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Range </a:t>
            </a:r>
            <a:r>
              <a:rPr lang="zh-TW" altLang="en-US" dirty="0"/>
              <a:t>是要搜尋的儲存格範圍。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Criteria </a:t>
            </a:r>
            <a:r>
              <a:rPr lang="zh-TW" altLang="en-US" dirty="0"/>
              <a:t>是判斷是否進行加總的搜尋準則</a:t>
            </a:r>
            <a:r>
              <a:rPr lang="en-US" altLang="zh-TW" dirty="0"/>
              <a:t>, </a:t>
            </a:r>
            <a:r>
              <a:rPr lang="zh-TW" altLang="en-US" dirty="0"/>
              <a:t>它可以是數字、表示式或文字。例如：</a:t>
            </a:r>
            <a:r>
              <a:rPr lang="en-US" altLang="zh-TW" dirty="0"/>
              <a:t>20</a:t>
            </a:r>
            <a:r>
              <a:rPr lang="zh-TW" altLang="en-US" dirty="0"/>
              <a:t>、</a:t>
            </a:r>
            <a:r>
              <a:rPr lang="en-US" altLang="zh-TW" dirty="0"/>
              <a:t>"66"</a:t>
            </a:r>
            <a:r>
              <a:rPr lang="zh-TW" altLang="en-US" dirty="0"/>
              <a:t>、</a:t>
            </a:r>
            <a:r>
              <a:rPr lang="en-US" altLang="zh-TW" dirty="0"/>
              <a:t>"Happy"</a:t>
            </a:r>
            <a:r>
              <a:rPr lang="zh-TW" altLang="en-US" dirty="0"/>
              <a:t>、或 </a:t>
            </a:r>
            <a:r>
              <a:rPr lang="en-US" altLang="zh-TW" dirty="0"/>
              <a:t>"&gt;100"</a:t>
            </a:r>
            <a:r>
              <a:rPr lang="zh-TW" altLang="en-US" dirty="0"/>
              <a:t>。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err="1"/>
              <a:t>Sum_range</a:t>
            </a:r>
            <a:r>
              <a:rPr lang="en-US" altLang="zh-TW" dirty="0"/>
              <a:t> </a:t>
            </a:r>
            <a:r>
              <a:rPr lang="zh-TW" altLang="en-US" dirty="0"/>
              <a:t>是實際要加總的儲存格。</a:t>
            </a:r>
            <a:r>
              <a:rPr lang="en-US" altLang="zh-TW" dirty="0" err="1"/>
              <a:t>Sum_range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Range </a:t>
            </a:r>
            <a:r>
              <a:rPr lang="zh-TW" altLang="en-US" dirty="0"/>
              <a:t>是相對應的</a:t>
            </a:r>
            <a:r>
              <a:rPr lang="en-US" altLang="zh-TW" dirty="0"/>
              <a:t>, </a:t>
            </a:r>
            <a:r>
              <a:rPr lang="zh-TW" altLang="en-US" dirty="0"/>
              <a:t>當範圍中的儲存格符合搜尋準則時</a:t>
            </a:r>
            <a:r>
              <a:rPr lang="en-US" altLang="zh-TW" dirty="0"/>
              <a:t>, </a:t>
            </a:r>
            <a:r>
              <a:rPr lang="zh-TW" altLang="en-US" dirty="0"/>
              <a:t>其對應的 </a:t>
            </a:r>
            <a:r>
              <a:rPr lang="en-US" altLang="zh-TW" dirty="0" err="1"/>
              <a:t>Sum_range</a:t>
            </a:r>
            <a:r>
              <a:rPr lang="en-US" altLang="zh-TW" dirty="0"/>
              <a:t> </a:t>
            </a:r>
            <a:r>
              <a:rPr lang="zh-TW" altLang="en-US" dirty="0"/>
              <a:t>儲存格就會被加入總數。</a:t>
            </a:r>
          </a:p>
        </p:txBody>
      </p:sp>
      <p:pic>
        <p:nvPicPr>
          <p:cNvPr id="68612" name="Picture 6">
            <a:extLst>
              <a:ext uri="{FF2B5EF4-FFF2-40B4-BE49-F238E27FC236}">
                <a16:creationId xmlns:a16="http://schemas.microsoft.com/office/drawing/2014/main" id="{023B7A93-C0C2-43BC-9CD6-0E65CE9BB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2349500"/>
            <a:ext cx="48148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46646F-8B55-43DF-9BE8-8FF9F4B1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31A8E0-20F7-4A48-9597-BAC0B6EBCFD0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61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28FC6098-27EA-4567-8F08-C3DEDFD75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69635" name="Rectangle 5">
            <a:extLst>
              <a:ext uri="{FF2B5EF4-FFF2-40B4-BE49-F238E27FC236}">
                <a16:creationId xmlns:a16="http://schemas.microsoft.com/office/drawing/2014/main" id="{2973528E-458D-488F-99F1-062AE9E3956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統計各本書的總銷售量</a:t>
            </a:r>
          </a:p>
        </p:txBody>
      </p:sp>
      <p:pic>
        <p:nvPicPr>
          <p:cNvPr id="69636" name="Picture 6">
            <a:extLst>
              <a:ext uri="{FF2B5EF4-FFF2-40B4-BE49-F238E27FC236}">
                <a16:creationId xmlns:a16="http://schemas.microsoft.com/office/drawing/2014/main" id="{501C927F-3293-48E0-A340-7F2766B9E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76475"/>
            <a:ext cx="67818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7F4122-124F-4CBE-B810-4C3FC3F2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9C8144-EA56-4386-ADD7-03D4527FEF50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62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>
            <a:extLst>
              <a:ext uri="{FF2B5EF4-FFF2-40B4-BE49-F238E27FC236}">
                <a16:creationId xmlns:a16="http://schemas.microsoft.com/office/drawing/2014/main" id="{8EEC1480-73A5-4BB8-A984-141F87819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6F1CE538-88C6-4CC9-B80E-FBA6AB19314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請選取 </a:t>
            </a:r>
            <a:r>
              <a:rPr lang="en-US" altLang="zh-TW"/>
              <a:t>F11 </a:t>
            </a:r>
            <a:r>
              <a:rPr lang="zh-TW" altLang="en-US"/>
              <a:t>儲存格</a:t>
            </a:r>
            <a:r>
              <a:rPr lang="en-US" altLang="zh-TW"/>
              <a:t>, </a:t>
            </a:r>
            <a:r>
              <a:rPr lang="zh-TW" altLang="en-US"/>
              <a:t>輸入公式 </a:t>
            </a:r>
            <a:r>
              <a:rPr lang="en-US" altLang="zh-TW"/>
              <a:t>"= SUMIF (A2</a:t>
            </a:r>
            <a:r>
              <a:rPr lang="zh-TW" altLang="en-US"/>
              <a:t>：</a:t>
            </a:r>
            <a:r>
              <a:rPr lang="en-US" altLang="zh-TW"/>
              <a:t>A13,"Office XP </a:t>
            </a:r>
            <a:r>
              <a:rPr lang="zh-TW" altLang="en-US"/>
              <a:t>非常</a:t>
            </a:r>
            <a:r>
              <a:rPr lang="en-US" altLang="zh-TW"/>
              <a:t>Easy", B2</a:t>
            </a:r>
            <a:r>
              <a:rPr lang="zh-TW" altLang="en-US"/>
              <a:t>：</a:t>
            </a:r>
            <a:r>
              <a:rPr lang="en-US" altLang="zh-TW"/>
              <a:t>B13)", </a:t>
            </a:r>
            <a:r>
              <a:rPr lang="zh-TW" altLang="en-US"/>
              <a:t>以便算出 </a:t>
            </a:r>
            <a:r>
              <a:rPr lang="en-US" altLang="zh-TW"/>
              <a:t>"Office XP </a:t>
            </a:r>
            <a:r>
              <a:rPr lang="zh-TW" altLang="en-US"/>
              <a:t>非常 </a:t>
            </a:r>
            <a:r>
              <a:rPr lang="en-US" altLang="zh-TW"/>
              <a:t>Easy" </a:t>
            </a:r>
            <a:r>
              <a:rPr lang="zh-TW" altLang="en-US"/>
              <a:t>一共賣了多少本：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6BAADAFE-C8B8-4500-9A80-E97C40A94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08275"/>
            <a:ext cx="6808788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F508CD-B357-488F-9C19-763389E2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3239973-69CE-4F83-AA09-987D56389B2D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63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>
            <a:extLst>
              <a:ext uri="{FF2B5EF4-FFF2-40B4-BE49-F238E27FC236}">
                <a16:creationId xmlns:a16="http://schemas.microsoft.com/office/drawing/2014/main" id="{A69580BF-9EA6-4F68-B82C-D489937EE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ROUND </a:t>
            </a:r>
            <a:r>
              <a:rPr lang="zh-TW" altLang="en-US"/>
              <a:t>函數</a:t>
            </a:r>
          </a:p>
        </p:txBody>
      </p:sp>
      <p:sp>
        <p:nvSpPr>
          <p:cNvPr id="71683" name="Rectangle 5">
            <a:extLst>
              <a:ext uri="{FF2B5EF4-FFF2-40B4-BE49-F238E27FC236}">
                <a16:creationId xmlns:a16="http://schemas.microsoft.com/office/drawing/2014/main" id="{80CFBD61-E548-4079-ABD9-8F500E4E5AC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ROUND </a:t>
            </a:r>
            <a:r>
              <a:rPr lang="zh-TW" altLang="en-US"/>
              <a:t>函數可您依指定的位數</a:t>
            </a:r>
            <a:r>
              <a:rPr lang="en-US" altLang="zh-TW"/>
              <a:t>, </a:t>
            </a:r>
            <a:r>
              <a:rPr lang="zh-TW" altLang="en-US"/>
              <a:t>將數字四捨五入。其格式如下：</a:t>
            </a:r>
          </a:p>
        </p:txBody>
      </p:sp>
      <p:pic>
        <p:nvPicPr>
          <p:cNvPr id="71684" name="Picture 6">
            <a:extLst>
              <a:ext uri="{FF2B5EF4-FFF2-40B4-BE49-F238E27FC236}">
                <a16:creationId xmlns:a16="http://schemas.microsoft.com/office/drawing/2014/main" id="{E1F458BE-C320-4F8D-8D15-085639AF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2971800"/>
            <a:ext cx="60864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2ED51E-B445-473E-8455-6E476AB2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7959953-54F6-493E-95B1-148FA59814AF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64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>
            <a:extLst>
              <a:ext uri="{FF2B5EF4-FFF2-40B4-BE49-F238E27FC236}">
                <a16:creationId xmlns:a16="http://schemas.microsoft.com/office/drawing/2014/main" id="{C627D5F0-947C-4544-9C5C-7B3D804A8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ROUND </a:t>
            </a:r>
            <a:r>
              <a:rPr lang="zh-TW" altLang="en-US"/>
              <a:t>函數</a:t>
            </a:r>
          </a:p>
        </p:txBody>
      </p:sp>
      <p:sp>
        <p:nvSpPr>
          <p:cNvPr id="72707" name="Rectangle 5">
            <a:extLst>
              <a:ext uri="{FF2B5EF4-FFF2-40B4-BE49-F238E27FC236}">
                <a16:creationId xmlns:a16="http://schemas.microsoft.com/office/drawing/2014/main" id="{A03057F5-8110-4320-A819-1C009BDFDCA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當 </a:t>
            </a:r>
            <a:r>
              <a:rPr lang="en-US" altLang="zh-TW"/>
              <a:t>Num_digits </a:t>
            </a:r>
            <a:r>
              <a:rPr lang="zh-TW" altLang="en-US"/>
              <a:t>大於 </a:t>
            </a:r>
            <a:r>
              <a:rPr lang="en-US" altLang="zh-TW"/>
              <a:t>0 </a:t>
            </a:r>
            <a:r>
              <a:rPr lang="zh-TW" altLang="en-US"/>
              <a:t>時</a:t>
            </a:r>
            <a:r>
              <a:rPr lang="en-US" altLang="zh-TW"/>
              <a:t>, </a:t>
            </a:r>
            <a:r>
              <a:rPr lang="zh-TW" altLang="en-US"/>
              <a:t>數字會被四捨五入到指定的小數位數</a:t>
            </a:r>
            <a:r>
              <a:rPr lang="en-US" altLang="zh-TW"/>
              <a:t>, </a:t>
            </a:r>
            <a:r>
              <a:rPr lang="zh-TW" altLang="en-US"/>
              <a:t>例如：</a:t>
            </a:r>
            <a:r>
              <a:rPr lang="en-US" altLang="zh-TW"/>
              <a:t>ROUND (35.32,1) = 35.3</a:t>
            </a:r>
            <a:r>
              <a:rPr lang="zh-TW" altLang="en-US"/>
              <a:t>。</a:t>
            </a:r>
          </a:p>
          <a:p>
            <a:pPr eaLnBrk="1" hangingPunct="1"/>
            <a:r>
              <a:rPr lang="zh-TW" altLang="en-US"/>
              <a:t>當 </a:t>
            </a:r>
            <a:r>
              <a:rPr lang="en-US" altLang="zh-TW"/>
              <a:t>Num_digits </a:t>
            </a:r>
            <a:r>
              <a:rPr lang="zh-TW" altLang="en-US"/>
              <a:t>等於 </a:t>
            </a:r>
            <a:r>
              <a:rPr lang="en-US" altLang="zh-TW"/>
              <a:t>0 </a:t>
            </a:r>
            <a:r>
              <a:rPr lang="zh-TW" altLang="en-US"/>
              <a:t>時</a:t>
            </a:r>
            <a:r>
              <a:rPr lang="en-US" altLang="zh-TW"/>
              <a:t>, </a:t>
            </a:r>
            <a:r>
              <a:rPr lang="zh-TW" altLang="en-US"/>
              <a:t>數字會被四捨五入到整數</a:t>
            </a:r>
            <a:r>
              <a:rPr lang="en-US" altLang="zh-TW"/>
              <a:t>, </a:t>
            </a:r>
            <a:r>
              <a:rPr lang="zh-TW" altLang="en-US"/>
              <a:t>例如：</a:t>
            </a:r>
            <a:r>
              <a:rPr lang="en-US" altLang="zh-TW"/>
              <a:t>ROUND (76.82,0)= 77</a:t>
            </a:r>
            <a:r>
              <a:rPr lang="zh-TW" altLang="en-US"/>
              <a:t>。</a:t>
            </a:r>
          </a:p>
          <a:p>
            <a:pPr eaLnBrk="1" hangingPunct="1"/>
            <a:r>
              <a:rPr lang="zh-TW" altLang="en-US"/>
              <a:t>當 </a:t>
            </a:r>
            <a:r>
              <a:rPr lang="en-US" altLang="zh-TW"/>
              <a:t>Num_digits </a:t>
            </a:r>
            <a:r>
              <a:rPr lang="zh-TW" altLang="en-US"/>
              <a:t>小於 </a:t>
            </a:r>
            <a:r>
              <a:rPr lang="en-US" altLang="zh-TW"/>
              <a:t>0 </a:t>
            </a:r>
            <a:r>
              <a:rPr lang="zh-TW" altLang="en-US"/>
              <a:t>時</a:t>
            </a:r>
            <a:r>
              <a:rPr lang="en-US" altLang="zh-TW"/>
              <a:t>, </a:t>
            </a:r>
            <a:r>
              <a:rPr lang="zh-TW" altLang="en-US"/>
              <a:t>數字將被四捨五入到小數點左邊的指定位數</a:t>
            </a:r>
            <a:r>
              <a:rPr lang="en-US" altLang="zh-TW"/>
              <a:t>, </a:t>
            </a:r>
            <a:r>
              <a:rPr lang="zh-TW" altLang="en-US"/>
              <a:t>例如：</a:t>
            </a:r>
            <a:r>
              <a:rPr lang="en-US" altLang="zh-TW"/>
              <a:t>ROUND (22.5,-1) = 20</a:t>
            </a:r>
            <a:r>
              <a:rPr lang="zh-TW" altLang="en-US"/>
              <a:t>。</a:t>
            </a:r>
          </a:p>
          <a:p>
            <a:pPr eaLnBrk="1" hangingPunct="1"/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CC80B9-D6F3-4BEF-813A-979B0AC2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361A473-3602-4246-913E-2C7D3AE0ED39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65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>
            <a:extLst>
              <a:ext uri="{FF2B5EF4-FFF2-40B4-BE49-F238E27FC236}">
                <a16:creationId xmlns:a16="http://schemas.microsoft.com/office/drawing/2014/main" id="{E26AE9D2-729B-459F-9AD0-04491EF4B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73731" name="Rectangle 5">
            <a:extLst>
              <a:ext uri="{FF2B5EF4-FFF2-40B4-BE49-F238E27FC236}">
                <a16:creationId xmlns:a16="http://schemas.microsoft.com/office/drawing/2014/main" id="{9B22BED2-AD76-45C6-8938-6CE359D81C9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計算出每一本書在三家書局內</a:t>
            </a:r>
            <a:r>
              <a:rPr lang="en-US" altLang="zh-TW"/>
              <a:t>, </a:t>
            </a:r>
            <a:r>
              <a:rPr lang="zh-TW" altLang="en-US"/>
              <a:t>平均賣出多少本？</a:t>
            </a:r>
            <a:endParaRPr lang="en-US" altLang="zh-TW"/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zh-TW" altLang="en-US"/>
          </a:p>
        </p:txBody>
      </p:sp>
      <p:pic>
        <p:nvPicPr>
          <p:cNvPr id="73732" name="Picture 6">
            <a:extLst>
              <a:ext uri="{FF2B5EF4-FFF2-40B4-BE49-F238E27FC236}">
                <a16:creationId xmlns:a16="http://schemas.microsoft.com/office/drawing/2014/main" id="{65F64BC5-25C7-4186-8472-4287EDFEE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59436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394E2E-1821-49EE-BDE6-6D9AB924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D7C666D-02A5-4309-B9D6-20B497F0DCEA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66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>
            <a:extLst>
              <a:ext uri="{FF2B5EF4-FFF2-40B4-BE49-F238E27FC236}">
                <a16:creationId xmlns:a16="http://schemas.microsoft.com/office/drawing/2014/main" id="{6AC5E609-4FAA-492E-8214-BEDE4AC7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2565400"/>
            <a:ext cx="56800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4">
            <a:extLst>
              <a:ext uri="{FF2B5EF4-FFF2-40B4-BE49-F238E27FC236}">
                <a16:creationId xmlns:a16="http://schemas.microsoft.com/office/drawing/2014/main" id="{E5FBABDF-5B3D-40D2-9F40-2CF533553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72707" name="Rectangle 5">
            <a:extLst>
              <a:ext uri="{FF2B5EF4-FFF2-40B4-BE49-F238E27FC236}">
                <a16:creationId xmlns:a16="http://schemas.microsoft.com/office/drawing/2014/main" id="{23C3CAFE-C024-4B0B-A7DA-DA6A3E83C04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TW" altLang="en-US" dirty="0"/>
              <a:t>要計算每本書平均賣出多少本</a:t>
            </a:r>
            <a:r>
              <a:rPr lang="en-US" altLang="zh-TW" dirty="0"/>
              <a:t>, </a:t>
            </a:r>
            <a:r>
              <a:rPr lang="zh-TW" altLang="en-US" dirty="0"/>
              <a:t>可利用之前求出來的總銷售量來除以 </a:t>
            </a:r>
            <a:r>
              <a:rPr lang="en-US" altLang="zh-TW" dirty="0"/>
              <a:t>3 , </a:t>
            </a:r>
            <a:r>
              <a:rPr lang="zh-TW" altLang="en-US" dirty="0"/>
              <a:t>然後搭配 </a:t>
            </a:r>
            <a:r>
              <a:rPr lang="en-US" altLang="zh-TW" dirty="0"/>
              <a:t>ROUND </a:t>
            </a:r>
            <a:r>
              <a:rPr lang="zh-TW" altLang="en-US" dirty="0"/>
              <a:t>函數將數值四捨五入到整數：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A4DE97-0ABF-4308-A6B9-01A913E3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6CB0A3-C152-4528-8BC5-763BECB02972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67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93356E2-9A49-4B69-A54D-961C3BE44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邏輯函數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CD8D1A6-82B0-4A93-A372-D9C964A46E1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IF </a:t>
            </a:r>
            <a:r>
              <a:rPr lang="zh-TW" altLang="en-US"/>
              <a:t>函數</a:t>
            </a:r>
          </a:p>
          <a:p>
            <a:pPr lvl="1" eaLnBrk="1" hangingPunct="1"/>
            <a:r>
              <a:rPr lang="zh-TW" altLang="en-US"/>
              <a:t>實例應用 </a:t>
            </a:r>
            <a:r>
              <a:rPr lang="en-US" altLang="zh-TW"/>
              <a:t>1</a:t>
            </a:r>
          </a:p>
          <a:p>
            <a:pPr lvl="1" eaLnBrk="1" hangingPunct="1"/>
            <a:r>
              <a:rPr lang="zh-TW" altLang="en-US"/>
              <a:t>實例應用 </a:t>
            </a:r>
            <a:r>
              <a:rPr lang="en-US" altLang="zh-TW"/>
              <a:t>2</a:t>
            </a:r>
          </a:p>
          <a:p>
            <a:pPr eaLnBrk="1" hangingPunct="1"/>
            <a:r>
              <a:rPr lang="en-US" altLang="zh-TW"/>
              <a:t>AND </a:t>
            </a:r>
            <a:r>
              <a:rPr lang="zh-TW" altLang="en-US"/>
              <a:t>函數</a:t>
            </a:r>
          </a:p>
          <a:p>
            <a:pPr lvl="1" eaLnBrk="1" hangingPunct="1"/>
            <a:r>
              <a:rPr lang="zh-TW" altLang="en-US"/>
              <a:t>實例應用</a:t>
            </a:r>
          </a:p>
          <a:p>
            <a:pPr eaLnBrk="1" hangingPunct="1"/>
            <a:r>
              <a:rPr lang="en-US" altLang="zh-TW"/>
              <a:t>OR </a:t>
            </a:r>
            <a:r>
              <a:rPr lang="zh-TW" altLang="en-US"/>
              <a:t>函數</a:t>
            </a:r>
          </a:p>
          <a:p>
            <a:pPr lvl="1" eaLnBrk="1" hangingPunct="1"/>
            <a:r>
              <a:rPr lang="zh-TW" altLang="en-US"/>
              <a:t>實例應用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3C4FD46-4A3F-4342-B754-3E520C06B0E9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A73580-570A-4C56-A877-98949D0D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3732FE-B37E-4071-B6D5-9C345EA02B3F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68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5781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48FDD668-CACC-4961-9CFE-F8A63F7A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1025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F554CEC-B9FB-48D2-8A53-02CA4D1DB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IF </a:t>
            </a:r>
            <a:r>
              <a:rPr lang="zh-TW" altLang="en-US"/>
              <a:t>函數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C7D1E56-B627-4ADD-B93C-19E27E6AE0A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IF </a:t>
            </a:r>
            <a:r>
              <a:rPr lang="zh-TW" altLang="en-US"/>
              <a:t>函數用來判斷測試條件是否成立</a:t>
            </a:r>
            <a:r>
              <a:rPr lang="en-US" altLang="zh-TW"/>
              <a:t>, </a:t>
            </a:r>
            <a:r>
              <a:rPr lang="zh-TW" altLang="en-US"/>
              <a:t>如果所傳回的值為 </a:t>
            </a:r>
            <a:r>
              <a:rPr lang="en-US" altLang="zh-TW"/>
              <a:t>TRUE </a:t>
            </a:r>
            <a:r>
              <a:rPr lang="zh-TW" altLang="en-US"/>
              <a:t>時</a:t>
            </a:r>
            <a:r>
              <a:rPr lang="en-US" altLang="zh-TW"/>
              <a:t>, </a:t>
            </a:r>
            <a:r>
              <a:rPr lang="zh-TW" altLang="en-US"/>
              <a:t>就執行條件成立時的作業</a:t>
            </a:r>
            <a:r>
              <a:rPr lang="en-US" altLang="zh-TW"/>
              <a:t>, </a:t>
            </a:r>
            <a:r>
              <a:rPr lang="zh-TW" altLang="en-US"/>
              <a:t>反之則執行條件不成立時的作業。</a:t>
            </a:r>
            <a:endParaRPr lang="en-US" altLang="zh-TW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IF </a:t>
            </a:r>
            <a:r>
              <a:rPr lang="zh-TW" altLang="en-US"/>
              <a:t>函數的格式為：</a:t>
            </a:r>
          </a:p>
        </p:txBody>
      </p:sp>
      <p:pic>
        <p:nvPicPr>
          <p:cNvPr id="76804" name="Picture 4">
            <a:extLst>
              <a:ext uri="{FF2B5EF4-FFF2-40B4-BE49-F238E27FC236}">
                <a16:creationId xmlns:a16="http://schemas.microsoft.com/office/drawing/2014/main" id="{0951DA1E-EF44-419D-8118-1478B5CA1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73628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FD0011-542E-4D90-95DA-62A0A117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12A2440-15E4-4B1C-8189-B3F64F4D7D59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69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93DE6FA8-38EF-457A-A70A-FA6394F83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9B53837A-9C6E-4676-88CD-0CE4979308B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假設有兩組學生</a:t>
            </a:r>
            <a:r>
              <a:rPr lang="en-US" altLang="zh-TW"/>
              <a:t>, </a:t>
            </a:r>
            <a:r>
              <a:rPr lang="zh-TW" altLang="en-US"/>
              <a:t>他們測量身高的結果記錄如下：甲組：</a:t>
            </a:r>
            <a:r>
              <a:rPr lang="en-US" altLang="zh-TW"/>
              <a:t>160cm</a:t>
            </a:r>
            <a:r>
              <a:rPr lang="zh-TW" altLang="en-US"/>
              <a:t>、</a:t>
            </a:r>
            <a:r>
              <a:rPr lang="en-US" altLang="zh-TW"/>
              <a:t>155cm</a:t>
            </a:r>
            <a:r>
              <a:rPr lang="zh-TW" altLang="en-US"/>
              <a:t>、</a:t>
            </a:r>
            <a:r>
              <a:rPr lang="en-US" altLang="zh-TW"/>
              <a:t>165cm</a:t>
            </a:r>
            <a:r>
              <a:rPr lang="zh-TW" altLang="en-US"/>
              <a:t>、</a:t>
            </a:r>
            <a:r>
              <a:rPr lang="en-US" altLang="zh-TW"/>
              <a:t>170cm</a:t>
            </a:r>
            <a:r>
              <a:rPr lang="zh-TW" altLang="en-US"/>
              <a:t>、</a:t>
            </a:r>
            <a:r>
              <a:rPr lang="en-US" altLang="zh-TW"/>
              <a:t>162cm</a:t>
            </a:r>
            <a:r>
              <a:rPr lang="zh-TW" altLang="en-US"/>
              <a:t>、</a:t>
            </a:r>
            <a:r>
              <a:rPr lang="en-US" altLang="zh-TW"/>
              <a:t>158cm</a:t>
            </a:r>
            <a:r>
              <a:rPr lang="zh-TW" altLang="en-US"/>
              <a:t>、</a:t>
            </a:r>
            <a:r>
              <a:rPr lang="en-US" altLang="zh-TW"/>
              <a:t>148cm</a:t>
            </a:r>
            <a:r>
              <a:rPr lang="zh-TW" altLang="en-US"/>
              <a:t>；乙組：</a:t>
            </a:r>
            <a:r>
              <a:rPr lang="en-US" altLang="zh-TW"/>
              <a:t>172cm</a:t>
            </a:r>
            <a:r>
              <a:rPr lang="zh-TW" altLang="en-US"/>
              <a:t>、</a:t>
            </a:r>
            <a:r>
              <a:rPr lang="en-US" altLang="zh-TW"/>
              <a:t>151cm</a:t>
            </a:r>
            <a:r>
              <a:rPr lang="zh-TW" altLang="en-US"/>
              <a:t>、</a:t>
            </a:r>
            <a:r>
              <a:rPr lang="en-US" altLang="zh-TW"/>
              <a:t>153cm</a:t>
            </a:r>
            <a:r>
              <a:rPr lang="zh-TW" altLang="en-US"/>
              <a:t>、</a:t>
            </a:r>
            <a:r>
              <a:rPr lang="en-US" altLang="zh-TW"/>
              <a:t>164cm</a:t>
            </a:r>
            <a:r>
              <a:rPr lang="zh-TW" altLang="en-US"/>
              <a:t>、</a:t>
            </a:r>
            <a:r>
              <a:rPr lang="en-US" altLang="zh-TW"/>
              <a:t>175cm</a:t>
            </a:r>
            <a:r>
              <a:rPr lang="zh-TW" altLang="en-US"/>
              <a:t>、</a:t>
            </a:r>
            <a:r>
              <a:rPr lang="en-US" altLang="zh-TW"/>
              <a:t>148cm</a:t>
            </a:r>
            <a:r>
              <a:rPr lang="zh-TW" altLang="en-US"/>
              <a:t>、</a:t>
            </a:r>
            <a:r>
              <a:rPr lang="en-US" altLang="zh-TW"/>
              <a:t>156cm</a:t>
            </a:r>
            <a:r>
              <a:rPr lang="zh-TW" altLang="en-US"/>
              <a:t>。 </a:t>
            </a:r>
          </a:p>
          <a:p>
            <a:pPr eaLnBrk="1" hangingPunct="1"/>
            <a:r>
              <a:rPr lang="zh-TW" altLang="en-US"/>
              <a:t>若我們想了解哪一組學生身高分佈較為平均</a:t>
            </a:r>
            <a:r>
              <a:rPr lang="en-US" altLang="zh-TW"/>
              <a:t>, </a:t>
            </a:r>
            <a:r>
              <a:rPr lang="zh-TW" altLang="en-US"/>
              <a:t>就可使用 </a:t>
            </a:r>
            <a:r>
              <a:rPr lang="en-US" altLang="zh-TW"/>
              <a:t>STDEV </a:t>
            </a:r>
            <a:r>
              <a:rPr lang="zh-TW" altLang="en-US"/>
              <a:t>函數來計算：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2A2B2B-0E21-4348-BCF3-CB56EB32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68C83C5-B1F7-4A51-9CE3-732E9FA06ADA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>
            <a:extLst>
              <a:ext uri="{FF2B5EF4-FFF2-40B4-BE49-F238E27FC236}">
                <a16:creationId xmlns:a16="http://schemas.microsoft.com/office/drawing/2014/main" id="{FEE7BD52-D3B1-418E-921C-903819DD9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1</a:t>
            </a:r>
          </a:p>
        </p:txBody>
      </p:sp>
      <p:sp>
        <p:nvSpPr>
          <p:cNvPr id="77827" name="Rectangle 5">
            <a:extLst>
              <a:ext uri="{FF2B5EF4-FFF2-40B4-BE49-F238E27FC236}">
                <a16:creationId xmlns:a16="http://schemas.microsoft.com/office/drawing/2014/main" id="{D37E7E12-0C00-44E2-BAC4-FA7E823F6BD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zh-TW" altLang="en-US"/>
              <a:t>這是一張學生成績列表：</a:t>
            </a:r>
          </a:p>
        </p:txBody>
      </p:sp>
      <p:pic>
        <p:nvPicPr>
          <p:cNvPr id="77828" name="Picture 6">
            <a:extLst>
              <a:ext uri="{FF2B5EF4-FFF2-40B4-BE49-F238E27FC236}">
                <a16:creationId xmlns:a16="http://schemas.microsoft.com/office/drawing/2014/main" id="{79655E98-DFFD-40E1-A641-D2BC03A35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20938"/>
            <a:ext cx="6372225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91E77F-3F71-4AB7-967C-0E2D954A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9E5307-F90C-42D4-9374-CD10948ADC19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70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6">
            <a:extLst>
              <a:ext uri="{FF2B5EF4-FFF2-40B4-BE49-F238E27FC236}">
                <a16:creationId xmlns:a16="http://schemas.microsoft.com/office/drawing/2014/main" id="{AE553D1A-353C-4681-8239-B0D92116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57563"/>
            <a:ext cx="762000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4">
            <a:extLst>
              <a:ext uri="{FF2B5EF4-FFF2-40B4-BE49-F238E27FC236}">
                <a16:creationId xmlns:a16="http://schemas.microsoft.com/office/drawing/2014/main" id="{4C36E9AC-21D8-4CCB-AEA7-B0D27D654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1</a:t>
            </a:r>
          </a:p>
        </p:txBody>
      </p:sp>
      <p:sp>
        <p:nvSpPr>
          <p:cNvPr id="78852" name="Rectangle 5">
            <a:extLst>
              <a:ext uri="{FF2B5EF4-FFF2-40B4-BE49-F238E27FC236}">
                <a16:creationId xmlns:a16="http://schemas.microsoft.com/office/drawing/2014/main" id="{8A174797-9FB3-4F46-BBA9-C48AFC8893F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現在</a:t>
            </a:r>
            <a:r>
              <a:rPr lang="en-US" altLang="zh-TW"/>
              <a:t>, </a:t>
            </a:r>
            <a:r>
              <a:rPr lang="zh-TW" altLang="en-US"/>
              <a:t>我們來使用</a:t>
            </a:r>
            <a:r>
              <a:rPr lang="zh-TW" altLang="en-US">
                <a:solidFill>
                  <a:srgbClr val="0000FF"/>
                </a:solidFill>
              </a:rPr>
              <a:t> </a:t>
            </a:r>
            <a:r>
              <a:rPr lang="en-US" altLang="zh-TW">
                <a:solidFill>
                  <a:srgbClr val="0000FF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函數做判斷</a:t>
            </a:r>
            <a:r>
              <a:rPr lang="en-US" altLang="zh-TW"/>
              <a:t>, </a:t>
            </a:r>
            <a:r>
              <a:rPr lang="zh-TW" altLang="en-US"/>
              <a:t>如果學生平均成績大於或等於 </a:t>
            </a:r>
            <a:r>
              <a:rPr lang="en-US" altLang="zh-TW"/>
              <a:t>60 </a:t>
            </a:r>
            <a:r>
              <a:rPr lang="zh-TW" altLang="en-US"/>
              <a:t>分</a:t>
            </a:r>
            <a:r>
              <a:rPr lang="en-US" altLang="zh-TW"/>
              <a:t>, </a:t>
            </a:r>
            <a:r>
              <a:rPr lang="zh-TW" altLang="en-US"/>
              <a:t>則在最後的 </a:t>
            </a:r>
            <a:r>
              <a:rPr lang="en-US" altLang="zh-TW"/>
              <a:t>"</a:t>
            </a:r>
            <a:r>
              <a:rPr lang="zh-TW" altLang="en-US"/>
              <a:t>總評</a:t>
            </a:r>
            <a:r>
              <a:rPr lang="en-US" altLang="zh-TW"/>
              <a:t>" </a:t>
            </a:r>
            <a:r>
              <a:rPr lang="zh-TW" altLang="en-US"/>
              <a:t>欄內填入 </a:t>
            </a:r>
            <a:r>
              <a:rPr lang="en-US" altLang="zh-TW"/>
              <a:t>"Pass"</a:t>
            </a:r>
            <a:r>
              <a:rPr lang="zh-TW" altLang="en-US"/>
              <a:t>；若平均低於 </a:t>
            </a:r>
            <a:r>
              <a:rPr lang="en-US" altLang="zh-TW"/>
              <a:t>60 </a:t>
            </a:r>
            <a:r>
              <a:rPr lang="zh-TW" altLang="en-US"/>
              <a:t>分</a:t>
            </a:r>
            <a:r>
              <a:rPr lang="en-US" altLang="zh-TW"/>
              <a:t>, </a:t>
            </a:r>
            <a:r>
              <a:rPr lang="zh-TW" altLang="en-US"/>
              <a:t>就填入 </a:t>
            </a:r>
            <a:r>
              <a:rPr lang="en-US" altLang="zh-TW"/>
              <a:t>"</a:t>
            </a:r>
            <a:r>
              <a:rPr lang="zh-TW" altLang="en-US"/>
              <a:t>重修</a:t>
            </a:r>
            <a:r>
              <a:rPr lang="en-US" altLang="zh-TW"/>
              <a:t>"</a:t>
            </a:r>
            <a:r>
              <a:rPr lang="zh-TW" altLang="en-US"/>
              <a:t>。首先建立第一位學生的判斷式：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3F09C5-BF2A-4449-9423-4A5D1A7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AC9ACCC-112D-4F75-A8C3-D761321DB8C9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71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>
            <a:extLst>
              <a:ext uri="{FF2B5EF4-FFF2-40B4-BE49-F238E27FC236}">
                <a16:creationId xmlns:a16="http://schemas.microsoft.com/office/drawing/2014/main" id="{AFEC0019-8560-4EF2-BEC5-DCF278B62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1</a:t>
            </a:r>
          </a:p>
        </p:txBody>
      </p:sp>
      <p:sp>
        <p:nvSpPr>
          <p:cNvPr id="79875" name="Rectangle 5">
            <a:extLst>
              <a:ext uri="{FF2B5EF4-FFF2-40B4-BE49-F238E27FC236}">
                <a16:creationId xmlns:a16="http://schemas.microsoft.com/office/drawing/2014/main" id="{B60A1C1E-996C-4CCC-B0D1-06949BAAE7B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拉曳 </a:t>
            </a:r>
            <a:r>
              <a:rPr lang="en-US" altLang="zh-TW"/>
              <a:t>H2 </a:t>
            </a:r>
            <a:r>
              <a:rPr lang="zh-TW" altLang="en-US"/>
              <a:t>的填滿控點至 </a:t>
            </a:r>
            <a:r>
              <a:rPr lang="en-US" altLang="zh-TW"/>
              <a:t>H11, </a:t>
            </a:r>
            <a:r>
              <a:rPr lang="zh-TW" altLang="en-US"/>
              <a:t>便可得到每位學生的總評結果囉！</a:t>
            </a:r>
          </a:p>
        </p:txBody>
      </p:sp>
      <p:pic>
        <p:nvPicPr>
          <p:cNvPr id="79876" name="Picture 6">
            <a:extLst>
              <a:ext uri="{FF2B5EF4-FFF2-40B4-BE49-F238E27FC236}">
                <a16:creationId xmlns:a16="http://schemas.microsoft.com/office/drawing/2014/main" id="{D093832C-44BE-4D38-8EEB-190D33FE4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20938"/>
            <a:ext cx="76581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916064-6DD0-4164-A614-2EC4725E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7228203-663B-46F0-B916-8093227F0A9B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72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>
            <a:extLst>
              <a:ext uri="{FF2B5EF4-FFF2-40B4-BE49-F238E27FC236}">
                <a16:creationId xmlns:a16="http://schemas.microsoft.com/office/drawing/2014/main" id="{F8DD47EB-45B0-4401-9713-C67FD1F1C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2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D238B7BD-D0B0-4217-906C-0EA07DC8448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函數不只可以判斷條件成立與不成立的 </a:t>
            </a:r>
            <a:r>
              <a:rPr lang="en-US" altLang="zh-TW"/>
              <a:t>2 </a:t>
            </a:r>
            <a:r>
              <a:rPr lang="zh-TW" altLang="en-US"/>
              <a:t>種情況</a:t>
            </a:r>
            <a:r>
              <a:rPr lang="en-US" altLang="zh-TW"/>
              <a:t>, </a:t>
            </a:r>
            <a:r>
              <a:rPr lang="zh-TW" altLang="en-US"/>
              <a:t>我們還可以寫成巢狀 </a:t>
            </a:r>
            <a:r>
              <a:rPr lang="en-US" altLang="zh-TW"/>
              <a:t>IF </a:t>
            </a:r>
            <a:r>
              <a:rPr lang="zh-TW" altLang="en-US"/>
              <a:t>的方式</a:t>
            </a:r>
            <a:r>
              <a:rPr lang="en-US" altLang="zh-TW"/>
              <a:t>, </a:t>
            </a:r>
            <a:r>
              <a:rPr lang="zh-TW" altLang="en-US"/>
              <a:t>以判斷更多的狀況並給予不同的處理作業。</a:t>
            </a:r>
          </a:p>
          <a:p>
            <a:pPr eaLnBrk="1" hangingPunct="1"/>
            <a:r>
              <a:rPr lang="zh-TW" altLang="en-US"/>
              <a:t>以上題為例</a:t>
            </a:r>
            <a:r>
              <a:rPr lang="en-US" altLang="zh-TW"/>
              <a:t>, </a:t>
            </a:r>
            <a:r>
              <a:rPr lang="zh-TW" altLang="en-US"/>
              <a:t>若平均低於 </a:t>
            </a:r>
            <a:r>
              <a:rPr lang="en-US" altLang="zh-TW"/>
              <a:t>60 </a:t>
            </a:r>
            <a:r>
              <a:rPr lang="zh-TW" altLang="en-US"/>
              <a:t>分</a:t>
            </a:r>
            <a:r>
              <a:rPr lang="en-US" altLang="zh-TW"/>
              <a:t>, </a:t>
            </a:r>
            <a:r>
              <a:rPr lang="zh-TW" altLang="en-US"/>
              <a:t>填入 </a:t>
            </a:r>
            <a:r>
              <a:rPr lang="en-US" altLang="zh-TW"/>
              <a:t>"</a:t>
            </a:r>
            <a:r>
              <a:rPr lang="zh-TW" altLang="en-US"/>
              <a:t>重修</a:t>
            </a:r>
            <a:r>
              <a:rPr lang="en-US" altLang="zh-TW"/>
              <a:t>"</a:t>
            </a:r>
            <a:r>
              <a:rPr lang="zh-TW" altLang="en-US"/>
              <a:t>；平均介於 </a:t>
            </a:r>
            <a:r>
              <a:rPr lang="en-US" altLang="zh-TW"/>
              <a:t>60~80 </a:t>
            </a:r>
            <a:r>
              <a:rPr lang="zh-TW" altLang="en-US"/>
              <a:t>分</a:t>
            </a:r>
            <a:r>
              <a:rPr lang="en-US" altLang="zh-TW"/>
              <a:t>, </a:t>
            </a:r>
            <a:r>
              <a:rPr lang="zh-TW" altLang="en-US"/>
              <a:t>填入 </a:t>
            </a:r>
            <a:r>
              <a:rPr lang="en-US" altLang="zh-TW"/>
              <a:t>"</a:t>
            </a:r>
            <a:r>
              <a:rPr lang="zh-TW" altLang="en-US"/>
              <a:t>普普</a:t>
            </a:r>
            <a:r>
              <a:rPr lang="en-US" altLang="zh-TW"/>
              <a:t>", </a:t>
            </a:r>
            <a:r>
              <a:rPr lang="zh-TW" altLang="en-US"/>
              <a:t>平均大於 </a:t>
            </a:r>
            <a:r>
              <a:rPr lang="en-US" altLang="zh-TW"/>
              <a:t>80 </a:t>
            </a:r>
            <a:r>
              <a:rPr lang="zh-TW" altLang="en-US"/>
              <a:t>則填入 </a:t>
            </a:r>
            <a:r>
              <a:rPr lang="en-US" altLang="zh-TW"/>
              <a:t>"</a:t>
            </a:r>
            <a:r>
              <a:rPr lang="zh-TW" altLang="en-US"/>
              <a:t>佳</a:t>
            </a:r>
            <a:r>
              <a:rPr lang="en-US" altLang="zh-TW"/>
              <a:t>", </a:t>
            </a:r>
            <a:r>
              <a:rPr lang="zh-TW" altLang="en-US"/>
              <a:t>那麼公式可改寫如下：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380A2B-DE4C-4810-89B8-0620C3C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FF34531-EE02-40C4-9A99-3C1CDAABCA50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73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0DC4B6E-E560-4B9E-8C6E-422F4B224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 </a:t>
            </a:r>
            <a:r>
              <a:rPr lang="en-US" altLang="zh-TW"/>
              <a:t>2</a:t>
            </a:r>
          </a:p>
        </p:txBody>
      </p:sp>
      <p:pic>
        <p:nvPicPr>
          <p:cNvPr id="81923" name="Picture 4">
            <a:extLst>
              <a:ext uri="{FF2B5EF4-FFF2-40B4-BE49-F238E27FC236}">
                <a16:creationId xmlns:a16="http://schemas.microsoft.com/office/drawing/2014/main" id="{1DA2BD5D-B4AF-4B23-8040-61A13CCB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981200"/>
            <a:ext cx="73818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FECAA2-E5E0-4B6B-8C20-B336BF75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677B651-7570-4478-85B7-89CBA4724A78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74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>
            <a:extLst>
              <a:ext uri="{FF2B5EF4-FFF2-40B4-BE49-F238E27FC236}">
                <a16:creationId xmlns:a16="http://schemas.microsoft.com/office/drawing/2014/main" id="{601A19B5-0238-40DF-9F4E-FE420EC11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AND </a:t>
            </a:r>
            <a:r>
              <a:rPr lang="zh-TW" altLang="en-US"/>
              <a:t>函數</a:t>
            </a:r>
          </a:p>
        </p:txBody>
      </p:sp>
      <p:sp>
        <p:nvSpPr>
          <p:cNvPr id="82947" name="Rectangle 5">
            <a:extLst>
              <a:ext uri="{FF2B5EF4-FFF2-40B4-BE49-F238E27FC236}">
                <a16:creationId xmlns:a16="http://schemas.microsoft.com/office/drawing/2014/main" id="{429CBE6B-D9FE-4AD4-9830-0FB647D3EBB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AND </a:t>
            </a:r>
            <a:r>
              <a:rPr lang="zh-TW" altLang="en-US"/>
              <a:t>函數的所有引數都必須是邏輯判斷式 </a:t>
            </a:r>
            <a:r>
              <a:rPr lang="en-US" altLang="zh-TW"/>
              <a:t>(</a:t>
            </a:r>
            <a:r>
              <a:rPr lang="zh-TW" altLang="en-US"/>
              <a:t>可得到 </a:t>
            </a:r>
            <a:r>
              <a:rPr lang="en-US" altLang="zh-TW"/>
              <a:t>TRUE </a:t>
            </a:r>
            <a:r>
              <a:rPr lang="zh-TW" altLang="en-US"/>
              <a:t>或 </a:t>
            </a:r>
            <a:r>
              <a:rPr lang="en-US" altLang="zh-TW"/>
              <a:t>FALSE </a:t>
            </a:r>
            <a:r>
              <a:rPr lang="zh-TW" altLang="en-US"/>
              <a:t>的結果</a:t>
            </a:r>
            <a:r>
              <a:rPr lang="en-US" altLang="zh-TW"/>
              <a:t>) </a:t>
            </a:r>
            <a:r>
              <a:rPr lang="zh-TW" altLang="en-US"/>
              <a:t>或包含邏輯值的陣列、參照位址</a:t>
            </a:r>
            <a:r>
              <a:rPr lang="en-US" altLang="zh-TW"/>
              <a:t>, </a:t>
            </a:r>
            <a:r>
              <a:rPr lang="zh-TW" altLang="en-US"/>
              <a:t>且當所有的引數都成立時才傳回 </a:t>
            </a:r>
            <a:r>
              <a:rPr lang="en-US" altLang="zh-TW"/>
              <a:t>TRUE, </a:t>
            </a:r>
            <a:r>
              <a:rPr lang="zh-TW" altLang="en-US"/>
              <a:t>它的格式為：</a:t>
            </a:r>
          </a:p>
        </p:txBody>
      </p:sp>
      <p:pic>
        <p:nvPicPr>
          <p:cNvPr id="82948" name="Picture 6">
            <a:extLst>
              <a:ext uri="{FF2B5EF4-FFF2-40B4-BE49-F238E27FC236}">
                <a16:creationId xmlns:a16="http://schemas.microsoft.com/office/drawing/2014/main" id="{53DF5D17-8F2B-4754-86AB-49DE8DEEF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810000"/>
            <a:ext cx="44291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BEDBFA-383B-46F1-9368-BE94AD4E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EA82DAE-B9FC-47F2-838D-2958B7438739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75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>
            <a:extLst>
              <a:ext uri="{FF2B5EF4-FFF2-40B4-BE49-F238E27FC236}">
                <a16:creationId xmlns:a16="http://schemas.microsoft.com/office/drawing/2014/main" id="{C3EDE6A4-ECFD-40EF-81F0-52A082B73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83971" name="Rectangle 5">
            <a:extLst>
              <a:ext uri="{FF2B5EF4-FFF2-40B4-BE49-F238E27FC236}">
                <a16:creationId xmlns:a16="http://schemas.microsoft.com/office/drawing/2014/main" id="{0FDDC241-2971-4AD3-BC36-BA2DAB13709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這是某班級的學生成績列表：</a:t>
            </a:r>
          </a:p>
        </p:txBody>
      </p:sp>
      <p:pic>
        <p:nvPicPr>
          <p:cNvPr id="83972" name="Picture 6">
            <a:extLst>
              <a:ext uri="{FF2B5EF4-FFF2-40B4-BE49-F238E27FC236}">
                <a16:creationId xmlns:a16="http://schemas.microsoft.com/office/drawing/2014/main" id="{AB89A88D-6443-4A84-9CFD-8A4E00A0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276475"/>
            <a:ext cx="671512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70BC3B-ACA9-44B4-B903-A99D0381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7B23AAC-1ACB-4498-908C-53E60803D098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76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4F016F3B-F2D3-4D5F-A642-574816FAA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84995" name="Rectangle 5">
            <a:extLst>
              <a:ext uri="{FF2B5EF4-FFF2-40B4-BE49-F238E27FC236}">
                <a16:creationId xmlns:a16="http://schemas.microsoft.com/office/drawing/2014/main" id="{B2F79861-AD6A-4DD3-9595-0484C5E3BF2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假設有一檢定考試</a:t>
            </a:r>
            <a:r>
              <a:rPr lang="en-US" altLang="zh-TW"/>
              <a:t>, </a:t>
            </a:r>
            <a:r>
              <a:rPr lang="zh-TW" altLang="en-US"/>
              <a:t>必須要國文、英文這兩科的成績都大於 </a:t>
            </a:r>
            <a:r>
              <a:rPr lang="en-US" altLang="zh-TW"/>
              <a:t>80 </a:t>
            </a:r>
            <a:r>
              <a:rPr lang="zh-TW" altLang="en-US"/>
              <a:t>分才能報名參加</a:t>
            </a:r>
            <a:r>
              <a:rPr lang="en-US" altLang="zh-TW"/>
              <a:t>, </a:t>
            </a:r>
            <a:r>
              <a:rPr lang="zh-TW" altLang="en-US"/>
              <a:t>這時候我們可以使用 </a:t>
            </a:r>
            <a:r>
              <a:rPr lang="en-US" altLang="zh-TW">
                <a:solidFill>
                  <a:srgbClr val="0000FF"/>
                </a:solidFill>
              </a:rPr>
              <a:t>AND</a:t>
            </a:r>
            <a:r>
              <a:rPr lang="en-US" altLang="zh-TW"/>
              <a:t> </a:t>
            </a:r>
            <a:r>
              <a:rPr lang="zh-TW" altLang="en-US"/>
              <a:t>函數並搭配前面的</a:t>
            </a:r>
            <a:r>
              <a:rPr lang="zh-TW" altLang="en-US">
                <a:solidFill>
                  <a:srgbClr val="0000FF"/>
                </a:solidFill>
              </a:rPr>
              <a:t> </a:t>
            </a:r>
            <a:r>
              <a:rPr lang="en-US" altLang="zh-TW">
                <a:solidFill>
                  <a:srgbClr val="0000FF"/>
                </a:solidFill>
              </a:rPr>
              <a:t>IF </a:t>
            </a:r>
            <a:r>
              <a:rPr lang="zh-TW" altLang="en-US"/>
              <a:t>函數來找出符合報考資格的學生：</a:t>
            </a:r>
          </a:p>
        </p:txBody>
      </p:sp>
      <p:pic>
        <p:nvPicPr>
          <p:cNvPr id="84996" name="Picture 6">
            <a:extLst>
              <a:ext uri="{FF2B5EF4-FFF2-40B4-BE49-F238E27FC236}">
                <a16:creationId xmlns:a16="http://schemas.microsoft.com/office/drawing/2014/main" id="{58AD7286-BEE5-4547-8997-4CF2BF2A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76962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7A701F-6A31-4DE9-A107-2CDAA361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A325A8F-92A5-4479-B6F2-6959E6135653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77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>
            <a:extLst>
              <a:ext uri="{FF2B5EF4-FFF2-40B4-BE49-F238E27FC236}">
                <a16:creationId xmlns:a16="http://schemas.microsoft.com/office/drawing/2014/main" id="{66D147FA-58E5-4176-BF0A-C1D7036C5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DE5AB002-DA74-4053-84AC-C986FDB9E1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接著拉曳 </a:t>
            </a:r>
            <a:r>
              <a:rPr lang="en-US" altLang="zh-TW"/>
              <a:t>G2 </a:t>
            </a:r>
            <a:r>
              <a:rPr lang="zh-TW" altLang="en-US"/>
              <a:t>的填滿控點至 </a:t>
            </a:r>
            <a:r>
              <a:rPr lang="en-US" altLang="zh-TW"/>
              <a:t>G11, </a:t>
            </a:r>
            <a:r>
              <a:rPr lang="zh-TW" altLang="en-US"/>
              <a:t>則到底哪些學生能參加檢定考試就一目了然啦！</a:t>
            </a:r>
          </a:p>
        </p:txBody>
      </p:sp>
      <p:pic>
        <p:nvPicPr>
          <p:cNvPr id="86020" name="Picture 6">
            <a:extLst>
              <a:ext uri="{FF2B5EF4-FFF2-40B4-BE49-F238E27FC236}">
                <a16:creationId xmlns:a16="http://schemas.microsoft.com/office/drawing/2014/main" id="{D6EDB3B6-0328-4660-A8ED-94C645ECD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30500"/>
            <a:ext cx="75438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F31C7E-9A73-4F86-B4AA-CB4E2CD6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F1417A9-8031-4047-A7D6-F2FA92E3B56F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78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>
            <a:extLst>
              <a:ext uri="{FF2B5EF4-FFF2-40B4-BE49-F238E27FC236}">
                <a16:creationId xmlns:a16="http://schemas.microsoft.com/office/drawing/2014/main" id="{B314A170-72C4-4738-919F-F0542F937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OR </a:t>
            </a:r>
            <a:r>
              <a:rPr lang="zh-TW" altLang="en-US"/>
              <a:t>函數</a:t>
            </a:r>
          </a:p>
        </p:txBody>
      </p:sp>
      <p:sp>
        <p:nvSpPr>
          <p:cNvPr id="87043" name="Rectangle 5">
            <a:extLst>
              <a:ext uri="{FF2B5EF4-FFF2-40B4-BE49-F238E27FC236}">
                <a16:creationId xmlns:a16="http://schemas.microsoft.com/office/drawing/2014/main" id="{83BAD67E-B17F-4684-8545-355700B5C2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OR </a:t>
            </a:r>
            <a:r>
              <a:rPr lang="zh-TW" altLang="en-US"/>
              <a:t>函數和 </a:t>
            </a:r>
            <a:r>
              <a:rPr lang="en-US" altLang="zh-TW">
                <a:solidFill>
                  <a:srgbClr val="FF0000"/>
                </a:solidFill>
              </a:rPr>
              <a:t>AND </a:t>
            </a:r>
            <a:r>
              <a:rPr lang="zh-TW" altLang="en-US"/>
              <a:t>函數一樣</a:t>
            </a:r>
            <a:r>
              <a:rPr lang="en-US" altLang="zh-TW"/>
              <a:t>, </a:t>
            </a:r>
            <a:r>
              <a:rPr lang="zh-TW" altLang="en-US"/>
              <a:t>所有引數都必須是邏輯判斷式</a:t>
            </a:r>
            <a:r>
              <a:rPr lang="en-US" altLang="zh-TW"/>
              <a:t>, </a:t>
            </a:r>
            <a:r>
              <a:rPr lang="zh-TW" altLang="en-US"/>
              <a:t>不同的是</a:t>
            </a:r>
            <a:r>
              <a:rPr lang="en-US" altLang="zh-TW"/>
              <a:t>, </a:t>
            </a:r>
            <a:r>
              <a:rPr lang="zh-TW" altLang="en-US"/>
              <a:t>當引數中只要有一個成立就傳回 </a:t>
            </a:r>
            <a:r>
              <a:rPr lang="en-US" altLang="zh-TW"/>
              <a:t>TRUE, </a:t>
            </a:r>
            <a:r>
              <a:rPr lang="zh-TW" altLang="en-US"/>
              <a:t>其格式為：</a:t>
            </a:r>
          </a:p>
        </p:txBody>
      </p:sp>
      <p:pic>
        <p:nvPicPr>
          <p:cNvPr id="87044" name="Picture 6">
            <a:extLst>
              <a:ext uri="{FF2B5EF4-FFF2-40B4-BE49-F238E27FC236}">
                <a16:creationId xmlns:a16="http://schemas.microsoft.com/office/drawing/2014/main" id="{F61A0025-D821-41CA-9905-2C07482BD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429000"/>
            <a:ext cx="38290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FCFACA-F4DD-4CB9-B4E6-43AA814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83E8F7-F62D-411C-8B40-8937E06DD3D4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79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53BE362-9000-422B-8A60-B79F0D814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AEBDB874-5738-430E-8954-CAF1C4A8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8001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35BF91-FC3E-46B0-B4C5-BCFFD949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9CA0590-589C-454D-9E57-D6920182E403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>
            <a:extLst>
              <a:ext uri="{FF2B5EF4-FFF2-40B4-BE49-F238E27FC236}">
                <a16:creationId xmlns:a16="http://schemas.microsoft.com/office/drawing/2014/main" id="{527B35EF-5615-4201-813F-E27A20EB1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88067" name="Rectangle 5">
            <a:extLst>
              <a:ext uri="{FF2B5EF4-FFF2-40B4-BE49-F238E27FC236}">
                <a16:creationId xmlns:a16="http://schemas.microsoft.com/office/drawing/2014/main" id="{971D42B0-491F-42F1-8EF7-12E76BD45C1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假設有一檢定考試</a:t>
            </a:r>
            <a:r>
              <a:rPr lang="en-US" altLang="zh-TW"/>
              <a:t>, </a:t>
            </a:r>
            <a:r>
              <a:rPr lang="zh-TW" altLang="en-US"/>
              <a:t>若其中一科成績低於 </a:t>
            </a:r>
            <a:r>
              <a:rPr lang="en-US" altLang="zh-TW"/>
              <a:t>60 </a:t>
            </a:r>
            <a:r>
              <a:rPr lang="zh-TW" altLang="en-US"/>
              <a:t>分就不予合格證明</a:t>
            </a:r>
            <a:r>
              <a:rPr lang="en-US" altLang="zh-TW"/>
              <a:t>, </a:t>
            </a:r>
            <a:r>
              <a:rPr lang="zh-TW" altLang="en-US"/>
              <a:t>我們就可以使用</a:t>
            </a:r>
            <a:r>
              <a:rPr lang="zh-TW" altLang="en-US">
                <a:solidFill>
                  <a:srgbClr val="0000FF"/>
                </a:solidFill>
              </a:rPr>
              <a:t> </a:t>
            </a:r>
            <a:r>
              <a:rPr lang="en-US" altLang="zh-TW">
                <a:solidFill>
                  <a:srgbClr val="0000FF"/>
                </a:solidFill>
              </a:rPr>
              <a:t>OR</a:t>
            </a:r>
            <a:r>
              <a:rPr lang="en-US" altLang="zh-TW"/>
              <a:t> </a:t>
            </a:r>
            <a:r>
              <a:rPr lang="zh-TW" altLang="en-US"/>
              <a:t>函數搭配 </a:t>
            </a:r>
            <a:r>
              <a:rPr lang="en-US" altLang="zh-TW">
                <a:solidFill>
                  <a:srgbClr val="0000FF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函數來找出合格的學生：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ADE88-DC7F-429D-AA21-9C385541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13E144E-0218-498B-823F-6C4FA0356945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80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4">
            <a:extLst>
              <a:ext uri="{FF2B5EF4-FFF2-40B4-BE49-F238E27FC236}">
                <a16:creationId xmlns:a16="http://schemas.microsoft.com/office/drawing/2014/main" id="{66208B5D-6EB2-4EC6-9A6A-FCB677B79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5888"/>
            <a:ext cx="76200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Rectangle 2">
            <a:extLst>
              <a:ext uri="{FF2B5EF4-FFF2-40B4-BE49-F238E27FC236}">
                <a16:creationId xmlns:a16="http://schemas.microsoft.com/office/drawing/2014/main" id="{5D9EBE92-38C0-41E7-8351-213C176C8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B3C37E-2112-465F-A089-DD288B3E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7AE6D3-9DAF-4510-9554-E253D25E689F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81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6F320712-A5E3-4EAA-9EFA-DBA126D17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1B19578-CAE2-4CF2-B546-9A1DD90474E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最後一樣拉曳 </a:t>
            </a:r>
            <a:r>
              <a:rPr lang="en-US" altLang="zh-TW"/>
              <a:t>F2 </a:t>
            </a:r>
            <a:r>
              <a:rPr lang="zh-TW" altLang="en-US"/>
              <a:t>的填滿控點至 </a:t>
            </a:r>
            <a:r>
              <a:rPr lang="en-US" altLang="zh-TW"/>
              <a:t>F13, </a:t>
            </a:r>
            <a:r>
              <a:rPr lang="zh-TW" altLang="en-US"/>
              <a:t>就可以知道學生的合格情形。</a:t>
            </a: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540D0557-D190-4C77-BD72-699DC45CC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60663"/>
            <a:ext cx="5424488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569996-6074-4A1C-8DB1-90FD2325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5F627AC-D950-4729-B8BC-FD229ECCE4FF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82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62732D9-F9D2-4342-93CE-4CD555544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檢視與參照函數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880C8B8-9991-416E-B6DC-BE0DBC75379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5745832" cy="4572000"/>
          </a:xfrm>
        </p:spPr>
        <p:txBody>
          <a:bodyPr/>
          <a:lstStyle/>
          <a:p>
            <a:pPr eaLnBrk="1" hangingPunct="1"/>
            <a:r>
              <a:rPr lang="en-US" altLang="zh-TW" dirty="0"/>
              <a:t>HLOOKUP/ VLOOKUP </a:t>
            </a:r>
            <a:r>
              <a:rPr lang="zh-TW" altLang="en-US" dirty="0"/>
              <a:t>函數</a:t>
            </a:r>
          </a:p>
          <a:p>
            <a:pPr lvl="1" eaLnBrk="1" hangingPunct="1"/>
            <a:r>
              <a:rPr lang="zh-TW" altLang="en-US" dirty="0"/>
              <a:t>實例應用</a:t>
            </a:r>
            <a:endParaRPr lang="en-US" altLang="zh-TW" dirty="0"/>
          </a:p>
          <a:p>
            <a:pPr eaLnBrk="1" hangingPunct="1"/>
            <a:r>
              <a:rPr lang="en-US" altLang="zh-TW" dirty="0"/>
              <a:t>CHOOSE </a:t>
            </a:r>
            <a:r>
              <a:rPr lang="zh-TW" altLang="en-US" dirty="0"/>
              <a:t>函數</a:t>
            </a:r>
          </a:p>
          <a:p>
            <a:pPr lvl="1" eaLnBrk="1" hangingPunct="1"/>
            <a:r>
              <a:rPr lang="zh-TW" altLang="en-US" dirty="0"/>
              <a:t>實例應用</a:t>
            </a:r>
          </a:p>
          <a:p>
            <a:pPr eaLnBrk="1" hangingPunct="1"/>
            <a:r>
              <a:rPr lang="en-US" altLang="zh-TW" dirty="0"/>
              <a:t>INDEX </a:t>
            </a:r>
            <a:r>
              <a:rPr lang="zh-TW" altLang="en-US" dirty="0"/>
              <a:t>函數</a:t>
            </a:r>
          </a:p>
          <a:p>
            <a:pPr lvl="1" eaLnBrk="1" hangingPunct="1"/>
            <a:r>
              <a:rPr lang="zh-TW" altLang="en-US" dirty="0"/>
              <a:t>實例應用</a:t>
            </a:r>
          </a:p>
          <a:p>
            <a:pPr eaLnBrk="1" hangingPunct="1"/>
            <a:r>
              <a:rPr lang="en-US" altLang="zh-TW" dirty="0"/>
              <a:t>MATCH </a:t>
            </a:r>
            <a:r>
              <a:rPr lang="zh-TW" altLang="en-US" dirty="0"/>
              <a:t>函數</a:t>
            </a:r>
          </a:p>
          <a:p>
            <a:pPr lvl="1" eaLnBrk="1" hangingPunct="1"/>
            <a:r>
              <a:rPr lang="zh-TW" altLang="en-US" dirty="0"/>
              <a:t>實例應用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31C4B5-E8A8-48E6-A37E-B230F077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F7897F-DE43-47B3-A40A-F44A2CBF026E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83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91141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3C7D0F0A-5807-4B58-AF14-CAE232A33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1025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>
            <a:extLst>
              <a:ext uri="{FF2B5EF4-FFF2-40B4-BE49-F238E27FC236}">
                <a16:creationId xmlns:a16="http://schemas.microsoft.com/office/drawing/2014/main" id="{4E45E578-4BF8-4289-BD22-E1C5CCF39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HLOOKUP </a:t>
            </a:r>
            <a:r>
              <a:rPr lang="zh-TW" altLang="en-US" dirty="0"/>
              <a:t>函數</a:t>
            </a:r>
          </a:p>
        </p:txBody>
      </p:sp>
      <p:sp>
        <p:nvSpPr>
          <p:cNvPr id="92163" name="Rectangle 5">
            <a:extLst>
              <a:ext uri="{FF2B5EF4-FFF2-40B4-BE49-F238E27FC236}">
                <a16:creationId xmlns:a16="http://schemas.microsoft.com/office/drawing/2014/main" id="{712A41D3-FD22-4D42-A57F-EBD87851334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VLOOKUP</a:t>
            </a:r>
          </a:p>
          <a:p>
            <a:pPr lvl="1"/>
            <a:r>
              <a:rPr lang="zh-TW" altLang="en-US" dirty="0"/>
              <a:t>在一陣列或表格的最左欄中尋找含有某特定值的欄位，再傳回同一列中指定第幾欄的值</a:t>
            </a:r>
          </a:p>
          <a:p>
            <a:pPr lvl="1"/>
            <a:r>
              <a:rPr lang="en-US" altLang="zh-TW" dirty="0"/>
              <a:t>VLOOKUP (value , array , column , type)</a:t>
            </a:r>
          </a:p>
          <a:p>
            <a:r>
              <a:rPr lang="en-US" altLang="zh-TW" dirty="0"/>
              <a:t>HLOOKUP</a:t>
            </a:r>
          </a:p>
          <a:p>
            <a:pPr lvl="1"/>
            <a:r>
              <a:rPr lang="zh-TW" altLang="en-US" dirty="0"/>
              <a:t>在一陣列或表格的第一列中尋找含有某特定值的欄位，再傳回同一欄中某一指定儲存格中的值。</a:t>
            </a:r>
          </a:p>
          <a:p>
            <a:pPr lvl="1"/>
            <a:r>
              <a:rPr lang="en-US" altLang="zh-TW" dirty="0"/>
              <a:t>HLOOKUP (value , array , row , type)  </a:t>
            </a:r>
          </a:p>
        </p:txBody>
      </p:sp>
      <p:pic>
        <p:nvPicPr>
          <p:cNvPr id="92164" name="Picture 6">
            <a:extLst>
              <a:ext uri="{FF2B5EF4-FFF2-40B4-BE49-F238E27FC236}">
                <a16:creationId xmlns:a16="http://schemas.microsoft.com/office/drawing/2014/main" id="{CF473EDF-9C97-462F-A471-174E2B10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170487"/>
            <a:ext cx="73914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0F9397-C520-4C10-A86D-0BF14C13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22DDF69-D68B-404F-90D8-D206388BE12D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84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44A50A1-2587-4513-9EFE-BE9AB0B77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A05A4D1-5B7B-4940-9FB1-09663939E52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 b="1" u="sng"/>
              <a:t>夢夢公司</a:t>
            </a:r>
            <a:r>
              <a:rPr lang="zh-TW" altLang="en-US"/>
              <a:t>的業務人員薪資是依據業績的高低而有所不同</a:t>
            </a:r>
            <a:r>
              <a:rPr lang="en-US" altLang="zh-TW"/>
              <a:t>, </a:t>
            </a:r>
            <a:r>
              <a:rPr lang="zh-TW" altLang="en-US"/>
              <a:t>且夢夢公司已經建立好一份業務人員薪資績效對照表</a:t>
            </a:r>
            <a:r>
              <a:rPr lang="en-US" altLang="zh-TW"/>
              <a:t>, </a:t>
            </a:r>
            <a:r>
              <a:rPr lang="zh-TW" altLang="en-US"/>
              <a:t>可用來查詢不同業績的底薪與獎金 。</a:t>
            </a:r>
          </a:p>
        </p:txBody>
      </p:sp>
      <p:pic>
        <p:nvPicPr>
          <p:cNvPr id="93188" name="Picture 4">
            <a:extLst>
              <a:ext uri="{FF2B5EF4-FFF2-40B4-BE49-F238E27FC236}">
                <a16:creationId xmlns:a16="http://schemas.microsoft.com/office/drawing/2014/main" id="{EFF4F424-D7DF-432E-9FEA-D0FB79AAD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33675"/>
            <a:ext cx="6626225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9512A0-5EBF-4F92-A3BE-407FB3DC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A1A4C88-8244-4947-AD47-45B549613CE2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85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>
            <a:extLst>
              <a:ext uri="{FF2B5EF4-FFF2-40B4-BE49-F238E27FC236}">
                <a16:creationId xmlns:a16="http://schemas.microsoft.com/office/drawing/2014/main" id="{BF126AF5-27B2-4FA4-AD76-E33B5B136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94211" name="Rectangle 5">
            <a:extLst>
              <a:ext uri="{FF2B5EF4-FFF2-40B4-BE49-F238E27FC236}">
                <a16:creationId xmlns:a16="http://schemas.microsoft.com/office/drawing/2014/main" id="{8465E248-CA77-439E-A926-BA773224DA2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將插入點移至 </a:t>
            </a:r>
            <a:r>
              <a:rPr lang="en-US" altLang="zh-TW"/>
              <a:t>D7 </a:t>
            </a:r>
            <a:r>
              <a:rPr lang="zh-TW" altLang="en-US"/>
              <a:t>儲存格</a:t>
            </a:r>
            <a:r>
              <a:rPr lang="en-US" altLang="zh-TW"/>
              <a:t>, </a:t>
            </a:r>
            <a:r>
              <a:rPr lang="zh-TW" altLang="en-US"/>
              <a:t>輸入公式 </a:t>
            </a:r>
            <a:r>
              <a:rPr lang="en-US" altLang="zh-TW"/>
              <a:t>"=HLOOKUP (C7, $B$2</a:t>
            </a:r>
            <a:r>
              <a:rPr lang="zh-TW" altLang="en-US"/>
              <a:t>：</a:t>
            </a:r>
            <a:r>
              <a:rPr lang="en-US" altLang="zh-TW"/>
              <a:t>$F$4, 2) "</a:t>
            </a:r>
          </a:p>
        </p:txBody>
      </p:sp>
      <p:pic>
        <p:nvPicPr>
          <p:cNvPr id="94212" name="Picture 6">
            <a:extLst>
              <a:ext uri="{FF2B5EF4-FFF2-40B4-BE49-F238E27FC236}">
                <a16:creationId xmlns:a16="http://schemas.microsoft.com/office/drawing/2014/main" id="{B39B8752-E5FD-470A-A135-0D3ED7E0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92375"/>
            <a:ext cx="7086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B018C5-C5C7-4E43-84A9-5BBD2BB7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E206BD4-C636-4CDC-B9D8-47F5AB4D24C1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86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14D8FECA-F5F0-4AB0-B766-DBF2D089F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INDEX </a:t>
            </a:r>
            <a:r>
              <a:rPr lang="zh-TW" altLang="en-US"/>
              <a:t>函數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08CD84D-B80A-471B-921C-55F335749BB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INDEX </a:t>
            </a:r>
            <a:r>
              <a:rPr lang="zh-TW" altLang="en-US"/>
              <a:t>函數會在陣列中找到指定欄列交會處的儲存格內容。其公式如下：</a:t>
            </a:r>
          </a:p>
        </p:txBody>
      </p:sp>
      <p:pic>
        <p:nvPicPr>
          <p:cNvPr id="95236" name="Picture 4">
            <a:extLst>
              <a:ext uri="{FF2B5EF4-FFF2-40B4-BE49-F238E27FC236}">
                <a16:creationId xmlns:a16="http://schemas.microsoft.com/office/drawing/2014/main" id="{A004A339-ECF8-4DD1-87A0-73DDC30FE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048000"/>
            <a:ext cx="69151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486AF3-B770-40AC-87F7-AE9192F2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5E17E99-1C89-48F6-A95A-5ED810ED7AB5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87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6">
            <a:extLst>
              <a:ext uri="{FF2B5EF4-FFF2-40B4-BE49-F238E27FC236}">
                <a16:creationId xmlns:a16="http://schemas.microsoft.com/office/drawing/2014/main" id="{6BB8CAFC-3653-4E50-8234-8417854C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17738"/>
            <a:ext cx="633095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Rectangle 4">
            <a:extLst>
              <a:ext uri="{FF2B5EF4-FFF2-40B4-BE49-F238E27FC236}">
                <a16:creationId xmlns:a16="http://schemas.microsoft.com/office/drawing/2014/main" id="{15BE7F69-5EFF-481E-8824-D3B189654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96260" name="Rectangle 5">
            <a:extLst>
              <a:ext uri="{FF2B5EF4-FFF2-40B4-BE49-F238E27FC236}">
                <a16:creationId xmlns:a16="http://schemas.microsoft.com/office/drawing/2014/main" id="{CCD5558A-C24E-4E06-AC36-658372AC357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假設想要在星座圖中查詢男女雙方的速配程度</a:t>
            </a:r>
            <a:r>
              <a:rPr lang="en-US" altLang="zh-TW"/>
              <a:t>, </a:t>
            </a:r>
            <a:r>
              <a:rPr lang="zh-TW" altLang="en-US"/>
              <a:t>就可以利用 </a:t>
            </a:r>
            <a:r>
              <a:rPr lang="en-US" altLang="zh-TW">
                <a:solidFill>
                  <a:srgbClr val="0000FF"/>
                </a:solidFill>
              </a:rPr>
              <a:t>INDEX</a:t>
            </a:r>
            <a:r>
              <a:rPr lang="en-US" altLang="zh-TW"/>
              <a:t> </a:t>
            </a:r>
            <a:r>
              <a:rPr lang="zh-TW" altLang="en-US"/>
              <a:t>函數來找到結果哦：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6C1CC4-CF1F-4C0A-B978-3F016F09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22D322-3F31-445B-ACD0-EE298A282EC5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88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>
            <a:extLst>
              <a:ext uri="{FF2B5EF4-FFF2-40B4-BE49-F238E27FC236}">
                <a16:creationId xmlns:a16="http://schemas.microsoft.com/office/drawing/2014/main" id="{7FF3FFFB-0FC7-418E-87AE-5EDB309F7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MATCH </a:t>
            </a:r>
            <a:r>
              <a:rPr lang="zh-TW" altLang="en-US"/>
              <a:t>函數</a:t>
            </a:r>
          </a:p>
        </p:txBody>
      </p:sp>
      <p:sp>
        <p:nvSpPr>
          <p:cNvPr id="97283" name="Rectangle 6">
            <a:extLst>
              <a:ext uri="{FF2B5EF4-FFF2-40B4-BE49-F238E27FC236}">
                <a16:creationId xmlns:a16="http://schemas.microsoft.com/office/drawing/2014/main" id="{85F22298-ABA6-405F-B660-D077D95BB24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MATCH </a:t>
            </a:r>
            <a:r>
              <a:rPr lang="zh-TW" altLang="en-US" dirty="0"/>
              <a:t>函數是用來比對一陣列中內容相符的儲存格位置。其函數格式為：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/>
              <a:t>當 </a:t>
            </a:r>
            <a:r>
              <a:rPr lang="en-US" altLang="zh-TW" dirty="0" err="1"/>
              <a:t>Match_type</a:t>
            </a:r>
            <a:r>
              <a:rPr lang="en-US" altLang="zh-TW" dirty="0"/>
              <a:t> </a:t>
            </a:r>
            <a:r>
              <a:rPr lang="zh-TW" altLang="en-US" dirty="0"/>
              <a:t>設為 </a:t>
            </a:r>
            <a:r>
              <a:rPr lang="en-US" altLang="zh-TW" dirty="0"/>
              <a:t>0 </a:t>
            </a:r>
            <a:r>
              <a:rPr lang="zh-TW" altLang="en-US" dirty="0"/>
              <a:t>時</a:t>
            </a:r>
            <a:r>
              <a:rPr lang="en-US" altLang="zh-TW" dirty="0"/>
              <a:t>, </a:t>
            </a:r>
            <a:r>
              <a:rPr lang="zh-TW" altLang="en-US" dirty="0"/>
              <a:t>表示陣列內容不用排序直接找到完全相符的值；若設為 </a:t>
            </a:r>
            <a:r>
              <a:rPr lang="en-US" altLang="zh-TW" dirty="0"/>
              <a:t>1 </a:t>
            </a:r>
            <a:r>
              <a:rPr lang="zh-TW" altLang="en-US" dirty="0"/>
              <a:t>或省略</a:t>
            </a:r>
            <a:r>
              <a:rPr lang="en-US" altLang="zh-TW" dirty="0"/>
              <a:t>, </a:t>
            </a:r>
            <a:r>
              <a:rPr lang="zh-TW" altLang="en-US" dirty="0"/>
              <a:t>表示陣列內容會先遞增排序</a:t>
            </a:r>
            <a:r>
              <a:rPr lang="en-US" altLang="zh-TW" dirty="0"/>
              <a:t>, </a:t>
            </a:r>
            <a:r>
              <a:rPr lang="zh-TW" altLang="en-US" dirty="0"/>
              <a:t>再找等於或僅次於 </a:t>
            </a:r>
            <a:r>
              <a:rPr lang="en-US" altLang="zh-TW" dirty="0" err="1"/>
              <a:t>Lookup_value</a:t>
            </a:r>
            <a:r>
              <a:rPr lang="en-US" altLang="zh-TW" dirty="0"/>
              <a:t> </a:t>
            </a:r>
            <a:r>
              <a:rPr lang="zh-TW" altLang="en-US" dirty="0"/>
              <a:t>的值；若設為 </a:t>
            </a:r>
            <a:r>
              <a:rPr lang="en-US" altLang="zh-TW" dirty="0"/>
              <a:t>-1, </a:t>
            </a:r>
            <a:r>
              <a:rPr lang="zh-TW" altLang="en-US" dirty="0"/>
              <a:t>則表示陣列內容會先遞減排序</a:t>
            </a:r>
            <a:r>
              <a:rPr lang="en-US" altLang="zh-TW" dirty="0"/>
              <a:t>, </a:t>
            </a:r>
            <a:r>
              <a:rPr lang="zh-TW" altLang="en-US" dirty="0"/>
              <a:t>再找等於或大於 </a:t>
            </a:r>
            <a:r>
              <a:rPr lang="en-US" altLang="zh-TW" dirty="0" err="1"/>
              <a:t>Lookup_value</a:t>
            </a:r>
            <a:r>
              <a:rPr lang="en-US" altLang="zh-TW" dirty="0"/>
              <a:t> </a:t>
            </a:r>
            <a:r>
              <a:rPr lang="zh-TW" altLang="en-US" dirty="0"/>
              <a:t>的最小值。</a:t>
            </a:r>
          </a:p>
        </p:txBody>
      </p:sp>
      <p:pic>
        <p:nvPicPr>
          <p:cNvPr id="97284" name="Picture 4">
            <a:extLst>
              <a:ext uri="{FF2B5EF4-FFF2-40B4-BE49-F238E27FC236}">
                <a16:creationId xmlns:a16="http://schemas.microsoft.com/office/drawing/2014/main" id="{EFF6067C-9678-469A-87E1-F0F039AC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478088"/>
            <a:ext cx="69246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C479D7-3E8C-473E-B69C-D2286817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7D6DCDD-990A-4970-B7D6-F32451426E66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89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F842F9A-FC01-4817-8A4B-E3AD28CBA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VAR </a:t>
            </a:r>
            <a:r>
              <a:rPr lang="zh-TW" altLang="en-US"/>
              <a:t>函數</a:t>
            </a: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ADAA6ACD-F440-4327-A68E-3474AC553BA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VAR</a:t>
            </a:r>
            <a:r>
              <a:rPr lang="en-US" altLang="zh-TW"/>
              <a:t> </a:t>
            </a:r>
            <a:r>
              <a:rPr lang="zh-TW" altLang="en-US"/>
              <a:t>為計算</a:t>
            </a:r>
            <a:r>
              <a:rPr lang="zh-TW" altLang="en-US">
                <a:solidFill>
                  <a:srgbClr val="0000FF"/>
                </a:solidFill>
              </a:rPr>
              <a:t>變異數</a:t>
            </a:r>
            <a:r>
              <a:rPr lang="zh-TW" altLang="en-US"/>
              <a:t>的函數。變異數在統計學上也是相當重要的資訊</a:t>
            </a:r>
            <a:r>
              <a:rPr lang="en-US" altLang="zh-TW"/>
              <a:t>, </a:t>
            </a:r>
            <a:r>
              <a:rPr lang="zh-TW" altLang="en-US"/>
              <a:t>它其實就是</a:t>
            </a:r>
            <a:r>
              <a:rPr lang="zh-TW" altLang="en-US">
                <a:solidFill>
                  <a:srgbClr val="0000FF"/>
                </a:solidFill>
              </a:rPr>
              <a:t>標準差</a:t>
            </a:r>
            <a:r>
              <a:rPr lang="zh-TW" altLang="en-US"/>
              <a:t>的平方</a:t>
            </a:r>
            <a:r>
              <a:rPr lang="en-US" altLang="zh-TW"/>
              <a:t>, </a:t>
            </a:r>
            <a:r>
              <a:rPr lang="zh-TW" altLang="en-US"/>
              <a:t>可用來觀察資料的離散程度。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410BF6-8A64-48D5-BB34-436C564E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E0031F-C3B0-47CD-BF51-D570B032794F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>
            <a:extLst>
              <a:ext uri="{FF2B5EF4-FFF2-40B4-BE49-F238E27FC236}">
                <a16:creationId xmlns:a16="http://schemas.microsoft.com/office/drawing/2014/main" id="{6E2AE8DE-F0E3-4638-94C6-FB147DAA6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D75776A2-03D3-45BB-A373-5317F269A58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/>
              <a:t>當我們到郵局寄送快捷時</a:t>
            </a:r>
            <a:r>
              <a:rPr lang="en-US" altLang="zh-TW"/>
              <a:t>, </a:t>
            </a:r>
            <a:r>
              <a:rPr lang="zh-TW" altLang="en-US"/>
              <a:t>為了要快速查詢寄送地點到目的地的郵資</a:t>
            </a:r>
            <a:r>
              <a:rPr lang="en-US" altLang="zh-TW"/>
              <a:t>, </a:t>
            </a:r>
            <a:r>
              <a:rPr lang="zh-TW" altLang="en-US"/>
              <a:t>可以利用</a:t>
            </a:r>
            <a:r>
              <a:rPr lang="en-US" altLang="zh-TW">
                <a:solidFill>
                  <a:srgbClr val="0000FF"/>
                </a:solidFill>
              </a:rPr>
              <a:t>MATCH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00FF"/>
                </a:solidFill>
              </a:rPr>
              <a:t>INDEX</a:t>
            </a:r>
            <a:r>
              <a:rPr lang="en-US" altLang="zh-TW"/>
              <a:t> </a:t>
            </a:r>
            <a:r>
              <a:rPr lang="zh-TW" altLang="en-US"/>
              <a:t>函數設計簡便的查詢公式。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A26714-47E7-4666-A922-A5BC9F29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E252798-3B13-4D44-ACE5-93390E9DAF1F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90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79D3B95-07B3-42A3-A379-B3A6AE19D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82F8B7-CBF5-4D43-8F6F-B52954FBA6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TW" altLang="en-US" dirty="0"/>
              <a:t>在</a:t>
            </a:r>
            <a:r>
              <a:rPr lang="en-US" altLang="zh-TW" dirty="0"/>
              <a:t>B10, </a:t>
            </a:r>
            <a:r>
              <a:rPr lang="zh-TW" altLang="en-US" dirty="0"/>
              <a:t>輸入公式</a:t>
            </a:r>
            <a:r>
              <a:rPr lang="en-US" altLang="zh-TW" dirty="0"/>
              <a:t>"=MATCH (A10, A1</a:t>
            </a:r>
            <a:r>
              <a:rPr lang="zh-TW" altLang="en-US" dirty="0"/>
              <a:t>：</a:t>
            </a:r>
            <a:r>
              <a:rPr lang="en-US" altLang="zh-TW" dirty="0"/>
              <a:t>A7, 0) "</a:t>
            </a:r>
            <a:endParaRPr lang="zh-TW" alt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</p:txBody>
      </p:sp>
      <p:pic>
        <p:nvPicPr>
          <p:cNvPr id="99332" name="Picture 4">
            <a:extLst>
              <a:ext uri="{FF2B5EF4-FFF2-40B4-BE49-F238E27FC236}">
                <a16:creationId xmlns:a16="http://schemas.microsoft.com/office/drawing/2014/main" id="{4A77397C-5FDF-463F-8374-5F5AA8361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51038"/>
            <a:ext cx="8001000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216B96-3B2B-466C-836A-0FFD69B4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451C33A-023F-4AFD-8886-F544EFFCD49C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91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4">
            <a:extLst>
              <a:ext uri="{FF2B5EF4-FFF2-40B4-BE49-F238E27FC236}">
                <a16:creationId xmlns:a16="http://schemas.microsoft.com/office/drawing/2014/main" id="{88BB7C45-A45F-450F-AA6A-7ADD01F1F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492375"/>
            <a:ext cx="6324600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Rectangle 2">
            <a:extLst>
              <a:ext uri="{FF2B5EF4-FFF2-40B4-BE49-F238E27FC236}">
                <a16:creationId xmlns:a16="http://schemas.microsoft.com/office/drawing/2014/main" id="{4DDB18B9-40DB-420F-A924-EFAE6BBEE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519477F8-B387-401B-9C9B-51C07321C31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SzTx/>
              <a:buFont typeface="Wingdings" panose="05000000000000000000" pitchFamily="2" charset="2"/>
              <a:buAutoNum type="arabicPeriod" startAt="2"/>
            </a:pPr>
            <a:r>
              <a:rPr lang="zh-TW" altLang="en-US"/>
              <a:t>接著將插入點移至 </a:t>
            </a:r>
            <a:r>
              <a:rPr lang="en-US" altLang="zh-TW"/>
              <a:t>B11, </a:t>
            </a:r>
            <a:r>
              <a:rPr lang="zh-TW" altLang="en-US"/>
              <a:t>輸入公式 </a:t>
            </a:r>
            <a:r>
              <a:rPr lang="en-US" altLang="zh-TW"/>
              <a:t>"=MATCH (A11, A1</a:t>
            </a:r>
            <a:r>
              <a:rPr lang="zh-TW" altLang="en-US"/>
              <a:t>：</a:t>
            </a:r>
            <a:r>
              <a:rPr lang="en-US" altLang="zh-TW"/>
              <a:t>H1, 0) "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999263-96E4-47A4-BB6D-63BE4D9B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F349082-2F3C-4EDF-BCF6-FD859FD3CBA4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92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3216500E-BBC9-4563-9258-7558ED303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實例應用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DAA7138-CD13-405D-AE6F-1DAF5A5535A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SzTx/>
              <a:buFont typeface="Wingdings" panose="05000000000000000000" pitchFamily="2" charset="2"/>
              <a:buAutoNum type="arabicPeriod" startAt="3"/>
            </a:pPr>
            <a:r>
              <a:rPr lang="zh-TW" altLang="en-US"/>
              <a:t>最後再將插入點移至 </a:t>
            </a:r>
            <a:r>
              <a:rPr lang="en-US" altLang="zh-TW"/>
              <a:t>B12, </a:t>
            </a:r>
            <a:r>
              <a:rPr lang="zh-TW" altLang="en-US"/>
              <a:t>輸入公式 </a:t>
            </a:r>
            <a:r>
              <a:rPr lang="en-US" altLang="zh-TW"/>
              <a:t>"=INDEX (A1</a:t>
            </a:r>
            <a:r>
              <a:rPr lang="zh-TW" altLang="en-US"/>
              <a:t>：</a:t>
            </a:r>
            <a:r>
              <a:rPr lang="en-US" altLang="zh-TW"/>
              <a:t>H7, B10, B11) "</a:t>
            </a:r>
            <a:r>
              <a:rPr lang="zh-TW" altLang="en-US"/>
              <a:t>：</a:t>
            </a:r>
          </a:p>
        </p:txBody>
      </p:sp>
      <p:pic>
        <p:nvPicPr>
          <p:cNvPr id="101380" name="Picture 4">
            <a:extLst>
              <a:ext uri="{FF2B5EF4-FFF2-40B4-BE49-F238E27FC236}">
                <a16:creationId xmlns:a16="http://schemas.microsoft.com/office/drawing/2014/main" id="{52F32512-CB3A-4DE8-8B8F-FB114264F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6019800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0023C4-1731-4A3F-8803-44A7205D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36BF44-B6B8-4100-9E56-3AE6C04FB732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93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6EAA21EB-4C69-441E-B99A-5DFD51CAE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日期及時間函數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3B530C0D-2C3D-4762-A4EC-D27962D2948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5313784" cy="4572000"/>
          </a:xfrm>
        </p:spPr>
        <p:txBody>
          <a:bodyPr/>
          <a:lstStyle/>
          <a:p>
            <a:pPr eaLnBrk="1" hangingPunct="1"/>
            <a:r>
              <a:rPr lang="en-US" altLang="zh-TW" dirty="0"/>
              <a:t>TODAY </a:t>
            </a:r>
            <a:r>
              <a:rPr lang="zh-TW" altLang="en-US" dirty="0"/>
              <a:t>函數</a:t>
            </a:r>
          </a:p>
          <a:p>
            <a:pPr lvl="1" eaLnBrk="1" hangingPunct="1"/>
            <a:r>
              <a:rPr lang="zh-TW" altLang="en-US" dirty="0"/>
              <a:t>應用實例</a:t>
            </a:r>
          </a:p>
          <a:p>
            <a:pPr eaLnBrk="1" hangingPunct="1"/>
            <a:r>
              <a:rPr lang="en-US" altLang="zh-TW" dirty="0"/>
              <a:t>DATEDIF </a:t>
            </a:r>
            <a:r>
              <a:rPr lang="zh-TW" altLang="en-US" dirty="0"/>
              <a:t>函數</a:t>
            </a:r>
          </a:p>
          <a:p>
            <a:pPr lvl="1" eaLnBrk="1" hangingPunct="1"/>
            <a:r>
              <a:rPr lang="zh-TW" altLang="en-US" dirty="0"/>
              <a:t>應用實例</a:t>
            </a:r>
          </a:p>
          <a:p>
            <a:pPr lvl="1" eaLnBrk="1" hangingPunct="1"/>
            <a:r>
              <a:rPr lang="en-US" altLang="zh-TW" dirty="0"/>
              <a:t>DATEDIF </a:t>
            </a:r>
            <a:r>
              <a:rPr lang="zh-TW" altLang="en-US" dirty="0"/>
              <a:t>的差距單位參數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35FFC0-63DC-4871-B0C0-1E85D7F4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00A74BF-5FAA-4ED7-B0B8-DC291D9BA31B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94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02405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DD26D589-F7C6-43F5-9531-EF74B3A3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1025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C4751222-CD21-44C1-9870-8FC7CCE47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TODAY </a:t>
            </a:r>
            <a:r>
              <a:rPr lang="zh-TW" altLang="en-US"/>
              <a:t>函數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AD51867-A6D9-4630-AA5D-88785E96337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TODAY</a:t>
            </a:r>
            <a:r>
              <a:rPr lang="en-US" altLang="zh-TW"/>
              <a:t> </a:t>
            </a:r>
            <a:r>
              <a:rPr lang="zh-TW" altLang="en-US"/>
              <a:t>函數會傳回現在系統的日期</a:t>
            </a:r>
            <a:r>
              <a:rPr lang="en-US" altLang="zh-TW"/>
              <a:t>, </a:t>
            </a:r>
            <a:r>
              <a:rPr lang="zh-TW" altLang="en-US"/>
              <a:t>可應用於輸入報告完成時間或是用來計算年資、年齡。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6BDEB8-CC21-4672-8750-01B704FC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3C4FA5F-B090-4953-926C-FD3957B378D9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95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>
            <a:extLst>
              <a:ext uri="{FF2B5EF4-FFF2-40B4-BE49-F238E27FC236}">
                <a16:creationId xmlns:a16="http://schemas.microsoft.com/office/drawing/2014/main" id="{E98063EF-F0C9-42BF-93FB-B88C84D64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應用實例</a:t>
            </a:r>
          </a:p>
        </p:txBody>
      </p:sp>
      <p:sp>
        <p:nvSpPr>
          <p:cNvPr id="104451" name="Rectangle 5">
            <a:extLst>
              <a:ext uri="{FF2B5EF4-FFF2-40B4-BE49-F238E27FC236}">
                <a16:creationId xmlns:a16="http://schemas.microsoft.com/office/drawing/2014/main" id="{7AD1A16D-9368-44D4-85CC-DB04EB43D09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TW" altLang="en-US" b="1" u="sng"/>
              <a:t>美美公司</a:t>
            </a:r>
            <a:r>
              <a:rPr lang="zh-TW" altLang="en-US"/>
              <a:t>想要在年終獎金的部份</a:t>
            </a:r>
            <a:r>
              <a:rPr lang="en-US" altLang="zh-TW"/>
              <a:t>, </a:t>
            </a:r>
            <a:r>
              <a:rPr lang="zh-TW" altLang="en-US"/>
              <a:t>針對在公司服務滿 </a:t>
            </a:r>
            <a:r>
              <a:rPr lang="en-US" altLang="zh-TW"/>
              <a:t>10 </a:t>
            </a:r>
            <a:r>
              <a:rPr lang="zh-TW" altLang="en-US"/>
              <a:t>年的同仁發放年資獎金。我們用 </a:t>
            </a:r>
            <a:r>
              <a:rPr lang="en-US" altLang="zh-TW">
                <a:solidFill>
                  <a:srgbClr val="0000FF"/>
                </a:solidFill>
              </a:rPr>
              <a:t>TODAY</a:t>
            </a:r>
            <a:r>
              <a:rPr lang="en-US" altLang="zh-TW"/>
              <a:t> </a:t>
            </a:r>
            <a:r>
              <a:rPr lang="zh-TW" altLang="en-US"/>
              <a:t>這個函數和到職日相減</a:t>
            </a:r>
            <a:r>
              <a:rPr lang="en-US" altLang="zh-TW"/>
              <a:t>, </a:t>
            </a:r>
            <a:r>
              <a:rPr lang="zh-TW" altLang="en-US"/>
              <a:t>所減出來的數字表示天數</a:t>
            </a:r>
            <a:r>
              <a:rPr lang="en-US" altLang="zh-TW"/>
              <a:t>, </a:t>
            </a:r>
            <a:r>
              <a:rPr lang="zh-TW" altLang="en-US"/>
              <a:t>再除上 </a:t>
            </a:r>
            <a:r>
              <a:rPr lang="en-US" altLang="zh-TW"/>
              <a:t>365.25 (</a:t>
            </a:r>
            <a:r>
              <a:rPr lang="zh-TW" altLang="en-US"/>
              <a:t>每 </a:t>
            </a:r>
            <a:r>
              <a:rPr lang="en-US" altLang="zh-TW"/>
              <a:t>4 </a:t>
            </a:r>
            <a:r>
              <a:rPr lang="zh-TW" altLang="en-US"/>
              <a:t>年閏 </a:t>
            </a:r>
            <a:r>
              <a:rPr lang="en-US" altLang="zh-TW"/>
              <a:t>1 </a:t>
            </a:r>
            <a:r>
              <a:rPr lang="zh-TW" altLang="en-US"/>
              <a:t>天</a:t>
            </a:r>
            <a:r>
              <a:rPr lang="en-US" altLang="zh-TW"/>
              <a:t>) </a:t>
            </a:r>
            <a:r>
              <a:rPr lang="zh-TW" altLang="en-US"/>
              <a:t>即可算出年資：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8B9AC7-9DE1-4E5A-9D34-13505AE1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D08959-FED4-4536-A6E3-502D95FE0698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96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B17FA510-AC79-40AA-9E85-A6DCAE8FE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應用實例</a:t>
            </a:r>
          </a:p>
        </p:txBody>
      </p:sp>
      <p:pic>
        <p:nvPicPr>
          <p:cNvPr id="105475" name="Picture 4">
            <a:extLst>
              <a:ext uri="{FF2B5EF4-FFF2-40B4-BE49-F238E27FC236}">
                <a16:creationId xmlns:a16="http://schemas.microsoft.com/office/drawing/2014/main" id="{FDD3E3AC-8D7C-4BF3-800D-B57974A8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543050"/>
            <a:ext cx="6738937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49A618-E245-48BB-A6F7-4BB78C0B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107F3DD-2B10-4934-B3E1-3493A399289F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97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>
            <a:extLst>
              <a:ext uri="{FF2B5EF4-FFF2-40B4-BE49-F238E27FC236}">
                <a16:creationId xmlns:a16="http://schemas.microsoft.com/office/drawing/2014/main" id="{02D2BB34-D680-44F6-9571-63C05CACD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/>
              <a:t>應用實例</a:t>
            </a:r>
          </a:p>
        </p:txBody>
      </p:sp>
      <p:sp>
        <p:nvSpPr>
          <p:cNvPr id="106499" name="Rectangle 5">
            <a:extLst>
              <a:ext uri="{FF2B5EF4-FFF2-40B4-BE49-F238E27FC236}">
                <a16:creationId xmlns:a16="http://schemas.microsoft.com/office/drawing/2014/main" id="{23A6D4D2-30D4-4501-836F-E2424C596F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2590800" cy="4965700"/>
          </a:xfrm>
        </p:spPr>
        <p:txBody>
          <a:bodyPr/>
          <a:lstStyle/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zh-TW" altLang="en-US"/>
              <a:t>拉曳 </a:t>
            </a:r>
            <a:r>
              <a:rPr lang="en-US" altLang="zh-TW"/>
              <a:t>E3 </a:t>
            </a:r>
            <a:r>
              <a:rPr lang="zh-TW" altLang="en-US"/>
              <a:t>的填滿控點複製公式後</a:t>
            </a:r>
            <a:r>
              <a:rPr lang="en-US" altLang="zh-TW"/>
              <a:t>, </a:t>
            </a:r>
            <a:r>
              <a:rPr lang="zh-TW" altLang="en-US"/>
              <a:t>就可以看出符合年資獎金條件的員工有哪些了：</a:t>
            </a:r>
          </a:p>
        </p:txBody>
      </p:sp>
      <p:pic>
        <p:nvPicPr>
          <p:cNvPr id="106500" name="Picture 6">
            <a:extLst>
              <a:ext uri="{FF2B5EF4-FFF2-40B4-BE49-F238E27FC236}">
                <a16:creationId xmlns:a16="http://schemas.microsoft.com/office/drawing/2014/main" id="{6709ED97-6176-4F40-804F-60D9F898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76400"/>
            <a:ext cx="5205413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6F7C64E6-CA13-48C3-878D-1B0416FD7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DATEDIF </a:t>
            </a:r>
            <a:r>
              <a:rPr lang="zh-TW" altLang="en-US"/>
              <a:t>函數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67B950E-897E-4A80-A54D-FFA153DEC57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FF0000"/>
                </a:solidFill>
              </a:rPr>
              <a:t>DATEDIF </a:t>
            </a:r>
            <a:r>
              <a:rPr lang="zh-TW" altLang="en-US"/>
              <a:t>函數可以幫我們計算兩個日期之間的年 數、月數或天數。其格式如下：</a:t>
            </a:r>
          </a:p>
        </p:txBody>
      </p:sp>
      <p:pic>
        <p:nvPicPr>
          <p:cNvPr id="107524" name="Picture 4">
            <a:extLst>
              <a:ext uri="{FF2B5EF4-FFF2-40B4-BE49-F238E27FC236}">
                <a16:creationId xmlns:a16="http://schemas.microsoft.com/office/drawing/2014/main" id="{120F66ED-A08A-4D41-8F75-12992F7F0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420938"/>
            <a:ext cx="6762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FB5538-D431-48D5-B1E7-92E85BBA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68D32C9-675E-4911-841A-319A099D5D57}" type="slidenum">
              <a:rPr kumimoji="0" lang="en-US" altLang="zh-TW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99</a:t>
            </a:fld>
            <a:endParaRPr kumimoji="0" lang="en-US" altLang="zh-TW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73619F4-16B9-437B-A94B-005047D55BB4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3429000"/>
          <a:ext cx="6769100" cy="2560635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79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參數</a:t>
                      </a:r>
                      <a:endParaRPr lang="en-US" sz="1800" dirty="0"/>
                    </a:p>
                  </a:txBody>
                  <a:tcPr marL="91445" marR="91445" marT="45726" marB="45726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傳回</a:t>
                      </a:r>
                    </a:p>
                  </a:txBody>
                  <a:tcPr marL="91445" marR="91445"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"Y"</a:t>
                      </a:r>
                    </a:p>
                  </a:txBody>
                  <a:tcPr marL="91445" marR="91445" marT="45726" marB="45726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/>
                        <a:t>週期中的整年數。</a:t>
                      </a:r>
                    </a:p>
                  </a:txBody>
                  <a:tcPr marL="91445" marR="91445" marT="45726" marB="457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"M"</a:t>
                      </a:r>
                    </a:p>
                  </a:txBody>
                  <a:tcPr marL="91445" marR="91445" marT="45726" marB="45726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/>
                        <a:t>週期中的整月數。</a:t>
                      </a:r>
                    </a:p>
                  </a:txBody>
                  <a:tcPr marL="91445" marR="91445" marT="45726" marB="457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"D"</a:t>
                      </a:r>
                    </a:p>
                  </a:txBody>
                  <a:tcPr marL="91445" marR="91445" marT="45726" marB="45726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/>
                        <a:t>週期中的天數。</a:t>
                      </a:r>
                    </a:p>
                  </a:txBody>
                  <a:tcPr marL="91445" marR="91445" marT="45726" marB="457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"MD"</a:t>
                      </a:r>
                    </a:p>
                  </a:txBody>
                  <a:tcPr marL="91445" marR="91445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start_date </a:t>
                      </a:r>
                      <a:r>
                        <a:rPr lang="zh-TW" altLang="en-US" sz="1800"/>
                        <a:t>與 </a:t>
                      </a:r>
                      <a:r>
                        <a:rPr lang="en-US" sz="1800"/>
                        <a:t>end_date </a:t>
                      </a:r>
                      <a:r>
                        <a:rPr lang="zh-TW" altLang="en-US" sz="1800"/>
                        <a:t>中的天數差。忽略日期中的月和年。</a:t>
                      </a:r>
                    </a:p>
                  </a:txBody>
                  <a:tcPr marL="91445" marR="91445" marT="45726" marB="457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"YM"</a:t>
                      </a:r>
                    </a:p>
                  </a:txBody>
                  <a:tcPr marL="91445" marR="91445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start_date </a:t>
                      </a:r>
                      <a:r>
                        <a:rPr lang="zh-TW" altLang="en-US" sz="1800"/>
                        <a:t>與 </a:t>
                      </a:r>
                      <a:r>
                        <a:rPr lang="en-US" sz="1800"/>
                        <a:t>end_date </a:t>
                      </a:r>
                      <a:r>
                        <a:rPr lang="zh-TW" altLang="en-US" sz="1800"/>
                        <a:t>間的月數差。忽略日期中的日和年。</a:t>
                      </a:r>
                    </a:p>
                  </a:txBody>
                  <a:tcPr marL="91445" marR="91445" marT="45726" marB="457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/>
                        <a:t>"YD"</a:t>
                      </a:r>
                    </a:p>
                  </a:txBody>
                  <a:tcPr marL="91445" marR="91445"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start_date</a:t>
                      </a:r>
                      <a:r>
                        <a:rPr lang="en-US" sz="1800" dirty="0"/>
                        <a:t> </a:t>
                      </a:r>
                      <a:r>
                        <a:rPr lang="zh-TW" altLang="en-US" sz="1800" dirty="0"/>
                        <a:t>與 </a:t>
                      </a:r>
                      <a:r>
                        <a:rPr lang="en-US" sz="1800" dirty="0" err="1"/>
                        <a:t>end_date</a:t>
                      </a:r>
                      <a:r>
                        <a:rPr lang="en-US" sz="1800" dirty="0"/>
                        <a:t> </a:t>
                      </a:r>
                      <a:r>
                        <a:rPr lang="zh-TW" altLang="en-US" sz="1800" dirty="0"/>
                        <a:t>中天數的差。忽略日期中的年。</a:t>
                      </a:r>
                    </a:p>
                  </a:txBody>
                  <a:tcPr marL="91445" marR="91445" marT="45726" marB="4572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3106</TotalTime>
  <Words>5306</Words>
  <Application>Microsoft Office PowerPoint</Application>
  <PresentationFormat>如螢幕大小 (4:3)</PresentationFormat>
  <Paragraphs>622</Paragraphs>
  <Slides>130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130</vt:i4>
      </vt:variant>
    </vt:vector>
  </HeadingPairs>
  <TitlesOfParts>
    <vt:vector size="139" baseType="lpstr">
      <vt:lpstr>Stencil Std</vt:lpstr>
      <vt:lpstr>微軟正黑體</vt:lpstr>
      <vt:lpstr>Franklin Gothic Book</vt:lpstr>
      <vt:lpstr>Perpetua</vt:lpstr>
      <vt:lpstr>Segoe UI</vt:lpstr>
      <vt:lpstr>Times New Roman</vt:lpstr>
      <vt:lpstr>Wingdings</vt:lpstr>
      <vt:lpstr>Wingdings 2</vt:lpstr>
      <vt:lpstr>公正</vt:lpstr>
      <vt:lpstr>Excel 函數介紹與應用</vt:lpstr>
      <vt:lpstr>課程摘要</vt:lpstr>
      <vt:lpstr>統計函數</vt:lpstr>
      <vt:lpstr>MEDIAN 函數</vt:lpstr>
      <vt:lpstr>實例應用</vt:lpstr>
      <vt:lpstr>STDEV 函數</vt:lpstr>
      <vt:lpstr>實例應用</vt:lpstr>
      <vt:lpstr>實例應用</vt:lpstr>
      <vt:lpstr>VAR 函數</vt:lpstr>
      <vt:lpstr>實例應用</vt:lpstr>
      <vt:lpstr>COUNTA 函數</vt:lpstr>
      <vt:lpstr>實例應用</vt:lpstr>
      <vt:lpstr>實例應用</vt:lpstr>
      <vt:lpstr>實例應用</vt:lpstr>
      <vt:lpstr>RANK 函數</vt:lpstr>
      <vt:lpstr>實例應用</vt:lpstr>
      <vt:lpstr>實例應用</vt:lpstr>
      <vt:lpstr>實例應用</vt:lpstr>
      <vt:lpstr>COUNTIF 函數</vt:lpstr>
      <vt:lpstr>實例應用</vt:lpstr>
      <vt:lpstr>實例應用</vt:lpstr>
      <vt:lpstr>實例應用</vt:lpstr>
      <vt:lpstr>FREQUENCY 函數</vt:lpstr>
      <vt:lpstr>實例應用</vt:lpstr>
      <vt:lpstr>實例應用</vt:lpstr>
      <vt:lpstr>實例應用</vt:lpstr>
      <vt:lpstr>實例應用</vt:lpstr>
      <vt:lpstr>財務函數</vt:lpstr>
      <vt:lpstr>PV 函數</vt:lpstr>
      <vt:lpstr>實例應用</vt:lpstr>
      <vt:lpstr>FV 函數</vt:lpstr>
      <vt:lpstr>實例應用</vt:lpstr>
      <vt:lpstr>PMT 函數</vt:lpstr>
      <vt:lpstr>實例應用 1</vt:lpstr>
      <vt:lpstr>實例應用 2</vt:lpstr>
      <vt:lpstr>RATE 函數</vt:lpstr>
      <vt:lpstr>實例應用 1</vt:lpstr>
      <vt:lpstr>實例應用 2</vt:lpstr>
      <vt:lpstr>NPER 函數</vt:lpstr>
      <vt:lpstr>實例應用</vt:lpstr>
      <vt:lpstr>IRR 函數</vt:lpstr>
      <vt:lpstr>實例應用</vt:lpstr>
      <vt:lpstr>實例應用</vt:lpstr>
      <vt:lpstr>折舊函數</vt:lpstr>
      <vt:lpstr>實例應用 1</vt:lpstr>
      <vt:lpstr>實例應用 1</vt:lpstr>
      <vt:lpstr>實例應用 2</vt:lpstr>
      <vt:lpstr>實例應用 2</vt:lpstr>
      <vt:lpstr>實例應用 3</vt:lpstr>
      <vt:lpstr>實例應用 3</vt:lpstr>
      <vt:lpstr>實例應用 4</vt:lpstr>
      <vt:lpstr>實例應用 4</vt:lpstr>
      <vt:lpstr>數學與三角函數</vt:lpstr>
      <vt:lpstr>ABS 函數</vt:lpstr>
      <vt:lpstr>實例應用</vt:lpstr>
      <vt:lpstr>SQRT 函數</vt:lpstr>
      <vt:lpstr>實例應用</vt:lpstr>
      <vt:lpstr>RANDBETWEEN 函數</vt:lpstr>
      <vt:lpstr>實例應用</vt:lpstr>
      <vt:lpstr>實例應用</vt:lpstr>
      <vt:lpstr>SUMIF 函數</vt:lpstr>
      <vt:lpstr>實例應用</vt:lpstr>
      <vt:lpstr>實例應用</vt:lpstr>
      <vt:lpstr>ROUND 函數</vt:lpstr>
      <vt:lpstr>ROUND 函數</vt:lpstr>
      <vt:lpstr>實例應用</vt:lpstr>
      <vt:lpstr>實例應用</vt:lpstr>
      <vt:lpstr>邏輯函數</vt:lpstr>
      <vt:lpstr>IF 函數</vt:lpstr>
      <vt:lpstr>實例應用 1</vt:lpstr>
      <vt:lpstr>實例應用 1</vt:lpstr>
      <vt:lpstr>實例應用 1</vt:lpstr>
      <vt:lpstr>實例應用 2</vt:lpstr>
      <vt:lpstr>實例應用 2</vt:lpstr>
      <vt:lpstr>AND 函數</vt:lpstr>
      <vt:lpstr>實例應用</vt:lpstr>
      <vt:lpstr>實例應用</vt:lpstr>
      <vt:lpstr>實例應用</vt:lpstr>
      <vt:lpstr>OR 函數</vt:lpstr>
      <vt:lpstr>實例應用</vt:lpstr>
      <vt:lpstr>實例應用</vt:lpstr>
      <vt:lpstr>實例應用</vt:lpstr>
      <vt:lpstr>檢視與參照函數</vt:lpstr>
      <vt:lpstr>HLOOKUP 函數</vt:lpstr>
      <vt:lpstr>實例應用</vt:lpstr>
      <vt:lpstr>實例應用</vt:lpstr>
      <vt:lpstr>INDEX 函數</vt:lpstr>
      <vt:lpstr>實例應用</vt:lpstr>
      <vt:lpstr>MATCH 函數</vt:lpstr>
      <vt:lpstr>實例應用</vt:lpstr>
      <vt:lpstr>實例應用</vt:lpstr>
      <vt:lpstr>實例應用</vt:lpstr>
      <vt:lpstr>實例應用</vt:lpstr>
      <vt:lpstr>日期及時間函數</vt:lpstr>
      <vt:lpstr>TODAY 函數</vt:lpstr>
      <vt:lpstr>應用實例</vt:lpstr>
      <vt:lpstr>應用實例</vt:lpstr>
      <vt:lpstr>應用實例</vt:lpstr>
      <vt:lpstr>DATEDIF 函數</vt:lpstr>
      <vt:lpstr>應用實例</vt:lpstr>
      <vt:lpstr>DATEDIF 的差距單位參數</vt:lpstr>
      <vt:lpstr>DATEDIF 的差距單位參數</vt:lpstr>
      <vt:lpstr>文字函數</vt:lpstr>
      <vt:lpstr>LEFT 函數</vt:lpstr>
      <vt:lpstr>實例應用</vt:lpstr>
      <vt:lpstr>RIGHT 函數</vt:lpstr>
      <vt:lpstr>實例應用</vt:lpstr>
      <vt:lpstr>實例應用</vt:lpstr>
      <vt:lpstr>MID 函數</vt:lpstr>
      <vt:lpstr>實例應用</vt:lpstr>
      <vt:lpstr>實例應用</vt:lpstr>
      <vt:lpstr>實例應用</vt:lpstr>
      <vt:lpstr>CONCATENATE 函數</vt:lpstr>
      <vt:lpstr>實例應用</vt:lpstr>
      <vt:lpstr>實例應用</vt:lpstr>
      <vt:lpstr>函數的整合應用</vt:lpstr>
      <vt:lpstr>課程大綱</vt:lpstr>
      <vt:lpstr>函數的觀念與基本使用</vt:lpstr>
      <vt:lpstr>邏輯函數的進階應用</vt:lpstr>
      <vt:lpstr>邏輯函數的進階應用</vt:lpstr>
      <vt:lpstr>查閱參照函數的進階應用</vt:lpstr>
      <vt:lpstr>查詢參照函數的進階應用</vt:lpstr>
      <vt:lpstr>日期函數的進階應用</vt:lpstr>
      <vt:lpstr>日期函數的進階應用</vt:lpstr>
      <vt:lpstr>函數在資料驗證功能下的應用</vt:lpstr>
      <vt:lpstr>函數在資料驗證功能下的應用</vt:lpstr>
      <vt:lpstr>函數在動態統計圖的應用</vt:lpstr>
      <vt:lpstr>函數在資料比對方面的應用</vt:lpstr>
      <vt:lpstr>補充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函數的應用</dc:title>
  <dc:creator>蘇孟緯</dc:creator>
  <cp:lastModifiedBy>孟緯 蘇</cp:lastModifiedBy>
  <cp:revision>137</cp:revision>
  <cp:lastPrinted>2002-06-10T03:51:51Z</cp:lastPrinted>
  <dcterms:created xsi:type="dcterms:W3CDTF">2002-06-10T01:49:39Z</dcterms:created>
  <dcterms:modified xsi:type="dcterms:W3CDTF">2021-07-19T10:06:21Z</dcterms:modified>
</cp:coreProperties>
</file>