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2" r:id="rId7"/>
    <p:sldId id="275" r:id="rId8"/>
    <p:sldId id="276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8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5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51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07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3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82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271463" indent="-271463">
              <a:buNone/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98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13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3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4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B219-A5C3-4E45-AF49-59902219ED32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1E862-0A7A-4C9D-9DC6-165ECDFD1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2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oft.com/en-us/download/details.aspx?id=39379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icrosoft.com/en-us/download/details.aspx?id=393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83%AD%E5%A9%9E%E6%B7%B3" TargetMode="External"/><Relationship Id="rId2" Type="http://schemas.openxmlformats.org/officeDocument/2006/relationships/hyperlink" Target="http://en.wikipedia.org/wiki/UEFA_European_Football_Championsh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0B676-A888-4E05-A034-212FCFE04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Power Query</a:t>
            </a:r>
            <a:r>
              <a:rPr lang="zh-TW" altLang="en-US" dirty="0"/>
              <a:t>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8B57CD-A384-48E2-B1A6-6DA7A3DF9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連線至維基百科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4817E1-C8EC-4040-9EFE-FA1A36FC5FD7}"/>
              </a:ext>
            </a:extLst>
          </p:cNvPr>
          <p:cNvSpPr txBox="1"/>
          <p:nvPr/>
        </p:nvSpPr>
        <p:spPr>
          <a:xfrm>
            <a:off x="5477347" y="5595042"/>
            <a:ext cx="2408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蘇孟緯 整理編輯</a:t>
            </a:r>
            <a:endParaRPr lang="en-US" altLang="zh-TW" dirty="0"/>
          </a:p>
          <a:p>
            <a:pPr algn="r"/>
            <a:r>
              <a:rPr lang="en-US" altLang="zh-TW" sz="1200" dirty="0"/>
              <a:t>2021/8/2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457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9678D-9D6D-41E0-8A43-BDD959E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2︰ </a:t>
            </a:r>
            <a:r>
              <a:rPr lang="zh-TW" altLang="en-US" dirty="0"/>
              <a:t>重塑資料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8BC9C9-810A-424C-AF6C-B0B98FDF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29" y="1897386"/>
            <a:ext cx="6638342" cy="3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0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4EB08-F386-4192-8EF7-FFD30AB6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3︰ </a:t>
            </a:r>
            <a:r>
              <a:rPr lang="zh-TW" altLang="en-US" dirty="0"/>
              <a:t>讓資料更簡潔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D8F91-A84F-4B96-B445-FCF8AB17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在此步驟中，您會清除取代值並篩選資料的資料。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dirty="0"/>
              <a:t>選取 </a:t>
            </a:r>
            <a:r>
              <a:rPr lang="en-US" altLang="zh-TW" sz="1800" b="1" dirty="0"/>
              <a:t>[Year]</a:t>
            </a:r>
            <a:r>
              <a:rPr lang="zh-TW" altLang="en-US" sz="1800" dirty="0"/>
              <a:t> </a:t>
            </a:r>
            <a:r>
              <a:rPr lang="en-US" altLang="zh-TW" sz="1800" dirty="0"/>
              <a:t>(</a:t>
            </a:r>
            <a:r>
              <a:rPr lang="zh-TW" altLang="en-US" sz="1800" dirty="0"/>
              <a:t>年份</a:t>
            </a:r>
            <a:r>
              <a:rPr lang="en-US" altLang="zh-TW" sz="1800" dirty="0"/>
              <a:t>) </a:t>
            </a:r>
            <a:r>
              <a:rPr lang="zh-TW" altLang="en-US" sz="1800" dirty="0"/>
              <a:t>資料行。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dirty="0"/>
              <a:t>在</a:t>
            </a:r>
            <a:r>
              <a:rPr lang="zh-TW" altLang="en-US" sz="1800" b="1" dirty="0"/>
              <a:t>查詢編輯器</a:t>
            </a:r>
            <a:r>
              <a:rPr lang="zh-TW" altLang="en-US" sz="1800" dirty="0"/>
              <a:t>中，按一下 </a:t>
            </a:r>
            <a:r>
              <a:rPr lang="en-US" altLang="zh-TW" sz="1800" dirty="0"/>
              <a:t>[</a:t>
            </a:r>
            <a:r>
              <a:rPr lang="zh-TW" altLang="en-US" sz="1800" b="1" dirty="0"/>
              <a:t>取代值</a:t>
            </a:r>
            <a:r>
              <a:rPr lang="en-US" altLang="zh-TW" sz="1800" dirty="0"/>
              <a:t>]</a:t>
            </a:r>
            <a:r>
              <a:rPr lang="zh-TW" altLang="en-US" sz="1800" dirty="0"/>
              <a:t>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dirty="0"/>
              <a:t>在 </a:t>
            </a:r>
            <a:r>
              <a:rPr lang="en-US" altLang="zh-TW" sz="1800" dirty="0"/>
              <a:t>[</a:t>
            </a:r>
            <a:r>
              <a:rPr lang="zh-TW" altLang="en-US" sz="1800" b="1" dirty="0"/>
              <a:t>取代值</a:t>
            </a:r>
            <a:r>
              <a:rPr lang="en-US" altLang="zh-TW" sz="1800" dirty="0"/>
              <a:t>] </a:t>
            </a:r>
            <a:r>
              <a:rPr lang="zh-TW" altLang="en-US" sz="1800" dirty="0"/>
              <a:t>對話方塊中，在</a:t>
            </a:r>
            <a:r>
              <a:rPr lang="en-US" altLang="zh-TW" sz="1800" dirty="0"/>
              <a:t>[</a:t>
            </a:r>
            <a:r>
              <a:rPr lang="zh-TW" altLang="en-US" sz="1800" b="1" dirty="0"/>
              <a:t>要尋找的值</a:t>
            </a:r>
            <a:r>
              <a:rPr lang="en-US" altLang="zh-TW" sz="1800" dirty="0"/>
              <a:t>] </a:t>
            </a:r>
            <a:r>
              <a:rPr lang="zh-TW" altLang="en-US" sz="1800" dirty="0"/>
              <a:t>文字方塊中輸入 </a:t>
            </a:r>
            <a:r>
              <a:rPr lang="en-US" altLang="zh-TW" sz="1800" dirty="0"/>
              <a:t>“Details”</a:t>
            </a:r>
            <a:r>
              <a:rPr lang="zh-TW" altLang="en-US" sz="1800" dirty="0"/>
              <a:t>，並將 </a:t>
            </a:r>
            <a:r>
              <a:rPr lang="en-US" altLang="zh-TW" sz="1800" dirty="0"/>
              <a:t>[</a:t>
            </a:r>
            <a:r>
              <a:rPr lang="zh-TW" altLang="en-US" sz="1800" b="1" dirty="0"/>
              <a:t>取代為</a:t>
            </a:r>
            <a:r>
              <a:rPr lang="en-US" altLang="zh-TW" sz="1800" dirty="0"/>
              <a:t>]</a:t>
            </a:r>
            <a:r>
              <a:rPr lang="zh-TW" altLang="en-US" sz="1800" dirty="0"/>
              <a:t>文字方塊保留為空白。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dirty="0"/>
              <a:t>按一下 </a:t>
            </a:r>
            <a:r>
              <a:rPr lang="en-US" altLang="zh-TW" sz="1800" dirty="0"/>
              <a:t>[</a:t>
            </a:r>
            <a:r>
              <a:rPr lang="zh-TW" altLang="en-US" sz="1800" dirty="0"/>
              <a:t>確定</a:t>
            </a:r>
            <a:r>
              <a:rPr lang="en-US" altLang="zh-TW" sz="1800" dirty="0"/>
              <a:t>]</a:t>
            </a:r>
            <a:r>
              <a:rPr lang="zh-TW" altLang="en-US" sz="1800" dirty="0"/>
              <a:t>。</a:t>
            </a:r>
          </a:p>
          <a:p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27B4FD-2571-4188-A014-F864A7A3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890458"/>
            <a:ext cx="6229350" cy="1438275"/>
          </a:xfrm>
          <a:prstGeom prst="rect">
            <a:avLst/>
          </a:prstGeom>
        </p:spPr>
      </p:pic>
      <p:pic>
        <p:nvPicPr>
          <p:cNvPr id="6146" name="Picture 2" descr="Power Query &gt; 查詢編輯器] &gt; [取代值">
            <a:extLst>
              <a:ext uri="{FF2B5EF4-FFF2-40B4-BE49-F238E27FC236}">
                <a16:creationId xmlns:a16="http://schemas.microsoft.com/office/drawing/2014/main" id="{F4D72CEF-5495-4591-9300-8B18B4AD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19" y="5027382"/>
            <a:ext cx="3277032" cy="183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2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FDF0B-A28F-4CE3-80C2-5D2FFDA4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4(</a:t>
            </a:r>
            <a:r>
              <a:rPr lang="zh-TW" altLang="en-US" dirty="0"/>
              <a:t>略</a:t>
            </a:r>
            <a:r>
              <a:rPr lang="en-US" altLang="zh-TW" dirty="0"/>
              <a:t>)︰ </a:t>
            </a:r>
            <a:r>
              <a:rPr lang="zh-TW" altLang="en-US" dirty="0"/>
              <a:t>篩選資料行中的值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14CD0-9F86-4E1A-8179-BE83F325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現在，您將篩選 </a:t>
            </a:r>
            <a:r>
              <a:rPr lang="en-US" altLang="zh-TW" sz="2000" dirty="0"/>
              <a:t>[ </a:t>
            </a:r>
            <a:r>
              <a:rPr lang="en-US" altLang="zh-TW" sz="2000" b="1" dirty="0"/>
              <a:t>Year</a:t>
            </a:r>
            <a:r>
              <a:rPr lang="zh-TW" altLang="en-US" sz="2000" dirty="0"/>
              <a:t> </a:t>
            </a:r>
            <a:r>
              <a:rPr lang="en-US" altLang="zh-TW" sz="2000" dirty="0"/>
              <a:t>] </a:t>
            </a:r>
            <a:r>
              <a:rPr lang="zh-TW" altLang="en-US" sz="2000" dirty="0"/>
              <a:t>資料行，以顯示不包含 「 </a:t>
            </a:r>
            <a:r>
              <a:rPr lang="en-US" altLang="zh-TW" sz="2000" dirty="0"/>
              <a:t>Year </a:t>
            </a:r>
            <a:r>
              <a:rPr lang="zh-TW" altLang="en-US" sz="2000" dirty="0"/>
              <a:t>」 的列。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按一下 </a:t>
            </a:r>
            <a:r>
              <a:rPr lang="en-US" altLang="zh-TW" sz="2000" b="1" dirty="0"/>
              <a:t>[Year]</a:t>
            </a:r>
            <a:r>
              <a:rPr lang="zh-TW" altLang="en-US" sz="2000" dirty="0"/>
              <a:t> </a:t>
            </a:r>
            <a:r>
              <a:rPr lang="en-US" altLang="zh-TW" sz="2000" dirty="0"/>
              <a:t>(</a:t>
            </a:r>
            <a:r>
              <a:rPr lang="zh-TW" altLang="en-US" sz="2000" dirty="0"/>
              <a:t>年份</a:t>
            </a:r>
            <a:r>
              <a:rPr lang="en-US" altLang="zh-TW" sz="2000" dirty="0"/>
              <a:t>) </a:t>
            </a:r>
            <a:r>
              <a:rPr lang="zh-TW" altLang="en-US" sz="2000" dirty="0"/>
              <a:t>資料行上的篩選下拉式箭號。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在 </a:t>
            </a:r>
            <a:r>
              <a:rPr lang="en-US" altLang="zh-TW" sz="2000" dirty="0"/>
              <a:t>[</a:t>
            </a:r>
            <a:r>
              <a:rPr lang="zh-TW" altLang="en-US" sz="2000" b="1" dirty="0"/>
              <a:t>篩選</a:t>
            </a:r>
            <a:r>
              <a:rPr lang="en-US" altLang="zh-TW" sz="2000" dirty="0"/>
              <a:t>] </a:t>
            </a:r>
            <a:r>
              <a:rPr lang="zh-TW" altLang="en-US" sz="2000" dirty="0"/>
              <a:t>下拉式清單，取消核取 </a:t>
            </a:r>
            <a:r>
              <a:rPr lang="en-US" altLang="zh-TW" sz="2000" b="1" dirty="0"/>
              <a:t>“Year”</a:t>
            </a:r>
            <a:r>
              <a:rPr lang="zh-TW" altLang="en-US" sz="2000" dirty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按一下 </a:t>
            </a:r>
            <a:r>
              <a:rPr lang="en-US" altLang="zh-TW" sz="2000" dirty="0"/>
              <a:t>[</a:t>
            </a:r>
            <a:r>
              <a:rPr lang="zh-TW" altLang="en-US" sz="2000" dirty="0"/>
              <a:t>確定</a:t>
            </a:r>
            <a:r>
              <a:rPr lang="en-US" altLang="zh-TW" sz="2000" dirty="0"/>
              <a:t>]</a:t>
            </a:r>
            <a:r>
              <a:rPr lang="zh-TW" altLang="en-US" sz="2000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F3FE02-63FB-4960-BAE3-38829C87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93" y="3036309"/>
            <a:ext cx="42100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CCE77-59E8-4FF0-9C80-540AADE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5︰ </a:t>
            </a:r>
            <a:r>
              <a:rPr lang="zh-TW" altLang="en-US" dirty="0"/>
              <a:t>命名查詢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A1D73-FFA7-4E87-82E1-30C1DBDA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99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現在正是您已建立的查詢名稱。</a:t>
            </a:r>
          </a:p>
          <a:p>
            <a:pPr marL="0" indent="0">
              <a:buNone/>
            </a:pPr>
            <a:r>
              <a:rPr lang="zh-TW" altLang="en-US" sz="2000" dirty="0"/>
              <a:t>在 </a:t>
            </a:r>
            <a:r>
              <a:rPr lang="en-US" altLang="zh-TW" sz="2000" dirty="0"/>
              <a:t>[</a:t>
            </a:r>
            <a:r>
              <a:rPr lang="zh-TW" altLang="en-US" sz="2000" b="1" dirty="0"/>
              <a:t>查詢設定</a:t>
            </a:r>
            <a:r>
              <a:rPr lang="en-US" altLang="zh-TW" sz="2000" dirty="0"/>
              <a:t>] </a:t>
            </a:r>
            <a:r>
              <a:rPr lang="zh-TW" altLang="en-US" sz="2000" dirty="0"/>
              <a:t>窗格中，在 </a:t>
            </a:r>
            <a:r>
              <a:rPr lang="en-US" altLang="zh-TW" sz="2000" dirty="0"/>
              <a:t>[</a:t>
            </a:r>
            <a:r>
              <a:rPr lang="zh-TW" altLang="en-US" sz="2000" b="1" dirty="0"/>
              <a:t>名稱</a:t>
            </a:r>
            <a:r>
              <a:rPr lang="en-US" altLang="zh-TW" sz="2000" dirty="0"/>
              <a:t>] </a:t>
            </a:r>
            <a:r>
              <a:rPr lang="zh-TW" altLang="en-US" sz="2000" dirty="0"/>
              <a:t>文字方塊中，輸入 </a:t>
            </a:r>
            <a:r>
              <a:rPr lang="en-US" altLang="zh-TW" sz="2000" dirty="0"/>
              <a:t>[</a:t>
            </a:r>
            <a:r>
              <a:rPr lang="zh-TW" altLang="en-US" sz="2000" b="1" dirty="0"/>
              <a:t>歐洲盃優勝隊伍</a:t>
            </a:r>
            <a:r>
              <a:rPr lang="en-US" altLang="zh-TW" sz="2000" dirty="0"/>
              <a:t>]</a:t>
            </a:r>
            <a:r>
              <a:rPr lang="zh-TW" altLang="en-US" sz="2000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82FC5F-07BE-4BB8-9961-374833B2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19" y="3004271"/>
            <a:ext cx="55626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CCE77-59E8-4FF0-9C80-540AADE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5︰ </a:t>
            </a:r>
            <a:r>
              <a:rPr lang="zh-TW" altLang="en-US" dirty="0"/>
              <a:t>命名查詢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A1D73-FFA7-4E87-82E1-30C1DBDA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99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承上頁</a:t>
            </a:r>
            <a:r>
              <a:rPr lang="en-US" altLang="zh-TW" sz="2000" dirty="0"/>
              <a:t>…</a:t>
            </a:r>
          </a:p>
          <a:p>
            <a:pPr marL="0" indent="0">
              <a:buNone/>
            </a:pPr>
            <a:r>
              <a:rPr lang="zh-TW" altLang="en-US" sz="2000" dirty="0"/>
              <a:t>如果您按一下 </a:t>
            </a:r>
            <a:r>
              <a:rPr lang="en-US" altLang="zh-TW" sz="2000" dirty="0"/>
              <a:t>[</a:t>
            </a:r>
            <a:r>
              <a:rPr lang="zh-TW" altLang="en-US" sz="2000" b="1" dirty="0"/>
              <a:t>所有屬性</a:t>
            </a:r>
            <a:r>
              <a:rPr lang="en-US" altLang="zh-TW" sz="2000" dirty="0"/>
              <a:t>] </a:t>
            </a:r>
            <a:r>
              <a:rPr lang="zh-TW" altLang="en-US" sz="2000" dirty="0"/>
              <a:t>連結，您也可以在 </a:t>
            </a:r>
            <a:r>
              <a:rPr lang="en-US" altLang="zh-TW" sz="2000" dirty="0"/>
              <a:t>[</a:t>
            </a:r>
            <a:r>
              <a:rPr lang="zh-TW" altLang="en-US" sz="2000" b="1" dirty="0"/>
              <a:t>描述</a:t>
            </a:r>
            <a:r>
              <a:rPr lang="en-US" altLang="zh-TW" sz="2000" dirty="0"/>
              <a:t>] </a:t>
            </a:r>
            <a:r>
              <a:rPr lang="zh-TW" altLang="en-US" sz="2000" dirty="0"/>
              <a:t>文字方塊中輸入查詢描述。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44A062-4607-4693-AA14-C322B87A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975696"/>
            <a:ext cx="39147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7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133BA-5EF7-4A3C-96D7-B3E418ED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6︰ </a:t>
            </a:r>
            <a:r>
              <a:rPr lang="zh-TW" altLang="en-US" dirty="0"/>
              <a:t>載入查詢至工作表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5C1A7-FECF-4AAA-83DD-DC01766E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最後，您可以立即載入 </a:t>
            </a:r>
            <a:r>
              <a:rPr lang="en-US" altLang="zh-TW" dirty="0"/>
              <a:t>[</a:t>
            </a:r>
            <a:r>
              <a:rPr lang="zh-TW" altLang="en-US" b="1" dirty="0"/>
              <a:t>歐洲盃優勝隊伍</a:t>
            </a:r>
            <a:r>
              <a:rPr lang="en-US" altLang="zh-TW" b="1" dirty="0"/>
              <a:t>]</a:t>
            </a:r>
            <a:r>
              <a:rPr lang="zh-TW" altLang="en-US" dirty="0"/>
              <a:t>查詢至工作表。</a:t>
            </a:r>
          </a:p>
          <a:p>
            <a:r>
              <a:rPr lang="zh-TW" altLang="en-US" dirty="0"/>
              <a:t>左上角的 </a:t>
            </a:r>
            <a:r>
              <a:rPr lang="en-US" altLang="zh-TW" dirty="0"/>
              <a:t>[</a:t>
            </a:r>
            <a:r>
              <a:rPr lang="zh-TW" altLang="en-US" b="1" dirty="0"/>
              <a:t>關閉並載入</a:t>
            </a:r>
            <a:r>
              <a:rPr lang="en-US" altLang="zh-TW" b="1" dirty="0"/>
              <a:t>]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Power Query </a:t>
            </a:r>
            <a:r>
              <a:rPr lang="zh-TW" altLang="en-US" dirty="0"/>
              <a:t>會傳回查詢結果在工作表。</a:t>
            </a:r>
          </a:p>
          <a:p>
            <a:r>
              <a:rPr lang="zh-TW" altLang="en-US" dirty="0"/>
              <a:t>如果您要在稍後更新的資料，請以滑鼠右鍵按一下資料範圍中的任一處，然後按一下 </a:t>
            </a:r>
            <a:r>
              <a:rPr lang="en-US" altLang="zh-TW" dirty="0"/>
              <a:t>[</a:t>
            </a:r>
            <a:r>
              <a:rPr lang="zh-TW" altLang="en-US" b="1" dirty="0"/>
              <a:t>重新整理</a:t>
            </a:r>
            <a:r>
              <a:rPr lang="en-US" altLang="zh-TW" b="1" dirty="0"/>
              <a:t>]</a:t>
            </a:r>
            <a:r>
              <a:rPr lang="zh-TW" altLang="en-US" dirty="0"/>
              <a:t>。網頁上的任何新資訊就會自動更新。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40CFCE-BC05-4066-8EA9-FDB96E389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83" y="4387580"/>
            <a:ext cx="308653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DB211-A8E6-4087-A47B-4A81843A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011F8-D0A7-4C1B-A152-9D800608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3EAB0D-9671-4D5E-B586-448180C86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304"/>
            <a:ext cx="9144000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6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3F1D852-E0C2-49CA-A1A8-EFDA9DFD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4" y="337706"/>
            <a:ext cx="7573432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6C6729C-261E-42CA-B4F1-E45A710E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" y="619690"/>
            <a:ext cx="8778875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在 Windows 的 Excel 2010 中，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第一次推出 Power Query，而且可從此處下載免費附加元件：下載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6CB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Power Query 附加元件。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啟用後，Power Query 功能可從功能區的 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索引鍵中提供。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                         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365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已更新 Power Query，成為 Excel 中用於輸入及清理資料的主要體驗。 您可以存取 Excel 功能區中資料索引&amp;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資料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轉換群組中的 Power Query 資料匯出精靈和工具。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                   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此體驗包括增強的資料輸入功能、重新排列資料索引鍵上的命令、新的查詢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連接側邊窗格，以及持續以強大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Excel 2013 Power Query 功能區">
            <a:extLst>
              <a:ext uri="{FF2B5EF4-FFF2-40B4-BE49-F238E27FC236}">
                <a16:creationId xmlns:a16="http://schemas.microsoft.com/office/drawing/2014/main" id="{F159FC39-8901-4D7A-80AF-8A9DD01D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1" y="1738402"/>
            <a:ext cx="58007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xcel 2016 Power Query 功能區">
            <a:extLst>
              <a:ext uri="{FF2B5EF4-FFF2-40B4-BE49-F238E27FC236}">
                <a16:creationId xmlns:a16="http://schemas.microsoft.com/office/drawing/2014/main" id="{523F1B8E-05DB-4046-9CA3-4DB54FBB7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1" y="3893365"/>
            <a:ext cx="59531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3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E323D-1D66-468B-A311-D99825D8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1︰ </a:t>
            </a:r>
            <a:r>
              <a:rPr lang="zh-TW" altLang="en-US" dirty="0"/>
              <a:t>連線至維基百科頁面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772C5-4721-47BB-B263-97A2302AD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21677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TW" sz="2000" dirty="0"/>
              <a:t>Excel 2016︰ </a:t>
            </a:r>
            <a:r>
              <a:rPr lang="zh-TW" altLang="en-US" sz="2000" dirty="0"/>
              <a:t>按一下 </a:t>
            </a:r>
            <a:r>
              <a:rPr lang="en-US" altLang="zh-TW" sz="2000" dirty="0"/>
              <a:t>[</a:t>
            </a:r>
            <a:r>
              <a:rPr lang="zh-TW" altLang="en-US" sz="2000" dirty="0"/>
              <a:t>資料</a:t>
            </a:r>
            <a:r>
              <a:rPr lang="en-US" altLang="zh-TW" sz="2000" dirty="0"/>
              <a:t>] </a:t>
            </a:r>
            <a:r>
              <a:rPr lang="zh-TW" altLang="en-US" sz="2000" dirty="0"/>
              <a:t>索引標籤，然後在</a:t>
            </a:r>
            <a:r>
              <a:rPr lang="en-US" altLang="zh-TW" sz="2000" dirty="0"/>
              <a:t>[</a:t>
            </a:r>
            <a:r>
              <a:rPr lang="zh-TW" altLang="en-US" sz="2000" dirty="0"/>
              <a:t>新查詢</a:t>
            </a:r>
            <a:r>
              <a:rPr lang="en-US" altLang="zh-TW" sz="2000" dirty="0"/>
              <a:t>]&gt;[</a:t>
            </a:r>
            <a:r>
              <a:rPr lang="zh-TW" altLang="en-US" sz="2000" dirty="0"/>
              <a:t>從其他來源</a:t>
            </a:r>
            <a:r>
              <a:rPr lang="en-US" altLang="zh-TW" sz="2000" dirty="0"/>
              <a:t>]&gt;[</a:t>
            </a:r>
            <a:r>
              <a:rPr lang="zh-TW" altLang="en-US" sz="2000" dirty="0"/>
              <a:t>從 </a:t>
            </a:r>
            <a:r>
              <a:rPr lang="en-US" altLang="zh-TW" sz="2000" dirty="0"/>
              <a:t>Web]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 algn="just">
              <a:buNone/>
            </a:pP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如果您沒有看到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新增查詢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按鈕，按一下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資料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&gt;[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從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Web]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  <a:p>
            <a:pPr marL="0" indent="0" algn="just">
              <a:buNone/>
            </a:pPr>
            <a:r>
              <a:rPr lang="en-US" altLang="zh-TW" sz="2000" dirty="0"/>
              <a:t>Excel 2010-2013</a:t>
            </a:r>
            <a:r>
              <a:rPr lang="zh-TW" altLang="en-US" sz="2000" dirty="0"/>
              <a:t>年</a:t>
            </a:r>
            <a:r>
              <a:rPr lang="en-US" altLang="zh-TW" sz="2000" dirty="0"/>
              <a:t>︰</a:t>
            </a:r>
            <a:r>
              <a:rPr lang="zh-TW" altLang="en-US" sz="2000" dirty="0"/>
              <a:t>按一下 </a:t>
            </a:r>
            <a:r>
              <a:rPr lang="en-US" altLang="zh-TW" sz="2000" dirty="0"/>
              <a:t>[ Power Query</a:t>
            </a:r>
            <a:r>
              <a:rPr lang="zh-TW" altLang="en-US" sz="2000" dirty="0"/>
              <a:t> </a:t>
            </a:r>
            <a:r>
              <a:rPr lang="en-US" altLang="zh-TW" sz="2000" dirty="0"/>
              <a:t>] </a:t>
            </a:r>
            <a:r>
              <a:rPr lang="zh-TW" altLang="en-US" sz="2000" dirty="0"/>
              <a:t>索引標籤，然後從 </a:t>
            </a:r>
            <a:r>
              <a:rPr lang="en-US" altLang="zh-TW" sz="2000" dirty="0"/>
              <a:t>Web</a:t>
            </a:r>
            <a:r>
              <a:rPr lang="zh-TW" altLang="en-US" sz="2000" dirty="0"/>
              <a:t>。如果您沒有看到 </a:t>
            </a:r>
            <a:r>
              <a:rPr lang="en-US" altLang="zh-TW" sz="2000" dirty="0"/>
              <a:t>[Power Query] </a:t>
            </a:r>
            <a:r>
              <a:rPr lang="zh-TW" altLang="en-US" sz="2000" dirty="0"/>
              <a:t>索引標籤，請確定您已下載並安裝</a:t>
            </a:r>
            <a:r>
              <a:rPr lang="en-US" altLang="zh-TW" sz="2000" dirty="0">
                <a:hlinkClick r:id="rId2"/>
              </a:rPr>
              <a:t>Power Query </a:t>
            </a:r>
            <a:r>
              <a:rPr lang="zh-TW" altLang="en-US" sz="2000" dirty="0">
                <a:hlinkClick r:id="rId2"/>
              </a:rPr>
              <a:t>增益集</a:t>
            </a:r>
            <a:r>
              <a:rPr lang="zh-TW" altLang="en-US" sz="2000" dirty="0"/>
              <a:t>。</a:t>
            </a:r>
          </a:p>
          <a:p>
            <a:pPr algn="just"/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5DA09A-E312-48A1-8DF8-C6820099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1825625"/>
            <a:ext cx="4791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7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77EDB-70FA-4B90-A13A-F5962BEC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1︰ </a:t>
            </a:r>
            <a:r>
              <a:rPr lang="zh-TW" altLang="en-US" dirty="0"/>
              <a:t>連線至維基百科頁面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A2A64-8C98-4BFF-A010-F6F1752F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None/>
            </a:pPr>
            <a:r>
              <a:rPr lang="en-US" altLang="zh-TW" dirty="0"/>
              <a:t>1.</a:t>
            </a: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從 </a:t>
            </a:r>
            <a:r>
              <a:rPr lang="en-US" altLang="zh-TW" dirty="0"/>
              <a:t>Web ] </a:t>
            </a:r>
            <a:r>
              <a:rPr lang="zh-TW" altLang="en-US" dirty="0"/>
              <a:t>對話方塊中，在 </a:t>
            </a:r>
            <a:r>
              <a:rPr lang="en-US" altLang="zh-TW" dirty="0"/>
              <a:t>[ </a:t>
            </a:r>
            <a:r>
              <a:rPr lang="en-US" altLang="zh-TW" b="1" dirty="0"/>
              <a:t>URL</a:t>
            </a:r>
            <a:r>
              <a:rPr lang="en-US" altLang="zh-TW" dirty="0"/>
              <a:t> ] </a:t>
            </a:r>
            <a:r>
              <a:rPr lang="zh-TW" altLang="en-US" dirty="0"/>
              <a:t>文字方塊中貼上維基百科 </a:t>
            </a:r>
            <a:r>
              <a:rPr lang="en-US" altLang="zh-TW" dirty="0"/>
              <a:t>URL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http://en.wikipedia.org/wiki/UEFA_European_Football_Championship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77800" indent="-177800">
              <a:buNone/>
            </a:pPr>
            <a:r>
              <a:rPr lang="zh-TW" altLang="en-US" dirty="0"/>
              <a:t>或</a:t>
            </a:r>
            <a:r>
              <a:rPr lang="en-US" altLang="zh-TW" dirty="0">
                <a:hlinkClick r:id="rId3"/>
              </a:rPr>
              <a:t>https://zh.wikipedia.org/wiki/%E9%83%AD%E5%A9%9E%E6%B7%B3</a:t>
            </a:r>
            <a:r>
              <a:rPr lang="en-US" altLang="zh-TW" dirty="0"/>
              <a:t>(</a:t>
            </a:r>
            <a:r>
              <a:rPr lang="zh-TW" altLang="en-US" dirty="0"/>
              <a:t>自行練習用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DABF115-A5D4-4D9E-97C8-6924959BA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98" y="4406899"/>
            <a:ext cx="6657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8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C017E2A-87AB-411E-B3E4-C3D32C19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步驟 </a:t>
            </a:r>
            <a:r>
              <a:rPr lang="en-US" altLang="zh-TW"/>
              <a:t>1︰ </a:t>
            </a:r>
            <a:r>
              <a:rPr lang="zh-TW" altLang="en-US"/>
              <a:t>連線至維基百科頁面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A2A64-8C98-4BFF-A010-F6F1752F9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296435" cy="4351338"/>
          </a:xfrm>
        </p:spPr>
        <p:txBody>
          <a:bodyPr/>
          <a:lstStyle/>
          <a:p>
            <a:pPr algn="just"/>
            <a:r>
              <a:rPr lang="en-US" altLang="zh-TW" dirty="0"/>
              <a:t>2.</a:t>
            </a:r>
            <a:r>
              <a:rPr lang="zh-TW" altLang="en-US" dirty="0"/>
              <a:t>再按下</a:t>
            </a:r>
            <a:r>
              <a:rPr lang="en-US" altLang="zh-TW" dirty="0"/>
              <a:t>[</a:t>
            </a:r>
            <a:r>
              <a:rPr lang="zh-TW" altLang="en-US" dirty="0"/>
              <a:t>確定</a:t>
            </a:r>
            <a:r>
              <a:rPr lang="en-US" altLang="zh-TW" dirty="0"/>
              <a:t>]</a:t>
            </a:r>
            <a:r>
              <a:rPr lang="zh-TW" altLang="en-US" dirty="0"/>
              <a:t>之後建立網頁的連線。您會看到資料表可用的清單在此維基百科頁面的 </a:t>
            </a:r>
            <a:r>
              <a:rPr lang="en-US" altLang="zh-TW" dirty="0"/>
              <a:t>[</a:t>
            </a:r>
            <a:r>
              <a:rPr lang="zh-TW" altLang="en-US" dirty="0"/>
              <a:t>導覽</a:t>
            </a:r>
            <a:r>
              <a:rPr lang="en-US" altLang="zh-TW" dirty="0"/>
              <a:t>] </a:t>
            </a:r>
            <a:r>
              <a:rPr lang="zh-TW" altLang="en-US" dirty="0"/>
              <a:t>窗格中。您可以按一下每個表格，請參閱快速預覽顯示在右側窗格中。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4147F6-B684-4855-8E62-4C2D3C36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59" y="1507068"/>
            <a:ext cx="4559014" cy="49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9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B60CDFC-0C2A-446D-B422-CCD25466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1︰ </a:t>
            </a:r>
            <a:r>
              <a:rPr lang="zh-TW" altLang="en-US" dirty="0"/>
              <a:t>連線至維基百科頁面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42449-0312-4104-8BF2-7C77C5B0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83830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按兩下</a:t>
            </a:r>
            <a:r>
              <a:rPr lang="en-US" altLang="zh-TW" b="1" dirty="0"/>
              <a:t>Result</a:t>
            </a:r>
            <a:r>
              <a:rPr lang="zh-TW" altLang="en-US" b="1" dirty="0"/>
              <a:t> </a:t>
            </a:r>
            <a:r>
              <a:rPr lang="en-US" altLang="zh-TW" b="1" dirty="0"/>
              <a:t>[edit]</a:t>
            </a:r>
            <a:r>
              <a:rPr lang="zh-TW" altLang="en-US" dirty="0"/>
              <a:t>資料表，並錦標賽資料將會開啟 </a:t>
            </a:r>
            <a:r>
              <a:rPr lang="en-US" altLang="zh-TW" dirty="0"/>
              <a:t>[</a:t>
            </a:r>
            <a:r>
              <a:rPr lang="zh-TW" altLang="en-US" dirty="0"/>
              <a:t>查詢編輯器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725828-21C1-4EAB-BC3B-E58ED65A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10509"/>
            <a:ext cx="7886700" cy="41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9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34BE7EB-8A60-4F6A-A0CE-4D009B12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新版本可按</a:t>
            </a:r>
            <a:r>
              <a:rPr lang="en-US" altLang="zh-TW" dirty="0"/>
              <a:t>[</a:t>
            </a:r>
            <a:r>
              <a:rPr lang="zh-TW" altLang="en-US" dirty="0"/>
              <a:t>轉換資料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5EBB50-C267-4BFA-95B8-3BE1D0AA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63" y="1475302"/>
            <a:ext cx="6527549" cy="51923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03C65F-41B0-4C78-9F94-C83D2E536A44}"/>
              </a:ext>
            </a:extLst>
          </p:cNvPr>
          <p:cNvSpPr/>
          <p:nvPr/>
        </p:nvSpPr>
        <p:spPr>
          <a:xfrm>
            <a:off x="6871579" y="6310264"/>
            <a:ext cx="497941" cy="262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2B33E49-9B88-4CAF-B049-D6A58591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2︰ </a:t>
            </a:r>
            <a:r>
              <a:rPr lang="zh-TW" altLang="en-US" dirty="0"/>
              <a:t>重塑資料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24A5DC-DAA0-4917-8FE4-D1F61E46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Column1</a:t>
            </a:r>
            <a:r>
              <a:rPr lang="zh-TW" altLang="en-US" dirty="0"/>
              <a:t>更名為</a:t>
            </a:r>
            <a:r>
              <a:rPr lang="en-US" altLang="zh-TW" dirty="0"/>
              <a:t>Year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Column4</a:t>
            </a:r>
            <a:r>
              <a:rPr lang="zh-TW" altLang="en-US" dirty="0"/>
              <a:t>更名為</a:t>
            </a:r>
            <a:r>
              <a:rPr lang="en-US" altLang="zh-TW" dirty="0"/>
              <a:t>Final Winners</a:t>
            </a:r>
          </a:p>
          <a:p>
            <a:r>
              <a:rPr lang="zh-TW" altLang="en-US" dirty="0"/>
              <a:t>移除第</a:t>
            </a:r>
            <a:r>
              <a:rPr lang="en-US" altLang="zh-TW" dirty="0"/>
              <a:t>1</a:t>
            </a:r>
            <a:r>
              <a:rPr lang="zh-TW" altLang="en-US" dirty="0"/>
              <a:t>及第</a:t>
            </a:r>
            <a:r>
              <a:rPr lang="en-US" altLang="zh-TW" dirty="0"/>
              <a:t>2</a:t>
            </a:r>
            <a:r>
              <a:rPr lang="zh-TW" altLang="en-US" dirty="0"/>
              <a:t>資料列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F69481-C1C8-4EE1-B355-56774796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6" y="3230578"/>
            <a:ext cx="8021372" cy="6684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340F20F-FECD-4847-A514-2EBDF8C8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6" y="3447105"/>
            <a:ext cx="2012172" cy="262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34C9D5-139E-42A1-A4A8-2F5A06EAB177}"/>
              </a:ext>
            </a:extLst>
          </p:cNvPr>
          <p:cNvSpPr/>
          <p:nvPr/>
        </p:nvSpPr>
        <p:spPr>
          <a:xfrm>
            <a:off x="724276" y="3702867"/>
            <a:ext cx="2000817" cy="262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1A65F09-31A3-49D4-8251-2769F8A2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621" y="3722619"/>
            <a:ext cx="1371791" cy="207674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E8D3BC-23B9-4798-B7A3-9E341C885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5" y="5513242"/>
            <a:ext cx="7955121" cy="88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02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6DCCA-83AB-4D2C-94EC-645D6D2F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2︰ </a:t>
            </a:r>
            <a:r>
              <a:rPr lang="zh-TW" altLang="en-US" dirty="0"/>
              <a:t>重塑資料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E8DA6-AC2E-4C69-8BFC-9FA2BAB5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/>
              <a:t>現在您有開啟在 </a:t>
            </a:r>
            <a:r>
              <a:rPr lang="en-US" altLang="zh-TW" sz="2000" dirty="0"/>
              <a:t>[</a:t>
            </a:r>
            <a:r>
              <a:rPr lang="zh-TW" altLang="en-US" sz="2000" dirty="0"/>
              <a:t>查詢編輯器</a:t>
            </a:r>
            <a:r>
              <a:rPr lang="en-US" altLang="zh-TW" sz="2000" dirty="0"/>
              <a:t>] </a:t>
            </a:r>
            <a:r>
              <a:rPr lang="zh-TW" altLang="en-US" sz="2000" dirty="0"/>
              <a:t>中的資料表，您可以清除，並重塑資料，使其符合您的需求。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/>
              <a:t>在此步驟中，您將會移除</a:t>
            </a:r>
            <a:r>
              <a:rPr lang="en-US" altLang="zh-TW" sz="2000" dirty="0"/>
              <a:t>[</a:t>
            </a:r>
            <a:r>
              <a:rPr lang="en-US" altLang="zh-TW" sz="2000" b="1" dirty="0"/>
              <a:t>Year]</a:t>
            </a:r>
            <a:r>
              <a:rPr lang="zh-TW" altLang="en-US" sz="2000" dirty="0"/>
              <a:t>和</a:t>
            </a:r>
            <a:r>
              <a:rPr lang="en-US" altLang="zh-TW" sz="2000" dirty="0"/>
              <a:t>[</a:t>
            </a:r>
            <a:r>
              <a:rPr lang="en-US" altLang="zh-TW" sz="2000" b="1" dirty="0"/>
              <a:t>Final Winners]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以外的</a:t>
            </a:r>
            <a:r>
              <a:rPr lang="zh-TW" altLang="en-US" sz="2000" dirty="0"/>
              <a:t>所有資料行重塑資料。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/>
              <a:t>在 </a:t>
            </a:r>
            <a:r>
              <a:rPr lang="en-US" altLang="zh-TW" sz="2000" dirty="0"/>
              <a:t>[</a:t>
            </a:r>
            <a:r>
              <a:rPr lang="zh-TW" altLang="en-US" sz="2000" b="1" dirty="0"/>
              <a:t>查詢預覽</a:t>
            </a:r>
            <a:r>
              <a:rPr lang="en-US" altLang="zh-TW" sz="2000" dirty="0"/>
              <a:t>] </a:t>
            </a:r>
            <a:r>
              <a:rPr lang="zh-TW" altLang="en-US" sz="2000" dirty="0"/>
              <a:t>方格中，使用</a:t>
            </a:r>
            <a:r>
              <a:rPr lang="en-US" altLang="zh-TW" sz="2000" dirty="0"/>
              <a:t>&lt;</a:t>
            </a:r>
            <a:r>
              <a:rPr lang="en-US" altLang="zh-TW" sz="2000" b="1" dirty="0"/>
              <a:t>Ctrl&gt; + </a:t>
            </a:r>
            <a:r>
              <a:rPr lang="zh-TW" altLang="en-US" sz="2000" b="1" dirty="0"/>
              <a:t>按一下滑鼠左鍵</a:t>
            </a:r>
            <a:r>
              <a:rPr lang="zh-TW" altLang="en-US" sz="2000" dirty="0"/>
              <a:t>以選取 </a:t>
            </a:r>
            <a:r>
              <a:rPr lang="en-US" altLang="zh-TW" sz="2000" dirty="0"/>
              <a:t>[</a:t>
            </a:r>
            <a:r>
              <a:rPr lang="en-US" altLang="zh-TW" sz="2000" b="1" dirty="0"/>
              <a:t>Year</a:t>
            </a:r>
            <a:r>
              <a:rPr lang="en-US" altLang="zh-TW" sz="2000" dirty="0"/>
              <a:t>] </a:t>
            </a:r>
            <a:r>
              <a:rPr lang="zh-TW" altLang="en-US" sz="2000" dirty="0"/>
              <a:t>和 </a:t>
            </a:r>
            <a:r>
              <a:rPr lang="en-US" altLang="zh-TW" sz="2000" dirty="0"/>
              <a:t>[ </a:t>
            </a:r>
            <a:r>
              <a:rPr lang="en-US" altLang="zh-TW" sz="2000" b="1" dirty="0"/>
              <a:t>Final Winners]</a:t>
            </a:r>
            <a:r>
              <a:rPr lang="zh-TW" altLang="en-US" sz="2000" dirty="0"/>
              <a:t>欄。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/>
              <a:t>按一下 </a:t>
            </a:r>
            <a:r>
              <a:rPr lang="en-US" altLang="zh-TW" sz="2000" dirty="0"/>
              <a:t>[</a:t>
            </a:r>
            <a:r>
              <a:rPr lang="zh-TW" altLang="en-US" sz="2000" b="1" dirty="0"/>
              <a:t>移除資料行</a:t>
            </a:r>
            <a:r>
              <a:rPr lang="en-US" altLang="zh-TW" sz="2000" dirty="0"/>
              <a:t>] &gt; 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移除其他資料行</a:t>
            </a:r>
            <a:r>
              <a:rPr lang="en-US" altLang="zh-TW" sz="2000" b="1" dirty="0"/>
              <a:t>]</a:t>
            </a:r>
            <a:r>
              <a:rPr lang="zh-TW" altLang="en-US" sz="2000" dirty="0"/>
              <a:t>。</a:t>
            </a:r>
          </a:p>
          <a:p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D208FA-FEAD-4AE2-AC6C-AD6EAE1F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66" y="4250748"/>
            <a:ext cx="49815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8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868</Words>
  <Application>Microsoft Office PowerPoint</Application>
  <PresentationFormat>如螢幕大小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Arial</vt:lpstr>
      <vt:lpstr>Segoe UI</vt:lpstr>
      <vt:lpstr>Office 佈景主題</vt:lpstr>
      <vt:lpstr>Power Query實作</vt:lpstr>
      <vt:lpstr>PowerPoint 簡報</vt:lpstr>
      <vt:lpstr>步驟 1︰ 連線至維基百科頁面</vt:lpstr>
      <vt:lpstr>步驟 1︰ 連線至維基百科頁面</vt:lpstr>
      <vt:lpstr>步驟 1︰ 連線至維基百科頁面</vt:lpstr>
      <vt:lpstr>步驟 1︰ 連線至維基百科頁面</vt:lpstr>
      <vt:lpstr>新版本可按[轉換資料]</vt:lpstr>
      <vt:lpstr>步驟 2︰ 重塑資料</vt:lpstr>
      <vt:lpstr>步驟 2︰ 重塑資料</vt:lpstr>
      <vt:lpstr>步驟 2︰ 重塑資料</vt:lpstr>
      <vt:lpstr>步驟 3︰ 讓資料更簡潔</vt:lpstr>
      <vt:lpstr>步驟 4(略)︰ 篩選資料行中的值</vt:lpstr>
      <vt:lpstr>步驟 5︰ 命名查詢</vt:lpstr>
      <vt:lpstr>步驟 5︰ 命名查詢</vt:lpstr>
      <vt:lpstr>步驟 6︰ 載入查詢至工作表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蘇孟緯</dc:creator>
  <cp:lastModifiedBy>孟緯 蘇</cp:lastModifiedBy>
  <cp:revision>31</cp:revision>
  <dcterms:created xsi:type="dcterms:W3CDTF">2017-10-04T08:54:37Z</dcterms:created>
  <dcterms:modified xsi:type="dcterms:W3CDTF">2021-08-02T06:12:29Z</dcterms:modified>
</cp:coreProperties>
</file>