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6" r:id="rId12"/>
    <p:sldId id="268" r:id="rId13"/>
    <p:sldId id="27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270" y="108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EDD-384F-4576-9243-F6097A480ECD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CD99-E8B9-4249-8441-D4551D133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86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EDD-384F-4576-9243-F6097A480ECD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CD99-E8B9-4249-8441-D4551D133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22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EDD-384F-4576-9243-F6097A480ECD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CD99-E8B9-4249-8441-D4551D133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67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EDD-384F-4576-9243-F6097A480ECD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CD99-E8B9-4249-8441-D4551D133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38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EDD-384F-4576-9243-F6097A480ECD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CD99-E8B9-4249-8441-D4551D133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42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EDD-384F-4576-9243-F6097A480ECD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CD99-E8B9-4249-8441-D4551D133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87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EDD-384F-4576-9243-F6097A480ECD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CD99-E8B9-4249-8441-D4551D133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31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EDD-384F-4576-9243-F6097A480ECD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CD99-E8B9-4249-8441-D4551D133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47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EDD-384F-4576-9243-F6097A480ECD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CD99-E8B9-4249-8441-D4551D133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EDD-384F-4576-9243-F6097A480ECD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CD99-E8B9-4249-8441-D4551D133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82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1EDD-384F-4576-9243-F6097A480ECD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CD99-E8B9-4249-8441-D4551D133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07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01EDD-384F-4576-9243-F6097A480ECD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CD99-E8B9-4249-8441-D4551D1334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89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NirduFVma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27166;&#32016;&#20998;&#26512;-&#33258;&#34892;&#36554;&#37559;&#21806;&#36039;&#26009;-&#25490;&#21517;&#27425;(&#23436;&#25104;).xlsx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icrosoft.com/en-us/download/details.aspx?id=39379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&#27166;&#32016;&#20998;&#26512;-&#33258;&#34892;&#36554;&#37559;&#21806;&#36039;&#26009;-&#25490;&#21517;&#27425;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CB9C2-9494-4251-98AC-E4B6D95DC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Power Query</a:t>
            </a:r>
            <a:r>
              <a:rPr lang="zh-TW" altLang="en-US" dirty="0"/>
              <a:t>實作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BF6C6A-6E35-4041-8463-EA9562289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連線到 </a:t>
            </a:r>
            <a:r>
              <a:rPr lang="en-US" altLang="zh-TW" dirty="0"/>
              <a:t>Excel </a:t>
            </a:r>
            <a:r>
              <a:rPr lang="zh-TW" altLang="en-US" dirty="0"/>
              <a:t>表格或範圍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6CC13A-14C9-4F0C-84D2-E8B3C162B680}"/>
              </a:ext>
            </a:extLst>
          </p:cNvPr>
          <p:cNvSpPr txBox="1"/>
          <p:nvPr/>
        </p:nvSpPr>
        <p:spPr>
          <a:xfrm>
            <a:off x="5477347" y="5595042"/>
            <a:ext cx="2408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蘇孟緯 整理編輯</a:t>
            </a:r>
            <a:endParaRPr lang="en-US" altLang="zh-TW" dirty="0"/>
          </a:p>
          <a:p>
            <a:pPr algn="r"/>
            <a:r>
              <a:rPr lang="en-US" altLang="zh-TW" sz="1200" dirty="0"/>
              <a:t>2021/8/2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3103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3309A-EB62-4388-A306-EC79CA8F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488208-AB6F-4DAE-928D-EFDCA576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TW" altLang="en-US" dirty="0"/>
              <a:t>如果資料表或資料範圍有欄標題，您可以核取 </a:t>
            </a:r>
            <a:r>
              <a:rPr lang="en-US" altLang="zh-TW" dirty="0"/>
              <a:t>[</a:t>
            </a:r>
            <a:r>
              <a:rPr lang="zh-TW" altLang="en-US" b="1" dirty="0"/>
              <a:t>有標題的表格</a:t>
            </a:r>
            <a:r>
              <a:rPr lang="en-US" altLang="zh-TW" b="1" dirty="0"/>
              <a:t>]</a:t>
            </a:r>
            <a:r>
              <a:rPr lang="zh-TW" altLang="en-US" dirty="0"/>
              <a:t>。標題儲存格用來定義查詢的資料行名稱。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zh-TW" altLang="en-US" dirty="0"/>
              <a:t>在 </a:t>
            </a:r>
            <a:r>
              <a:rPr lang="en-US" altLang="zh-TW" dirty="0"/>
              <a:t>[</a:t>
            </a:r>
            <a:r>
              <a:rPr lang="zh-TW" altLang="en-US" dirty="0"/>
              <a:t>查詢編輯器中，按一下 </a:t>
            </a:r>
            <a:r>
              <a:rPr lang="en-US" altLang="zh-TW" dirty="0"/>
              <a:t>[</a:t>
            </a:r>
            <a:r>
              <a:rPr lang="zh-TW" altLang="en-US" b="1" dirty="0"/>
              <a:t>關閉並載入</a:t>
            </a:r>
            <a:r>
              <a:rPr lang="en-US" altLang="zh-TW" b="1" dirty="0"/>
              <a:t>]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D02D08-A383-4740-BF7C-C81E99AD9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36" y="3533775"/>
            <a:ext cx="69246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2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3309A-EB62-4388-A306-EC79CA8F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M365(2019)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488208-AB6F-4DAE-928D-EFDCA576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選取您的資料範圍內的任何儲存格。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按一下 </a:t>
            </a:r>
            <a:r>
              <a:rPr lang="en-US" altLang="zh-TW" dirty="0"/>
              <a:t>[</a:t>
            </a:r>
            <a:r>
              <a:rPr lang="zh-TW" altLang="en-US" b="1" dirty="0"/>
              <a:t>資料</a:t>
            </a:r>
            <a:r>
              <a:rPr lang="en-US" altLang="zh-TW" dirty="0"/>
              <a:t>] </a:t>
            </a:r>
            <a:r>
              <a:rPr lang="zh-TW" altLang="en-US" dirty="0"/>
              <a:t>索引標籤，在</a:t>
            </a:r>
            <a:r>
              <a:rPr lang="en-US" altLang="zh-TW" dirty="0"/>
              <a:t>[</a:t>
            </a:r>
            <a:r>
              <a:rPr lang="zh-TW" altLang="en-US" dirty="0"/>
              <a:t>取得及轉換資料</a:t>
            </a:r>
            <a:r>
              <a:rPr lang="en-US" altLang="zh-TW" dirty="0"/>
              <a:t>]</a:t>
            </a:r>
            <a:r>
              <a:rPr lang="zh-TW" altLang="en-US" dirty="0"/>
              <a:t>群組，按一下 </a:t>
            </a:r>
            <a:r>
              <a:rPr lang="en-US" altLang="zh-TW" dirty="0"/>
              <a:t>[</a:t>
            </a:r>
            <a:r>
              <a:rPr lang="zh-TW" altLang="en-US" b="1" dirty="0"/>
              <a:t>從表格</a:t>
            </a:r>
            <a:r>
              <a:rPr lang="en-US" altLang="zh-TW" b="1" dirty="0"/>
              <a:t>/</a:t>
            </a:r>
            <a:r>
              <a:rPr lang="zh-TW" altLang="en-US" b="1" dirty="0"/>
              <a:t>範圍</a:t>
            </a:r>
            <a:r>
              <a:rPr lang="en-US" altLang="zh-TW" b="1" dirty="0"/>
              <a:t>]</a:t>
            </a:r>
            <a:r>
              <a:rPr lang="zh-TW" altLang="en-US" b="1" dirty="0"/>
              <a:t> 。</a:t>
            </a:r>
            <a:endParaRPr lang="en-US" altLang="zh-TW" b="1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如果出現提示，請在 </a:t>
            </a:r>
            <a:r>
              <a:rPr lang="en-US" altLang="zh-TW" dirty="0"/>
              <a:t>[</a:t>
            </a:r>
            <a:r>
              <a:rPr lang="zh-TW" altLang="en-US" b="1" dirty="0"/>
              <a:t>從資料表</a:t>
            </a:r>
            <a:r>
              <a:rPr lang="en-US" altLang="zh-TW" dirty="0"/>
              <a:t>] </a:t>
            </a:r>
            <a:r>
              <a:rPr lang="zh-TW" altLang="en-US" dirty="0"/>
              <a:t>對話方塊中，您可以按一下 </a:t>
            </a:r>
            <a:r>
              <a:rPr lang="en-US" altLang="zh-TW" dirty="0"/>
              <a:t>[</a:t>
            </a:r>
            <a:r>
              <a:rPr lang="zh-TW" altLang="en-US" b="1" dirty="0"/>
              <a:t>選取範圍</a:t>
            </a:r>
            <a:r>
              <a:rPr lang="en-US" altLang="zh-TW" dirty="0"/>
              <a:t>] </a:t>
            </a:r>
            <a:r>
              <a:rPr lang="zh-TW" altLang="en-US" dirty="0"/>
              <a:t>按鈕，選取要做為資料來源使用的特定範圍。</a:t>
            </a:r>
          </a:p>
        </p:txBody>
      </p:sp>
    </p:spTree>
    <p:extLst>
      <p:ext uri="{BB962C8B-B14F-4D97-AF65-F5344CB8AC3E}">
        <p14:creationId xmlns:p14="http://schemas.microsoft.com/office/powerpoint/2010/main" val="57569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E0C01-A559-4F1C-96FC-58FD8882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使用</a:t>
            </a:r>
            <a:r>
              <a:rPr lang="en-US" altLang="zh-TW" sz="4000" dirty="0"/>
              <a:t>”</a:t>
            </a:r>
            <a:r>
              <a:rPr lang="zh-TW" altLang="en-US" sz="4000" dirty="0"/>
              <a:t>分組依據</a:t>
            </a:r>
            <a:r>
              <a:rPr lang="en-US" altLang="zh-TW" sz="4000" dirty="0"/>
              <a:t>”</a:t>
            </a:r>
            <a:r>
              <a:rPr lang="zh-TW" altLang="en-US" sz="4000" dirty="0"/>
              <a:t>統計車款銷售排名</a:t>
            </a:r>
          </a:p>
        </p:txBody>
      </p:sp>
      <p:pic>
        <p:nvPicPr>
          <p:cNvPr id="9" name="圖片 8" descr="一張含有 桌 的圖片&#10;&#10;自動產生的描述">
            <a:extLst>
              <a:ext uri="{FF2B5EF4-FFF2-40B4-BE49-F238E27FC236}">
                <a16:creationId xmlns:a16="http://schemas.microsoft.com/office/drawing/2014/main" id="{2CDC1683-0DD3-4F24-8555-D7120911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90" y="1516638"/>
            <a:ext cx="6844420" cy="48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1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E0C01-A559-4F1C-96FC-58FD8882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使用</a:t>
            </a:r>
            <a:r>
              <a:rPr lang="en-US" altLang="zh-TW" sz="4000" dirty="0"/>
              <a:t>”</a:t>
            </a:r>
            <a:r>
              <a:rPr lang="zh-TW" altLang="en-US" sz="4000" dirty="0"/>
              <a:t>分組依據</a:t>
            </a:r>
            <a:r>
              <a:rPr lang="en-US" altLang="zh-TW" sz="4000" dirty="0"/>
              <a:t>”</a:t>
            </a:r>
            <a:r>
              <a:rPr lang="zh-TW" altLang="en-US" sz="4000" dirty="0"/>
              <a:t>統計車款銷售排名</a:t>
            </a:r>
          </a:p>
        </p:txBody>
      </p:sp>
      <p:pic>
        <p:nvPicPr>
          <p:cNvPr id="4" name="圖片 3" descr="一張含有 桌 的圖片&#10;&#10;自動產生的描述">
            <a:extLst>
              <a:ext uri="{FF2B5EF4-FFF2-40B4-BE49-F238E27FC236}">
                <a16:creationId xmlns:a16="http://schemas.microsoft.com/office/drawing/2014/main" id="{A4F370CA-74B4-4D44-8072-7C581649F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27" y="1386375"/>
            <a:ext cx="5058481" cy="3143689"/>
          </a:xfrm>
          <a:prstGeom prst="rect">
            <a:avLst/>
          </a:prstGeom>
        </p:spPr>
      </p:pic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424A192E-DCC2-4980-97C3-FEBA89C10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646" y="4913049"/>
            <a:ext cx="4925112" cy="12765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92E77F5-E5D9-433F-91FA-97204014034B}"/>
              </a:ext>
            </a:extLst>
          </p:cNvPr>
          <p:cNvSpPr/>
          <p:nvPr/>
        </p:nvSpPr>
        <p:spPr>
          <a:xfrm>
            <a:off x="2227152" y="3114392"/>
            <a:ext cx="3340729" cy="132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A4F0C27-30A3-4452-9537-BA1D6FD90082}"/>
              </a:ext>
            </a:extLst>
          </p:cNvPr>
          <p:cNvCxnSpPr/>
          <p:nvPr/>
        </p:nvCxnSpPr>
        <p:spPr>
          <a:xfrm>
            <a:off x="4454305" y="4439955"/>
            <a:ext cx="742384" cy="90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07A333-1CF4-4680-918E-DB94624FFE80}"/>
              </a:ext>
            </a:extLst>
          </p:cNvPr>
          <p:cNvSpPr txBox="1"/>
          <p:nvPr/>
        </p:nvSpPr>
        <p:spPr>
          <a:xfrm>
            <a:off x="3060058" y="6276676"/>
            <a:ext cx="5278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https://www.youtube.com/watch?v=MNirduFVmag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02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3B96F-67FD-45F7-93F1-337FD4BF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關閉並載入至</a:t>
            </a:r>
            <a:r>
              <a:rPr lang="en-US" altLang="zh-TW" dirty="0"/>
              <a:t>Excel</a:t>
            </a:r>
            <a:endParaRPr lang="zh-TW" altLang="en-US" dirty="0"/>
          </a:p>
        </p:txBody>
      </p:sp>
      <p:pic>
        <p:nvPicPr>
          <p:cNvPr id="9" name="圖片 8" descr="一張含有 桌 的圖片&#10;&#10;自動產生的描述">
            <a:extLst>
              <a:ext uri="{FF2B5EF4-FFF2-40B4-BE49-F238E27FC236}">
                <a16:creationId xmlns:a16="http://schemas.microsoft.com/office/drawing/2014/main" id="{F53B8A21-9DC0-47DA-8910-63C642D64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99" y="1690689"/>
            <a:ext cx="3925800" cy="1875271"/>
          </a:xfrm>
          <a:prstGeom prst="rect">
            <a:avLst/>
          </a:prstGeom>
        </p:spPr>
      </p:pic>
      <p:pic>
        <p:nvPicPr>
          <p:cNvPr id="11" name="圖片 10" descr="一張含有 桌 的圖片&#10;&#10;自動產生的描述">
            <a:hlinkClick r:id="rId3" action="ppaction://hlinkfile"/>
            <a:extLst>
              <a:ext uri="{FF2B5EF4-FFF2-40B4-BE49-F238E27FC236}">
                <a16:creationId xmlns:a16="http://schemas.microsoft.com/office/drawing/2014/main" id="{8DC41B9C-E6A6-4264-A79F-C854727CD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747" y="3182293"/>
            <a:ext cx="4637854" cy="3137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058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6C6729C-261E-42CA-B4F1-E45A710E8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" y="619690"/>
            <a:ext cx="8778875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在 Windows 的 Excel 2010 中，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Microsoft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第一次推出 Power Query，而且可從此處下載免費附加元件：下載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6CB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Power Query 附加元件。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啟用後，Power Query 功能可從功能區的 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Power Query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索引鍵中提供。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1E1E1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solidFill>
                <a:srgbClr val="1E1E1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1E1E1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solidFill>
                <a:srgbClr val="1E1E1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                         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Microsoft 365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已更新 Power Query，成為 Excel 中用於輸入及清理資料的主要體驗。 您可以存取 Excel 功能區中資料索引&amp;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資料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轉換群組中的 Power Query 資料匯出精靈和工具。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1E1E1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solidFill>
                <a:srgbClr val="1E1E1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1E1E1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solidFill>
                <a:srgbClr val="1E1E1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1E1E1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>
              <a:solidFill>
                <a:srgbClr val="1E1E1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                   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此體驗包括增強的資料輸入功能、重新排列資料索引鍵上的命令、新的查詢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連接側邊窗格，以及持續以強大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Excel 2013 Power Query 功能區">
            <a:extLst>
              <a:ext uri="{FF2B5EF4-FFF2-40B4-BE49-F238E27FC236}">
                <a16:creationId xmlns:a16="http://schemas.microsoft.com/office/drawing/2014/main" id="{F159FC39-8901-4D7A-80AF-8A9DD01DC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1" y="1738402"/>
            <a:ext cx="58007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xcel 2016 Power Query 功能區">
            <a:extLst>
              <a:ext uri="{FF2B5EF4-FFF2-40B4-BE49-F238E27FC236}">
                <a16:creationId xmlns:a16="http://schemas.microsoft.com/office/drawing/2014/main" id="{523F1B8E-05DB-4046-9CA3-4DB54FBB7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1" y="3893365"/>
            <a:ext cx="59531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13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12DD3-7B49-42E7-87A8-6365F935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連線到 </a:t>
            </a:r>
            <a:r>
              <a:rPr lang="en-US" altLang="zh-TW" dirty="0"/>
              <a:t>Excel </a:t>
            </a:r>
            <a:r>
              <a:rPr lang="zh-TW" altLang="en-US" dirty="0"/>
              <a:t>表格或範圍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FCD862-CAA3-46AD-8693-86C515CD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TW" altLang="en-US" dirty="0"/>
              <a:t>在您的活頁簿中建立動態連線到現有的表格或範圍。然後，表格中的資料變更時，您可以更新連線。</a:t>
            </a:r>
          </a:p>
        </p:txBody>
      </p:sp>
      <p:pic>
        <p:nvPicPr>
          <p:cNvPr id="5" name="圖片 4">
            <a:hlinkClick r:id="rId2" action="ppaction://hlinkfile"/>
            <a:extLst>
              <a:ext uri="{FF2B5EF4-FFF2-40B4-BE49-F238E27FC236}">
                <a16:creationId xmlns:a16="http://schemas.microsoft.com/office/drawing/2014/main" id="{3882EA83-5472-4D37-8693-C13DAA03A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917" y="3462198"/>
            <a:ext cx="5174166" cy="303067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9074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58D15-DCCE-4739-B90C-69179EE1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2010-2013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C853F1-00A8-4D84-8012-417FC0342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選取您的資料範圍內的任何儲存格。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在 </a:t>
            </a:r>
            <a:r>
              <a:rPr lang="en-US" altLang="zh-TW" dirty="0"/>
              <a:t>[Power Query]</a:t>
            </a:r>
            <a:r>
              <a:rPr lang="zh-TW" altLang="en-US" dirty="0"/>
              <a:t>功能區索引標籤中，按一下 </a:t>
            </a:r>
            <a:r>
              <a:rPr lang="en-US" altLang="zh-TW" dirty="0"/>
              <a:t>[</a:t>
            </a:r>
            <a:r>
              <a:rPr lang="zh-TW" altLang="en-US" b="1" dirty="0"/>
              <a:t>從資料表</a:t>
            </a:r>
            <a:r>
              <a:rPr lang="en-US" altLang="zh-TW" dirty="0"/>
              <a:t>]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EAFA80-1A77-462C-AF30-62F78C91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3429000"/>
            <a:ext cx="88773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4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1CAE9-5421-47B7-8E3D-EDDC1341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2010-2013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082EBE-D5C8-4FAB-999A-A7668FEC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dirty="0"/>
              <a:t>如果出現提示，請在 </a:t>
            </a:r>
            <a:r>
              <a:rPr lang="en-US" altLang="zh-TW" dirty="0"/>
              <a:t>[</a:t>
            </a:r>
            <a:r>
              <a:rPr lang="zh-TW" altLang="en-US" b="1" dirty="0"/>
              <a:t>從資料表</a:t>
            </a:r>
            <a:r>
              <a:rPr lang="en-US" altLang="zh-TW" dirty="0"/>
              <a:t>] </a:t>
            </a:r>
            <a:r>
              <a:rPr lang="zh-TW" altLang="en-US" dirty="0"/>
              <a:t>對話方塊中，您可以按一下 </a:t>
            </a:r>
            <a:r>
              <a:rPr lang="en-US" altLang="zh-TW" dirty="0"/>
              <a:t>[</a:t>
            </a:r>
            <a:r>
              <a:rPr lang="zh-TW" altLang="en-US" b="1" dirty="0"/>
              <a:t>選取範圍</a:t>
            </a:r>
            <a:r>
              <a:rPr lang="en-US" altLang="zh-TW" dirty="0"/>
              <a:t>] </a:t>
            </a:r>
            <a:r>
              <a:rPr lang="zh-TW" altLang="en-US" dirty="0"/>
              <a:t>按鈕，選取要做為資料來源使用的特定範圍。</a:t>
            </a:r>
          </a:p>
        </p:txBody>
      </p:sp>
      <p:pic>
        <p:nvPicPr>
          <p:cNvPr id="1026" name="Picture 2" descr="[從表格] 對話方塊">
            <a:extLst>
              <a:ext uri="{FF2B5EF4-FFF2-40B4-BE49-F238E27FC236}">
                <a16:creationId xmlns:a16="http://schemas.microsoft.com/office/drawing/2014/main" id="{DFCEB761-4881-429B-9294-7B15F7C2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16" y="3429000"/>
            <a:ext cx="44005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49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BB2D4-EA07-4DEE-9367-21B0E65F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2010-2013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8D3D6F-520D-4C73-B125-7F9F531B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TW" altLang="en-US" dirty="0"/>
              <a:t>如果資料範圍有欄標題，您可以核取 </a:t>
            </a:r>
            <a:r>
              <a:rPr lang="en-US" altLang="zh-TW" dirty="0"/>
              <a:t>[</a:t>
            </a:r>
            <a:r>
              <a:rPr lang="zh-TW" altLang="en-US" b="1" dirty="0"/>
              <a:t>有標題的表格</a:t>
            </a:r>
            <a:r>
              <a:rPr lang="en-US" altLang="zh-TW" b="1" dirty="0"/>
              <a:t>]</a:t>
            </a:r>
            <a:r>
              <a:rPr lang="zh-TW" altLang="en-US" dirty="0"/>
              <a:t>。儲存格範圍標題用來設定查詢的資料行名稱。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zh-TW" altLang="en-US" dirty="0"/>
              <a:t>在 </a:t>
            </a:r>
            <a:r>
              <a:rPr lang="en-US" altLang="zh-TW" dirty="0"/>
              <a:t>[</a:t>
            </a:r>
            <a:r>
              <a:rPr lang="zh-TW" altLang="en-US" dirty="0"/>
              <a:t>查詢編輯器</a:t>
            </a:r>
            <a:r>
              <a:rPr lang="en-US" altLang="zh-TW" dirty="0"/>
              <a:t>]</a:t>
            </a:r>
            <a:r>
              <a:rPr lang="zh-TW" altLang="en-US" dirty="0"/>
              <a:t>中，按一下 </a:t>
            </a:r>
            <a:r>
              <a:rPr lang="en-US" altLang="zh-TW" dirty="0"/>
              <a:t>[</a:t>
            </a:r>
            <a:r>
              <a:rPr lang="zh-TW" altLang="en-US" b="1" dirty="0"/>
              <a:t>關閉並載入</a:t>
            </a:r>
            <a:r>
              <a:rPr lang="en-US" altLang="zh-TW" b="1" dirty="0"/>
              <a:t>]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0471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如何在 Excel 中看到 [查詢編輯器]">
            <a:extLst>
              <a:ext uri="{FF2B5EF4-FFF2-40B4-BE49-F238E27FC236}">
                <a16:creationId xmlns:a16="http://schemas.microsoft.com/office/drawing/2014/main" id="{939F710D-6C6B-4B77-A32C-A46955DD34A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9575"/>
            <a:ext cx="7620000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02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3309A-EB62-4388-A306-EC79CA8F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488208-AB6F-4DAE-928D-EFDCA576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選取您的資料範圍內的任何儲存格。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按一下 </a:t>
            </a:r>
            <a:r>
              <a:rPr lang="en-US" altLang="zh-TW" dirty="0"/>
              <a:t>[</a:t>
            </a:r>
            <a:r>
              <a:rPr lang="zh-TW" altLang="en-US" b="1" dirty="0"/>
              <a:t>資料</a:t>
            </a:r>
            <a:r>
              <a:rPr lang="en-US" altLang="zh-TW" dirty="0"/>
              <a:t>] </a:t>
            </a:r>
            <a:r>
              <a:rPr lang="zh-TW" altLang="en-US" dirty="0"/>
              <a:t>索引標籤，在</a:t>
            </a:r>
            <a:r>
              <a:rPr lang="en-US" altLang="zh-TW" dirty="0"/>
              <a:t>[</a:t>
            </a:r>
            <a:r>
              <a:rPr lang="zh-TW" altLang="en-US" dirty="0"/>
              <a:t>取得及轉換</a:t>
            </a:r>
            <a:r>
              <a:rPr lang="en-US" altLang="zh-TW" dirty="0"/>
              <a:t>]</a:t>
            </a:r>
            <a:r>
              <a:rPr lang="zh-TW" altLang="en-US" dirty="0"/>
              <a:t>群組，按一下 </a:t>
            </a:r>
            <a:r>
              <a:rPr lang="en-US" altLang="zh-TW" dirty="0"/>
              <a:t>[</a:t>
            </a:r>
            <a:r>
              <a:rPr lang="zh-TW" altLang="en-US" b="1" dirty="0"/>
              <a:t>從表格</a:t>
            </a:r>
            <a:r>
              <a:rPr lang="en-US" altLang="zh-TW" b="1" dirty="0"/>
              <a:t>]</a:t>
            </a:r>
            <a:r>
              <a:rPr lang="zh-TW" altLang="en-US" b="1" dirty="0"/>
              <a:t> 。</a:t>
            </a:r>
            <a:endParaRPr lang="en-US" altLang="zh-TW" b="1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如果出現提示，請在 </a:t>
            </a:r>
            <a:r>
              <a:rPr lang="en-US" altLang="zh-TW" dirty="0"/>
              <a:t>[</a:t>
            </a:r>
            <a:r>
              <a:rPr lang="zh-TW" altLang="en-US" b="1" dirty="0"/>
              <a:t>從資料表</a:t>
            </a:r>
            <a:r>
              <a:rPr lang="en-US" altLang="zh-TW" dirty="0"/>
              <a:t>] </a:t>
            </a:r>
            <a:r>
              <a:rPr lang="zh-TW" altLang="en-US" dirty="0"/>
              <a:t>對話方塊中，您可以按一下 </a:t>
            </a:r>
            <a:r>
              <a:rPr lang="en-US" altLang="zh-TW" dirty="0"/>
              <a:t>[</a:t>
            </a:r>
            <a:r>
              <a:rPr lang="zh-TW" altLang="en-US" b="1" dirty="0"/>
              <a:t>選取範圍</a:t>
            </a:r>
            <a:r>
              <a:rPr lang="en-US" altLang="zh-TW" dirty="0"/>
              <a:t>] </a:t>
            </a:r>
            <a:r>
              <a:rPr lang="zh-TW" altLang="en-US" dirty="0"/>
              <a:t>按鈕，選取要做為資料來源使用的特定範圍。</a:t>
            </a:r>
          </a:p>
        </p:txBody>
      </p:sp>
    </p:spTree>
    <p:extLst>
      <p:ext uri="{BB962C8B-B14F-4D97-AF65-F5344CB8AC3E}">
        <p14:creationId xmlns:p14="http://schemas.microsoft.com/office/powerpoint/2010/main" val="325565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3FA28-2426-40BB-887C-DC86A013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F84FAD-4F0E-4E8A-95B8-27BEDAA1A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9FBB2F-44F9-417D-9AA8-DA07B636A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911415"/>
            <a:ext cx="8811490" cy="454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6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510</Words>
  <Application>Microsoft Office PowerPoint</Application>
  <PresentationFormat>如螢幕大小 (4:3)</PresentationFormat>
  <Paragraphs>45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Arial</vt:lpstr>
      <vt:lpstr>Segoe UI</vt:lpstr>
      <vt:lpstr>Office 佈景主題</vt:lpstr>
      <vt:lpstr>Power Query實作</vt:lpstr>
      <vt:lpstr>PowerPoint 簡報</vt:lpstr>
      <vt:lpstr>連線到 Excel 表格或範圍</vt:lpstr>
      <vt:lpstr>2010-2013</vt:lpstr>
      <vt:lpstr>2010-2013</vt:lpstr>
      <vt:lpstr>2010-2013</vt:lpstr>
      <vt:lpstr>PowerPoint 簡報</vt:lpstr>
      <vt:lpstr>2016</vt:lpstr>
      <vt:lpstr>PowerPoint 簡報</vt:lpstr>
      <vt:lpstr>2016</vt:lpstr>
      <vt:lpstr>M365(2019)</vt:lpstr>
      <vt:lpstr>使用”分組依據”統計車款銷售排名</vt:lpstr>
      <vt:lpstr>使用”分組依據”統計車款銷售排名</vt:lpstr>
      <vt:lpstr>關閉並載入至Excel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Query實作</dc:title>
  <dc:creator>蘇孟緯</dc:creator>
  <cp:lastModifiedBy>孟緯 蘇</cp:lastModifiedBy>
  <cp:revision>20</cp:revision>
  <dcterms:created xsi:type="dcterms:W3CDTF">2017-10-04T11:29:26Z</dcterms:created>
  <dcterms:modified xsi:type="dcterms:W3CDTF">2021-08-02T07:13:43Z</dcterms:modified>
</cp:coreProperties>
</file>