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4" r:id="rId9"/>
    <p:sldId id="262" r:id="rId10"/>
    <p:sldId id="263" r:id="rId11"/>
    <p:sldId id="269" r:id="rId12"/>
    <p:sldId id="271" r:id="rId13"/>
    <p:sldId id="268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0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4F4F-EB96-4FFF-8750-BF39C71B1125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68-060C-41D4-A241-BE154A1B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0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esidents_of_the_United_States" TargetMode="External"/><Relationship Id="rId2" Type="http://schemas.openxmlformats.org/officeDocument/2006/relationships/hyperlink" Target="&#24314;&#31435;&#36039;&#26009;&#39006;&#22411;.doc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download/details.aspx?id=39379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tores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8DC6C-F182-4C4F-B95E-D08A9AC85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Power Query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7A98F1-4201-4F44-BCDE-95E0A629E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連線至另一個活頁簿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8AA86E-ABF8-4F28-B7C2-16B2A48EE0EB}"/>
              </a:ext>
            </a:extLst>
          </p:cNvPr>
          <p:cNvSpPr txBox="1"/>
          <p:nvPr/>
        </p:nvSpPr>
        <p:spPr>
          <a:xfrm>
            <a:off x="5477347" y="5595042"/>
            <a:ext cx="2408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蘇孟緯 整理編輯</a:t>
            </a:r>
            <a:endParaRPr lang="en-US" altLang="zh-TW" dirty="0"/>
          </a:p>
          <a:p>
            <a:pPr algn="r"/>
            <a:r>
              <a:rPr lang="en-US" altLang="zh-TW" sz="1200" dirty="0"/>
              <a:t>2021/8/2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40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201E638-284E-43F1-80A7-B53E5271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1" y="2841731"/>
            <a:ext cx="5400000" cy="38364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83C0B0-7356-486E-9240-46986B34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65" y="167803"/>
            <a:ext cx="5400000" cy="360807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B791F33-3920-4324-8C22-CDDC4DC1F00F}"/>
              </a:ext>
            </a:extLst>
          </p:cNvPr>
          <p:cNvSpPr/>
          <p:nvPr/>
        </p:nvSpPr>
        <p:spPr>
          <a:xfrm>
            <a:off x="3497265" y="5515658"/>
            <a:ext cx="678873" cy="67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033AD33-96B8-454E-AB6C-63583CCE80B6}"/>
              </a:ext>
            </a:extLst>
          </p:cNvPr>
          <p:cNvSpPr/>
          <p:nvPr/>
        </p:nvSpPr>
        <p:spPr>
          <a:xfrm>
            <a:off x="6197265" y="1632402"/>
            <a:ext cx="678873" cy="67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9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2C048-A6C1-49B2-8D30-34A2DFD7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78880"/>
            <a:ext cx="8275668" cy="201123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選取</a:t>
            </a:r>
            <a:r>
              <a:rPr lang="en-US" altLang="zh-TW" sz="3200" dirty="0"/>
              <a:t>[Status]</a:t>
            </a:r>
            <a:r>
              <a:rPr lang="zh-TW" altLang="en-US" sz="3200" dirty="0"/>
              <a:t>是</a:t>
            </a:r>
            <a:r>
              <a:rPr lang="en-US" altLang="zh-TW" sz="3200" dirty="0"/>
              <a:t>”On”</a:t>
            </a:r>
            <a:r>
              <a:rPr lang="zh-TW" altLang="en-US" sz="3200" dirty="0"/>
              <a:t>的商店，</a:t>
            </a:r>
            <a:br>
              <a:rPr lang="en-US" altLang="zh-TW" sz="3200" dirty="0"/>
            </a:br>
            <a:r>
              <a:rPr lang="zh-TW" altLang="en-US" sz="3200" dirty="0"/>
              <a:t>並依據</a:t>
            </a:r>
            <a:r>
              <a:rPr lang="en-US" altLang="zh-TW" sz="3200" dirty="0"/>
              <a:t>[Store Type]</a:t>
            </a:r>
            <a:r>
              <a:rPr lang="zh-TW" altLang="en-US" sz="3200" dirty="0"/>
              <a:t>分組，將其他資料行收合</a:t>
            </a: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78FB0E7A-05E4-4029-A3F5-6B4CB48A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66" y="5321045"/>
            <a:ext cx="3584044" cy="11580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EF70F9-45AC-42C6-970B-494B5A36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2503649"/>
            <a:ext cx="5830434" cy="26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89C52-2A12-409B-948D-E2793633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關閉並載入至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39B87-DBCB-4B39-B57E-349B4D9C9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3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2C048-A6C1-49B2-8D30-34A2DFD7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78880"/>
            <a:ext cx="8275668" cy="201123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重新進入</a:t>
            </a:r>
            <a:r>
              <a:rPr lang="en-US" altLang="zh-TW" sz="3200" dirty="0"/>
              <a:t>Power Query</a:t>
            </a:r>
            <a:r>
              <a:rPr lang="zh-TW" altLang="en-US" sz="3200" dirty="0"/>
              <a:t>編輯器</a:t>
            </a:r>
            <a:br>
              <a:rPr lang="en-US" altLang="zh-TW" sz="3200" dirty="0"/>
            </a:br>
            <a:r>
              <a:rPr lang="zh-TW" altLang="en-US" sz="3200" dirty="0"/>
              <a:t>移除下方套用的步驟至</a:t>
            </a:r>
            <a:r>
              <a:rPr lang="en-US" altLang="zh-TW" sz="3200" dirty="0"/>
              <a:t>”</a:t>
            </a:r>
            <a:r>
              <a:rPr lang="zh-TW" altLang="en-US" sz="3200" dirty="0"/>
              <a:t>已變更類型</a:t>
            </a:r>
            <a:r>
              <a:rPr lang="en-US" altLang="zh-TW" sz="3200" dirty="0"/>
              <a:t>”</a:t>
            </a:r>
            <a:r>
              <a:rPr lang="zh-TW" altLang="en-US" sz="3200" dirty="0"/>
              <a:t>，</a:t>
            </a:r>
            <a:br>
              <a:rPr lang="en-US" altLang="zh-TW" sz="3200" dirty="0"/>
            </a:br>
            <a:r>
              <a:rPr lang="zh-TW" altLang="en-US" sz="3200" dirty="0"/>
              <a:t>選取所有的資料行，在</a:t>
            </a:r>
            <a:r>
              <a:rPr lang="en-US" altLang="zh-TW" sz="3200" dirty="0"/>
              <a:t>[</a:t>
            </a:r>
            <a:r>
              <a:rPr lang="zh-TW" altLang="en-US" sz="3200" dirty="0"/>
              <a:t>轉換</a:t>
            </a:r>
            <a:r>
              <a:rPr lang="en-US" altLang="zh-TW" sz="3200" dirty="0"/>
              <a:t>]</a:t>
            </a:r>
            <a:r>
              <a:rPr lang="zh-TW" altLang="en-US" sz="3200" dirty="0"/>
              <a:t>標籤，選擇</a:t>
            </a:r>
            <a:r>
              <a:rPr lang="en-US" altLang="zh-TW" sz="3200" dirty="0"/>
              <a:t>[</a:t>
            </a:r>
            <a:r>
              <a:rPr lang="zh-TW" altLang="en-US" sz="3200" dirty="0"/>
              <a:t>結構化資料行</a:t>
            </a:r>
            <a:r>
              <a:rPr lang="en-US" altLang="zh-TW" sz="3200" dirty="0"/>
              <a:t>]\[</a:t>
            </a:r>
            <a:r>
              <a:rPr lang="zh-TW" altLang="en-US" sz="3200" dirty="0"/>
              <a:t>建立資料類型</a:t>
            </a:r>
            <a:r>
              <a:rPr lang="en-US" altLang="zh-TW" sz="3200" dirty="0"/>
              <a:t>]</a:t>
            </a:r>
            <a:endParaRPr lang="zh-TW" altLang="en-US" sz="32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E6D7C7-69E6-42F2-9C4B-10825B4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19" y="2942378"/>
            <a:ext cx="5848541" cy="25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89C52-2A12-409B-948D-E2793633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關閉並載入至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E746B-7700-4B9E-9603-496B1078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EA093470-364F-4805-B72D-770A86B0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6" y="1437192"/>
            <a:ext cx="5283032" cy="3476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D2FD-FC11-4CF1-BD2B-56CEC285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1" y="3259248"/>
            <a:ext cx="1722966" cy="3159808"/>
          </a:xfrm>
          <a:prstGeom prst="rect">
            <a:avLst/>
          </a:prstGeom>
        </p:spPr>
      </p:pic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FD84E092-0572-4D28-A2B8-B1B38FA62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786" y="2390630"/>
            <a:ext cx="413442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89C52-2A12-409B-948D-E2793633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關閉並載入至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E746B-7700-4B9E-9603-496B1078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FD84E092-0572-4D28-A2B8-B1B38FA6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3" y="1825625"/>
            <a:ext cx="4134427" cy="2076740"/>
          </a:xfrm>
          <a:prstGeom prst="rect">
            <a:avLst/>
          </a:prstGeom>
        </p:spPr>
      </p:pic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3B7FBEC5-1713-44C2-95BC-2553E4F2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26" y="1825625"/>
            <a:ext cx="4594851" cy="48620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1C6519F-B805-4F89-BB3D-751BAD5413A8}"/>
              </a:ext>
            </a:extLst>
          </p:cNvPr>
          <p:cNvSpPr/>
          <p:nvPr/>
        </p:nvSpPr>
        <p:spPr>
          <a:xfrm>
            <a:off x="1412341" y="2544024"/>
            <a:ext cx="1140736" cy="2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29D0B10-41AE-4F5B-86F3-E0C5DB12A35C}"/>
              </a:ext>
            </a:extLst>
          </p:cNvPr>
          <p:cNvSpPr/>
          <p:nvPr/>
        </p:nvSpPr>
        <p:spPr>
          <a:xfrm>
            <a:off x="3594226" y="2716040"/>
            <a:ext cx="977774" cy="597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0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50DB4F-DBAC-403D-BE8F-70F100CD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file"/>
              </a:rPr>
              <a:t>延伸練習</a:t>
            </a:r>
            <a:r>
              <a:rPr lang="en-US" altLang="zh-TW" dirty="0"/>
              <a:t>-</a:t>
            </a:r>
            <a:r>
              <a:rPr lang="zh-TW" altLang="en-US" dirty="0"/>
              <a:t>美國總統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57589-AA04-4F9F-BF80-82EFB9361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https://en.wikipedia.org/wiki/List_of_presidents_of_the_United_States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62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C6729C-261E-42CA-B4F1-E45A710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" y="619690"/>
            <a:ext cx="8778875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在 Windows 的 Excel 2010 中，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第一次推出 Power Query，而且可從此處下載免費附加元件：下載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6CB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Power Query 附加元件。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啟用後，Power Query 功能可從功能區的 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索引鍵中提供。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365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已更新 Power Query，成為 Excel 中用於輸入及清理資料的主要體驗。 您可以存取 Excel 功能區中資料索引&amp;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資料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轉換群組中的 Power Query 資料匯出精靈和工具。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此體驗包括增強的資料輸入功能、重新排列資料索引鍵上的命令、新的查詢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連接側邊窗格，以及持續以強大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Excel 2013 Power Query 功能區">
            <a:extLst>
              <a:ext uri="{FF2B5EF4-FFF2-40B4-BE49-F238E27FC236}">
                <a16:creationId xmlns:a16="http://schemas.microsoft.com/office/drawing/2014/main" id="{F159FC39-8901-4D7A-80AF-8A9DD01D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1" y="1738402"/>
            <a:ext cx="5800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xcel 2016 Power Query 功能區">
            <a:extLst>
              <a:ext uri="{FF2B5EF4-FFF2-40B4-BE49-F238E27FC236}">
                <a16:creationId xmlns:a16="http://schemas.microsoft.com/office/drawing/2014/main" id="{523F1B8E-05DB-4046-9CA3-4DB54FBB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1" y="3893365"/>
            <a:ext cx="595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1A26F-2F13-4AAC-BAE9-A209273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連線至另一個活頁簿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B2C31-7E5A-47F0-9E51-EA42DA77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您可以在現有的 </a:t>
            </a:r>
            <a:r>
              <a:rPr lang="en-US" altLang="zh-TW" dirty="0"/>
              <a:t>Excel </a:t>
            </a:r>
            <a:r>
              <a:rPr lang="zh-TW" altLang="en-US" dirty="0"/>
              <a:t>活頁簿和另一個活頁簿之間建立動態連線。當第二個活頁簿中的資料變更時，您接著可以重新整理連線。</a:t>
            </a:r>
          </a:p>
        </p:txBody>
      </p:sp>
      <p:pic>
        <p:nvPicPr>
          <p:cNvPr id="5" name="圖片 4">
            <a:hlinkClick r:id="rId2" action="ppaction://hlinkfile"/>
            <a:extLst>
              <a:ext uri="{FF2B5EF4-FFF2-40B4-BE49-F238E27FC236}">
                <a16:creationId xmlns:a16="http://schemas.microsoft.com/office/drawing/2014/main" id="{FCB1A1C8-DD27-47B7-9EC3-B78835AB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71" y="2464420"/>
            <a:ext cx="6936058" cy="384747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46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C07A-16EA-44F4-9740-EB6C088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2010 </a:t>
            </a:r>
            <a:r>
              <a:rPr lang="zh-TW" altLang="en-US" dirty="0"/>
              <a:t>和 </a:t>
            </a:r>
            <a:r>
              <a:rPr lang="en-US" altLang="zh-TW" dirty="0"/>
              <a:t>2013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8DEAB-E63A-4400-A4EB-30200D67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[Power Query] </a:t>
            </a:r>
            <a:r>
              <a:rPr lang="zh-TW" altLang="en-US" dirty="0"/>
              <a:t>功能區索引標籤中，按一下 </a:t>
            </a:r>
            <a:r>
              <a:rPr lang="en-US" altLang="zh-TW" dirty="0"/>
              <a:t>[</a:t>
            </a:r>
            <a:r>
              <a:rPr lang="zh-TW" altLang="en-US" dirty="0"/>
              <a:t>從檔案</a:t>
            </a:r>
            <a:r>
              <a:rPr lang="en-US" altLang="zh-TW" dirty="0"/>
              <a:t>] &gt; [</a:t>
            </a:r>
            <a:r>
              <a:rPr lang="zh-TW" altLang="en-US" dirty="0"/>
              <a:t>從 </a:t>
            </a:r>
            <a:r>
              <a:rPr lang="en-US" altLang="zh-TW" dirty="0"/>
              <a:t>Excel]</a:t>
            </a:r>
            <a:r>
              <a:rPr lang="zh-TW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瀏覽至活頁簿。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導覽器</a:t>
            </a:r>
            <a:r>
              <a:rPr lang="en-US" altLang="zh-TW" dirty="0"/>
              <a:t>] </a:t>
            </a:r>
            <a:r>
              <a:rPr lang="zh-TW" altLang="en-US" dirty="0"/>
              <a:t>視窗中，選取您要匯入的表格或工作表，然後按一下 </a:t>
            </a:r>
            <a:r>
              <a:rPr lang="en-US" altLang="zh-TW" dirty="0"/>
              <a:t>[</a:t>
            </a:r>
            <a:r>
              <a:rPr lang="zh-TW" altLang="en-US" dirty="0"/>
              <a:t>載入</a:t>
            </a:r>
            <a:r>
              <a:rPr lang="en-US" altLang="zh-TW" dirty="0"/>
              <a:t>] </a:t>
            </a:r>
            <a:r>
              <a:rPr lang="zh-TW" altLang="en-US" dirty="0"/>
              <a:t>或 </a:t>
            </a:r>
            <a:r>
              <a:rPr lang="en-US" altLang="zh-TW" dirty="0"/>
              <a:t>[</a:t>
            </a:r>
            <a:r>
              <a:rPr lang="zh-TW" altLang="en-US" dirty="0"/>
              <a:t>編輯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3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D5CA7-1C15-4666-B153-99D2862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資料連線精靈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D0E25-689D-451C-B3F2-6D3998BB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100" b="1" dirty="0"/>
              <a:t>步驟 </a:t>
            </a:r>
            <a:r>
              <a:rPr lang="en-US" altLang="zh-TW" sz="3100" b="1" dirty="0"/>
              <a:t>1</a:t>
            </a:r>
            <a:r>
              <a:rPr lang="zh-TW" altLang="en-US" sz="3100" b="1" dirty="0"/>
              <a:t>：建立與另一個活頁簿的連線</a:t>
            </a:r>
            <a:endParaRPr lang="en-US" altLang="zh-TW" sz="3100" b="1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資料</a:t>
            </a:r>
            <a:r>
              <a:rPr lang="en-US" altLang="zh-TW" dirty="0"/>
              <a:t>] </a:t>
            </a:r>
            <a:r>
              <a:rPr lang="zh-TW" altLang="en-US" dirty="0"/>
              <a:t>索引標籤上，按一下 </a:t>
            </a:r>
            <a:r>
              <a:rPr lang="en-US" altLang="zh-TW" dirty="0"/>
              <a:t>[</a:t>
            </a:r>
            <a:r>
              <a:rPr lang="zh-TW" altLang="en-US" dirty="0"/>
              <a:t>連線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活頁簿連線</a:t>
            </a:r>
            <a:r>
              <a:rPr lang="en-US" altLang="zh-TW" dirty="0"/>
              <a:t>] </a:t>
            </a:r>
            <a:r>
              <a:rPr lang="zh-TW" altLang="en-US" dirty="0"/>
              <a:t>對話方塊中，按一下 </a:t>
            </a:r>
            <a:r>
              <a:rPr lang="en-US" altLang="zh-TW" dirty="0"/>
              <a:t>[</a:t>
            </a:r>
            <a:r>
              <a:rPr lang="zh-TW" altLang="en-US" dirty="0"/>
              <a:t>新增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現有連線</a:t>
            </a:r>
            <a:r>
              <a:rPr lang="en-US" altLang="zh-TW" dirty="0"/>
              <a:t>] </a:t>
            </a:r>
            <a:r>
              <a:rPr lang="zh-TW" altLang="en-US" dirty="0"/>
              <a:t>對話方塊的底部附近，按一下 </a:t>
            </a:r>
            <a:r>
              <a:rPr lang="en-US" altLang="zh-TW" dirty="0"/>
              <a:t>[</a:t>
            </a:r>
            <a:r>
              <a:rPr lang="zh-TW" altLang="en-US" dirty="0"/>
              <a:t>瀏覽更多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找到您的活頁簿，然後按一下 </a:t>
            </a:r>
            <a:r>
              <a:rPr lang="en-US" altLang="zh-TW" dirty="0"/>
              <a:t>[</a:t>
            </a:r>
            <a:r>
              <a:rPr lang="zh-TW" altLang="en-US" dirty="0"/>
              <a:t>開啟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選取表格</a:t>
            </a:r>
            <a:r>
              <a:rPr lang="en-US" altLang="zh-TW" dirty="0"/>
              <a:t>] </a:t>
            </a:r>
            <a:r>
              <a:rPr lang="zh-TW" altLang="en-US" dirty="0"/>
              <a:t>對話方塊中，選取表格 </a:t>
            </a:r>
            <a:r>
              <a:rPr lang="en-US" altLang="zh-TW" dirty="0"/>
              <a:t>(</a:t>
            </a:r>
            <a:r>
              <a:rPr lang="zh-TW" altLang="en-US" dirty="0"/>
              <a:t>工作表</a:t>
            </a:r>
            <a:r>
              <a:rPr lang="en-US" altLang="zh-TW" dirty="0"/>
              <a:t>)</a:t>
            </a:r>
            <a:r>
              <a:rPr lang="zh-TW" altLang="en-US" dirty="0"/>
              <a:t>，並按一下 </a:t>
            </a:r>
            <a:r>
              <a:rPr lang="en-US" altLang="zh-TW" dirty="0"/>
              <a:t>[</a:t>
            </a:r>
            <a:r>
              <a:rPr lang="zh-TW" altLang="en-US" dirty="0"/>
              <a:t>確定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若要新增更多表格，請重複步驟 </a:t>
            </a:r>
            <a:r>
              <a:rPr lang="en-US" altLang="zh-TW" dirty="0"/>
              <a:t>2 </a:t>
            </a:r>
            <a:r>
              <a:rPr lang="zh-TW" altLang="en-US" dirty="0"/>
              <a:t>到步驟 </a:t>
            </a:r>
            <a:r>
              <a:rPr lang="en-US" altLang="zh-TW" dirty="0"/>
              <a:t>5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按一下 </a:t>
            </a:r>
            <a:r>
              <a:rPr lang="en-US" altLang="zh-TW" dirty="0"/>
              <a:t>[</a:t>
            </a:r>
            <a:r>
              <a:rPr lang="zh-TW" altLang="en-US" dirty="0"/>
              <a:t>關閉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</p:txBody>
      </p:sp>
      <p:pic>
        <p:nvPicPr>
          <p:cNvPr id="1028" name="Picture 4" descr="連線">
            <a:extLst>
              <a:ext uri="{FF2B5EF4-FFF2-40B4-BE49-F238E27FC236}">
                <a16:creationId xmlns:a16="http://schemas.microsoft.com/office/drawing/2014/main" id="{141E5D33-020A-4F8D-9EE7-3A23A770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9" y="305597"/>
            <a:ext cx="3280481" cy="138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D5CA7-1C15-4666-B153-99D2862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資料連線精靈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D0E25-689D-451C-B3F2-6D3998BB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步驟 </a:t>
            </a:r>
            <a:r>
              <a:rPr lang="en-US" altLang="zh-TW" sz="2400" b="1" dirty="0"/>
              <a:t>2</a:t>
            </a:r>
            <a:r>
              <a:rPr lang="zh-TW" altLang="en-US" sz="2400" b="1" dirty="0"/>
              <a:t>：新增表格至工作表</a:t>
            </a:r>
            <a:endParaRPr lang="zh-TW" altLang="en-US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/>
              <a:t>按一下 </a:t>
            </a:r>
            <a:r>
              <a:rPr lang="en-US" altLang="zh-TW" sz="1800" b="1" dirty="0"/>
              <a:t>[</a:t>
            </a:r>
            <a:r>
              <a:rPr lang="zh-TW" altLang="en-US" sz="1800" b="1" dirty="0"/>
              <a:t>現有連線</a:t>
            </a:r>
            <a:r>
              <a:rPr lang="en-US" altLang="zh-TW" sz="1800" b="1" dirty="0"/>
              <a:t>]</a:t>
            </a:r>
            <a:r>
              <a:rPr lang="zh-TW" altLang="en-US" sz="1800" dirty="0"/>
              <a:t>，選擇表格，然後按一下 </a:t>
            </a:r>
            <a:r>
              <a:rPr lang="en-US" altLang="zh-TW" sz="1800" b="1" dirty="0"/>
              <a:t>[</a:t>
            </a:r>
            <a:r>
              <a:rPr lang="zh-TW" altLang="en-US" sz="1800" b="1" dirty="0"/>
              <a:t>開啟</a:t>
            </a:r>
            <a:r>
              <a:rPr lang="en-US" altLang="zh-TW" sz="1800" b="1" dirty="0"/>
              <a:t>]</a:t>
            </a:r>
            <a:r>
              <a:rPr lang="zh-TW" altLang="en-US" sz="1800" dirty="0"/>
              <a:t>。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/>
              <a:t>在 </a:t>
            </a:r>
            <a:r>
              <a:rPr lang="en-US" altLang="zh-TW" sz="1800" dirty="0"/>
              <a:t>[</a:t>
            </a:r>
            <a:r>
              <a:rPr lang="zh-TW" altLang="en-US" sz="1800" dirty="0"/>
              <a:t>匯入資料</a:t>
            </a:r>
            <a:r>
              <a:rPr lang="en-US" altLang="zh-TW" sz="1800" dirty="0"/>
              <a:t>] </a:t>
            </a:r>
            <a:r>
              <a:rPr lang="zh-TW" altLang="en-US" sz="1800" dirty="0"/>
              <a:t>對話方塊中，選擇活頁簿中資料放置的位置，以及是否要以 </a:t>
            </a:r>
            <a:r>
              <a:rPr lang="en-US" altLang="zh-TW" sz="1800" dirty="0"/>
              <a:t>[</a:t>
            </a:r>
            <a:r>
              <a:rPr lang="zh-TW" altLang="en-US" sz="1800" dirty="0"/>
              <a:t>表格</a:t>
            </a:r>
            <a:r>
              <a:rPr lang="en-US" altLang="zh-TW" sz="1800" dirty="0"/>
              <a:t>]</a:t>
            </a:r>
            <a:r>
              <a:rPr lang="zh-TW" altLang="en-US" sz="1800" dirty="0"/>
              <a:t>、</a:t>
            </a:r>
            <a:r>
              <a:rPr lang="en-US" altLang="zh-TW" sz="1800" dirty="0"/>
              <a:t>[</a:t>
            </a:r>
            <a:r>
              <a:rPr lang="zh-TW" altLang="en-US" sz="1800" dirty="0"/>
              <a:t>樞紐分析表</a:t>
            </a:r>
            <a:r>
              <a:rPr lang="en-US" altLang="zh-TW" sz="1800" dirty="0"/>
              <a:t>] </a:t>
            </a:r>
            <a:r>
              <a:rPr lang="zh-TW" altLang="en-US" sz="1800" dirty="0"/>
              <a:t>或 </a:t>
            </a:r>
            <a:r>
              <a:rPr lang="en-US" altLang="zh-TW" sz="1800" dirty="0"/>
              <a:t>[</a:t>
            </a:r>
            <a:r>
              <a:rPr lang="zh-TW" altLang="en-US" sz="1800" dirty="0"/>
              <a:t>樞紐分析圖</a:t>
            </a:r>
            <a:r>
              <a:rPr lang="en-US" altLang="zh-TW" sz="1800" dirty="0"/>
              <a:t>] </a:t>
            </a:r>
            <a:r>
              <a:rPr lang="zh-TW" altLang="en-US" sz="1800" dirty="0"/>
              <a:t>的方式檢視資料。</a:t>
            </a:r>
          </a:p>
        </p:txBody>
      </p:sp>
    </p:spTree>
    <p:extLst>
      <p:ext uri="{BB962C8B-B14F-4D97-AF65-F5344CB8AC3E}">
        <p14:creationId xmlns:p14="http://schemas.microsoft.com/office/powerpoint/2010/main" val="292468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162C8-735B-4103-A644-EE52943C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9E3C9-5A9B-4A8F-8A3C-8D0AAFD8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Excel </a:t>
            </a:r>
            <a:r>
              <a:rPr lang="zh-TW" altLang="en-US" dirty="0"/>
              <a:t>的 </a:t>
            </a:r>
            <a:r>
              <a:rPr lang="en-US" altLang="zh-TW" dirty="0"/>
              <a:t>[</a:t>
            </a:r>
            <a:r>
              <a:rPr lang="zh-TW" altLang="en-US" dirty="0"/>
              <a:t>取得及轉換 </a:t>
            </a:r>
            <a:r>
              <a:rPr lang="en-US" altLang="zh-TW" dirty="0"/>
              <a:t>(Power Query)] </a:t>
            </a:r>
            <a:r>
              <a:rPr lang="zh-TW" altLang="en-US" dirty="0"/>
              <a:t>體驗來連線至 </a:t>
            </a:r>
            <a:r>
              <a:rPr lang="en-US" altLang="zh-TW" dirty="0"/>
              <a:t>Excel </a:t>
            </a:r>
            <a:r>
              <a:rPr lang="zh-TW" altLang="en-US" dirty="0"/>
              <a:t>活頁簿。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按一下 </a:t>
            </a:r>
            <a:r>
              <a:rPr lang="en-US" altLang="zh-TW" sz="2400" dirty="0"/>
              <a:t>[</a:t>
            </a:r>
            <a:r>
              <a:rPr lang="zh-TW" altLang="en-US" sz="2400" dirty="0"/>
              <a:t>資料</a:t>
            </a:r>
            <a:r>
              <a:rPr lang="en-US" altLang="zh-TW" sz="2400" dirty="0"/>
              <a:t>] </a:t>
            </a:r>
            <a:r>
              <a:rPr lang="zh-TW" altLang="en-US" sz="2400" dirty="0"/>
              <a:t>索引標籤，然後按一下 </a:t>
            </a:r>
            <a:r>
              <a:rPr lang="en-US" altLang="zh-TW" sz="2400" dirty="0"/>
              <a:t>[</a:t>
            </a:r>
            <a:r>
              <a:rPr lang="zh-TW" altLang="en-US" sz="2400" dirty="0"/>
              <a:t>取得資料</a:t>
            </a:r>
            <a:r>
              <a:rPr lang="en-US" altLang="zh-TW" sz="2400" dirty="0"/>
              <a:t>] &gt; [</a:t>
            </a:r>
            <a:r>
              <a:rPr lang="zh-TW" altLang="en-US" sz="2400" dirty="0"/>
              <a:t>從檔案</a:t>
            </a:r>
            <a:r>
              <a:rPr lang="en-US" altLang="zh-TW" sz="2400" dirty="0"/>
              <a:t>] &gt; [</a:t>
            </a:r>
            <a:r>
              <a:rPr lang="zh-TW" altLang="en-US" sz="2400" dirty="0"/>
              <a:t>從活頁簿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如果您沒有看到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取得資料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按鈕，按一下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新查詢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] &gt; [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從檔案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] &gt; [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從活頁簿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 </a:t>
            </a:r>
            <a:r>
              <a:rPr lang="en-US" altLang="zh-TW" sz="2400" dirty="0"/>
              <a:t>[</a:t>
            </a:r>
            <a:r>
              <a:rPr lang="zh-TW" altLang="en-US" sz="2400" dirty="0"/>
              <a:t>匯入資料</a:t>
            </a:r>
            <a:r>
              <a:rPr lang="en-US" altLang="zh-TW" sz="2400" dirty="0"/>
              <a:t>] </a:t>
            </a:r>
            <a:r>
              <a:rPr lang="zh-TW" altLang="en-US" sz="2400" dirty="0"/>
              <a:t>視窗中瀏覽至活頁簿。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 </a:t>
            </a:r>
            <a:r>
              <a:rPr lang="en-US" altLang="zh-TW" sz="2400" dirty="0"/>
              <a:t>[</a:t>
            </a:r>
            <a:r>
              <a:rPr lang="zh-TW" altLang="en-US" sz="2400" dirty="0"/>
              <a:t>導覽器</a:t>
            </a:r>
            <a:r>
              <a:rPr lang="en-US" altLang="zh-TW" sz="2400" dirty="0"/>
              <a:t>] </a:t>
            </a:r>
            <a:r>
              <a:rPr lang="zh-TW" altLang="en-US" sz="2400" dirty="0"/>
              <a:t>視窗中，選取您要匯入的表格或工作表，然後按一下 </a:t>
            </a:r>
            <a:r>
              <a:rPr lang="en-US" altLang="zh-TW" sz="2400" dirty="0"/>
              <a:t>[</a:t>
            </a:r>
            <a:r>
              <a:rPr lang="zh-TW" altLang="en-US" sz="2400" dirty="0"/>
              <a:t>載入</a:t>
            </a:r>
            <a:r>
              <a:rPr lang="en-US" altLang="zh-TW" sz="2400" dirty="0"/>
              <a:t>] </a:t>
            </a:r>
            <a:r>
              <a:rPr lang="zh-TW" altLang="en-US" sz="2400" dirty="0"/>
              <a:t>或 </a:t>
            </a:r>
            <a:r>
              <a:rPr lang="en-US" altLang="zh-TW" sz="2400" dirty="0"/>
              <a:t>[</a:t>
            </a:r>
            <a:r>
              <a:rPr lang="zh-TW" altLang="en-US" sz="2400" dirty="0"/>
              <a:t>編輯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63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162C8-735B-4103-A644-EE52943C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M365(2019)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9E3C9-5A9B-4A8F-8A3C-8D0AAFD8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28244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按一下 </a:t>
            </a:r>
            <a:r>
              <a:rPr lang="en-US" altLang="zh-TW" sz="2000" dirty="0"/>
              <a:t>[</a:t>
            </a:r>
            <a:r>
              <a:rPr lang="zh-TW" altLang="en-US" sz="2000" dirty="0"/>
              <a:t>資料</a:t>
            </a:r>
            <a:r>
              <a:rPr lang="en-US" altLang="zh-TW" sz="2000" dirty="0"/>
              <a:t>] </a:t>
            </a:r>
            <a:r>
              <a:rPr lang="zh-TW" altLang="en-US" sz="2000" dirty="0"/>
              <a:t>索引標籤，在</a:t>
            </a:r>
            <a:r>
              <a:rPr lang="en-US" altLang="zh-TW" sz="2000" dirty="0"/>
              <a:t>[</a:t>
            </a:r>
            <a:r>
              <a:rPr lang="zh-TW" altLang="en-US" sz="2000" dirty="0"/>
              <a:t>取得及轉換資料</a:t>
            </a:r>
            <a:r>
              <a:rPr lang="en-US" altLang="zh-TW" sz="2000" dirty="0"/>
              <a:t>]</a:t>
            </a:r>
            <a:r>
              <a:rPr lang="zh-TW" altLang="en-US" sz="2000" dirty="0"/>
              <a:t>群組，按一下 </a:t>
            </a:r>
            <a:r>
              <a:rPr lang="en-US" altLang="zh-TW" sz="2000" dirty="0"/>
              <a:t>[</a:t>
            </a:r>
            <a:r>
              <a:rPr lang="zh-TW" altLang="en-US" sz="2000" dirty="0"/>
              <a:t>取得資料</a:t>
            </a:r>
            <a:r>
              <a:rPr lang="en-US" altLang="zh-TW" sz="2000" dirty="0"/>
              <a:t>] &gt; [</a:t>
            </a:r>
            <a:r>
              <a:rPr lang="zh-TW" altLang="en-US" sz="2000" dirty="0"/>
              <a:t>從檔案</a:t>
            </a:r>
            <a:r>
              <a:rPr lang="en-US" altLang="zh-TW" sz="2000" dirty="0"/>
              <a:t>] &gt; [</a:t>
            </a:r>
            <a:r>
              <a:rPr lang="zh-TW" altLang="en-US" sz="2000" dirty="0"/>
              <a:t>從活頁簿</a:t>
            </a:r>
            <a:r>
              <a:rPr lang="en-US" altLang="zh-TW" sz="2000" dirty="0"/>
              <a:t>]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dirty="0"/>
              <a:t>匯入資料</a:t>
            </a:r>
            <a:r>
              <a:rPr lang="en-US" altLang="zh-TW" sz="2000" dirty="0"/>
              <a:t>] </a:t>
            </a:r>
            <a:r>
              <a:rPr lang="zh-TW" altLang="en-US" sz="2000" dirty="0"/>
              <a:t>視窗中瀏覽至活頁簿。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dirty="0"/>
              <a:t>導覽器</a:t>
            </a:r>
            <a:r>
              <a:rPr lang="en-US" altLang="zh-TW" sz="2000" dirty="0"/>
              <a:t>] </a:t>
            </a:r>
            <a:r>
              <a:rPr lang="zh-TW" altLang="en-US" sz="2000" dirty="0"/>
              <a:t>視窗中，選取您要匯入的表格或工作表，然後按一下 </a:t>
            </a:r>
            <a:r>
              <a:rPr lang="en-US" altLang="zh-TW" sz="2000" dirty="0"/>
              <a:t>[</a:t>
            </a:r>
            <a:r>
              <a:rPr lang="zh-TW" altLang="en-US" sz="2000" dirty="0"/>
              <a:t>載入</a:t>
            </a:r>
            <a:r>
              <a:rPr lang="en-US" altLang="zh-TW" sz="2000" dirty="0"/>
              <a:t>] </a:t>
            </a:r>
            <a:r>
              <a:rPr lang="zh-TW" altLang="en-US" sz="2000" dirty="0"/>
              <a:t>或 </a:t>
            </a:r>
            <a:r>
              <a:rPr lang="en-US" altLang="zh-TW" sz="2000" dirty="0"/>
              <a:t>[</a:t>
            </a:r>
            <a:r>
              <a:rPr lang="zh-TW" altLang="en-US" sz="2000" dirty="0"/>
              <a:t>編輯</a:t>
            </a:r>
            <a:r>
              <a:rPr lang="en-US" altLang="zh-TW" sz="2000" dirty="0"/>
              <a:t>]</a:t>
            </a:r>
            <a:r>
              <a:rPr lang="zh-TW" altLang="en-US" sz="2000" dirty="0"/>
              <a:t>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8A7A5-C37C-4BE1-8AC6-0FA0FD3C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87" y="1690689"/>
            <a:ext cx="3877216" cy="15623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6355A3-172C-4B78-A9A0-815CB2F302B1}"/>
              </a:ext>
            </a:extLst>
          </p:cNvPr>
          <p:cNvSpPr/>
          <p:nvPr/>
        </p:nvSpPr>
        <p:spPr>
          <a:xfrm>
            <a:off x="4101220" y="2256828"/>
            <a:ext cx="506994" cy="796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8680B0-3EC4-4A68-A945-6C43ED4D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87" y="3221420"/>
            <a:ext cx="1582169" cy="2714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2C9CC8-143D-4CA9-8D83-D15DDC59B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56" y="3221420"/>
            <a:ext cx="1125098" cy="2053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7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DFF4198-6D0A-4A64-BEB0-888D8CFA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4478"/>
            <a:ext cx="5400000" cy="39784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6F5B95-2969-4CE8-8DC2-FFC8027C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41" y="2842606"/>
            <a:ext cx="5400000" cy="3817942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91EDEB01-C9A9-4BCF-9CE5-D67E24219BDC}"/>
              </a:ext>
            </a:extLst>
          </p:cNvPr>
          <p:cNvSpPr/>
          <p:nvPr/>
        </p:nvSpPr>
        <p:spPr>
          <a:xfrm>
            <a:off x="5430982" y="1483985"/>
            <a:ext cx="678873" cy="67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E3B149-1231-44E3-A83A-1418D9E70E9A}"/>
              </a:ext>
            </a:extLst>
          </p:cNvPr>
          <p:cNvSpPr/>
          <p:nvPr/>
        </p:nvSpPr>
        <p:spPr>
          <a:xfrm>
            <a:off x="6788728" y="5030748"/>
            <a:ext cx="678873" cy="67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7E556-B5DE-4B1B-9213-8442D8C77CDB}"/>
              </a:ext>
            </a:extLst>
          </p:cNvPr>
          <p:cNvSpPr/>
          <p:nvPr/>
        </p:nvSpPr>
        <p:spPr>
          <a:xfrm>
            <a:off x="4449337" y="3155795"/>
            <a:ext cx="1179263" cy="1226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3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712</Words>
  <Application>Microsoft Office PowerPoint</Application>
  <PresentationFormat>如螢幕大小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Arial</vt:lpstr>
      <vt:lpstr>Segoe UI</vt:lpstr>
      <vt:lpstr>Office 佈景主題</vt:lpstr>
      <vt:lpstr>Power Query實作</vt:lpstr>
      <vt:lpstr>PowerPoint 簡報</vt:lpstr>
      <vt:lpstr>連線至另一個活頁簿</vt:lpstr>
      <vt:lpstr>2010 和 2013</vt:lpstr>
      <vt:lpstr>資料連線精靈</vt:lpstr>
      <vt:lpstr>資料連線精靈</vt:lpstr>
      <vt:lpstr>2016</vt:lpstr>
      <vt:lpstr>M365(2019)</vt:lpstr>
      <vt:lpstr>PowerPoint 簡報</vt:lpstr>
      <vt:lpstr>PowerPoint 簡報</vt:lpstr>
      <vt:lpstr>選取[Status]是”On”的商店， 並依據[Store Type]分組，將其他資料行收合</vt:lpstr>
      <vt:lpstr>關閉並載入至Excel</vt:lpstr>
      <vt:lpstr>重新進入Power Query編輯器 移除下方套用的步驟至”已變更類型”， 選取所有的資料行，在[轉換]標籤，選擇[結構化資料行]\[建立資料類型]</vt:lpstr>
      <vt:lpstr>關閉並載入至Excel</vt:lpstr>
      <vt:lpstr>關閉並載入至Excel</vt:lpstr>
      <vt:lpstr>延伸練習-美國總統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Query實作</dc:title>
  <dc:creator>蘇孟緯</dc:creator>
  <cp:lastModifiedBy>孟緯 蘇</cp:lastModifiedBy>
  <cp:revision>16</cp:revision>
  <dcterms:created xsi:type="dcterms:W3CDTF">2017-10-04T12:00:57Z</dcterms:created>
  <dcterms:modified xsi:type="dcterms:W3CDTF">2021-08-02T10:19:08Z</dcterms:modified>
</cp:coreProperties>
</file>