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6" r:id="rId11"/>
    <p:sldId id="267" r:id="rId12"/>
    <p:sldId id="268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31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5B750EE-9808-4248-AA27-E5DF5BB52568}">
          <p14:sldIdLst>
            <p14:sldId id="256"/>
            <p14:sldId id="257"/>
            <p14:sldId id="258"/>
            <p14:sldId id="259"/>
          </p14:sldIdLst>
        </p14:section>
        <p14:section name="取得資料" id="{055A661B-AD4C-4251-A667-752B00843968}">
          <p14:sldIdLst>
            <p14:sldId id="260"/>
            <p14:sldId id="262"/>
            <p14:sldId id="264"/>
            <p14:sldId id="263"/>
            <p14:sldId id="261"/>
          </p14:sldIdLst>
        </p14:section>
        <p14:section name="準備資料" id="{71AB8C22-1D85-449A-BF94-E45AA39F0B08}">
          <p14:sldIdLst>
            <p14:sldId id="266"/>
            <p14:sldId id="267"/>
            <p14:sldId id="268"/>
            <p14:sldId id="269"/>
            <p14:sldId id="270"/>
            <p14:sldId id="265"/>
            <p14:sldId id="271"/>
          </p14:sldIdLst>
        </p14:section>
        <p14:section name="使用DAX 撰寫運算式" id="{57055272-43AD-436E-A515-1FAC11ACB069}">
          <p14:sldIdLst>
            <p14:sldId id="272"/>
          </p14:sldIdLst>
        </p14:section>
        <p14:section name="新增量值" id="{9FEF7F62-25EC-4612-8DA5-F4B73B1470A2}">
          <p14:sldIdLst>
            <p14:sldId id="273"/>
            <p14:sldId id="274"/>
          </p14:sldIdLst>
        </p14:section>
        <p14:section name="新增資料表" id="{378A160E-9E55-4EE1-8B96-2BC99FAED1FB}">
          <p14:sldIdLst>
            <p14:sldId id="276"/>
            <p14:sldId id="277"/>
            <p14:sldId id="278"/>
          </p14:sldIdLst>
        </p14:section>
        <p14:section name="建立資料表的關聯" id="{534A86F2-4FDF-49A6-BC17-18175B1F2D83}">
          <p14:sldIdLst>
            <p14:sldId id="275"/>
            <p14:sldId id="279"/>
          </p14:sldIdLst>
        </p14:section>
        <p14:section name="建立報表" id="{8E4A5BD3-4751-4EDD-8758-45FB9C4382A3}">
          <p14:sldIdLst>
            <p14:sldId id="280"/>
            <p14:sldId id="281"/>
            <p14:sldId id="31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0"/>
            <p14:sldId id="292"/>
          </p14:sldIdLst>
        </p14:section>
        <p14:section name="格式化報表" id="{625FF1E2-DEEE-40F9-A7E1-4FD53780DF26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儲存報表" id="{4A6EAD65-4674-404A-A060-D389F7FBDC4E}">
          <p14:sldIdLst>
            <p14:sldId id="302"/>
          </p14:sldIdLst>
        </p14:section>
        <p14:section name="發佈" id="{289F1FFA-53B1-4750-BB11-1905C13F0987}">
          <p14:sldIdLst>
            <p14:sldId id="303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66" autoAdjust="0"/>
    <p:restoredTop sz="82537" autoAdjust="0"/>
  </p:normalViewPr>
  <p:slideViewPr>
    <p:cSldViewPr snapToGrid="0">
      <p:cViewPr varScale="1">
        <p:scale>
          <a:sx n="60" d="100"/>
          <a:sy n="60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00B3-F1B1-4BDC-B30C-16B03928CC51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7483B-FC53-46DE-BD25-B12113103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87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為了讓視覺效果更容易供之後閱讀，我們現在想要轉換資料。 當執行每次轉換時，您會看見轉換新增至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套用的步驟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中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查詢設定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底下的清單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8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使用者最常執行的資料清除步驟就是變更資料類型。 在此範例中，售出單位數為十進位格式。 但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0.2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0.5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的售出單位數並沒有什麼意義，是吧？ 因此我們要將其變更為整數。</a:t>
            </a:r>
          </a:p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為了讓視覺效果更容易供之後閱讀，我們現在想要轉換資料。 當執行每次轉換時，您會看見轉換新增至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套用的步驟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中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查詢設定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底下的清單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17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使用者最常執行的資料清除步驟就是變更資料類型。 在此範例中，售出單位數為十進位格式。 但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0.2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0.5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的售出單位數並沒有什麼意義，是吧？ 因此我們要將其變更為整數。</a:t>
            </a:r>
          </a:p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為了讓視覺效果更容易供之後閱讀，我們現在想要轉換資料。 當執行每次轉換時，您會看見轉換新增至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套用的步驟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中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查詢設定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底下的清單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3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使用者最常執行的資料清除步驟就是變更資料類型。 在此範例中，售出單位數為十進位格式。 但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0.2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0.5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的售出單位數並沒有什麼意義，是吧？ 因此我們要將其變更為整數。</a:t>
            </a:r>
          </a:p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為了讓視覺效果更容易供之後閱讀，我們現在想要轉換資料。 當執行每次轉換時，您會看見轉換新增至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套用的步驟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中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查詢設定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底下的清單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72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使用者最常執行的資料清除步驟就是變更資料類型。 在此範例中，售出單位數為十進位格式。 但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0.2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0.5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的售出單位數並沒有什麼意義，是吧？ 因此我們要將其變更為整數。</a:t>
            </a:r>
          </a:p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為了讓視覺效果更容易供之後閱讀，我們現在想要轉換資料。 當執行每次轉換時，您會看見轉換新增至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套用的步驟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中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查詢設定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底下的清單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63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使用者最常執行的資料清除步驟就是變更資料類型。 在此範例中，售出單位數為十進位格式。 但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0.2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0.5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的售出單位數並沒有什麼意義，是吧？ 因此我們要將其變更為整數。</a:t>
            </a:r>
          </a:p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為了讓視覺效果更容易供之後閱讀，我們現在想要轉換資料。 當執行每次轉換時，您會看見轉換新增至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套用的步驟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中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查詢設定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底下的清單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7483B-FC53-46DE-BD25-B12113103936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94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E0D2-5A9F-4A61-8678-A604B3E78475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5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9A66-2C0D-48DA-A245-C3166797CDF8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4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2840-DBB4-4786-A46C-87B104FD502D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CF1C-CF4C-4115-8F4C-1C611F40195D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1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0F68467-AF07-4B4D-9721-113FC526DB47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17F1-CA7B-4505-9F4B-898F31B809EE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1FC4-CA57-4271-90A8-A9BF1C7A5D85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D85C-F5BC-4108-8DA6-3EC301806C57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83A3-5020-4C92-82DB-B119E9380FD7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9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E009-CC44-4F70-A32B-CCD7EB1565BE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47F-6681-4320-8F79-B2776E2FF0D8}" type="datetime1">
              <a:rPr lang="zh-TW" altLang="en-US" smtClean="0"/>
              <a:t>2021/7/30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41BE32-3B62-40DD-9D59-75AC45C7A9F5}" type="datetime1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105108-E516-4EBE-8A93-49D83531D4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50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just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just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just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just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just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nancial%20Sample_CH.xlsx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signupredirect?pbi_source=we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lR2Yz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A1130-51EF-4F43-9C16-94DA3821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Power BI Desktop </a:t>
            </a:r>
            <a:r>
              <a:rPr lang="zh-TW" altLang="en-US" dirty="0"/>
              <a:t>報表</a:t>
            </a:r>
            <a:br>
              <a:rPr lang="en-US" altLang="zh-TW" dirty="0"/>
            </a:br>
            <a:r>
              <a:rPr lang="zh-TW" altLang="en-US" dirty="0"/>
              <a:t>來自</a:t>
            </a:r>
            <a:r>
              <a:rPr lang="en-US" altLang="zh-TW" dirty="0"/>
              <a:t>Excel </a:t>
            </a:r>
            <a:r>
              <a:rPr lang="zh-TW" altLang="en-US" dirty="0"/>
              <a:t>活頁簿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16BC22-ACD5-4141-BBBC-A1479BB1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altLang="zh-TW" sz="1600" dirty="0"/>
          </a:p>
          <a:p>
            <a:r>
              <a:rPr lang="zh-TW" altLang="en-US" sz="1600" dirty="0"/>
              <a:t>蘇孟緯 編校</a:t>
            </a:r>
            <a:endParaRPr lang="en-US" altLang="zh-TW" sz="1600" dirty="0"/>
          </a:p>
          <a:p>
            <a:r>
              <a:rPr lang="en-US" altLang="zh-TW" sz="1600" dirty="0"/>
              <a:t>allensu80@gmail.com</a:t>
            </a:r>
            <a:endParaRPr lang="zh-TW" altLang="en-US" sz="1600" dirty="0"/>
          </a:p>
        </p:txBody>
      </p:sp>
      <p:pic>
        <p:nvPicPr>
          <p:cNvPr id="1026" name="Picture 2" descr="Get Power BI Desktop - Microsoft Store en-GB">
            <a:extLst>
              <a:ext uri="{FF2B5EF4-FFF2-40B4-BE49-F238E27FC236}">
                <a16:creationId xmlns:a16="http://schemas.microsoft.com/office/drawing/2014/main" id="{C436421B-66EA-4489-9733-3DAFA1FC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" y="606496"/>
            <a:ext cx="1862066" cy="18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2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EBF4-01B5-4872-92F6-75F33BA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準備資料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6FE8-2C52-42CA-A4F0-A95514AF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選擇「轉換」資料後，會進入</a:t>
            </a:r>
            <a:r>
              <a:rPr lang="en-US" altLang="zh-TW" dirty="0"/>
              <a:t>[Power Query </a:t>
            </a:r>
            <a:r>
              <a:rPr lang="zh-TW" altLang="en-US" dirty="0"/>
              <a:t>編輯器</a:t>
            </a:r>
            <a:r>
              <a:rPr lang="en-US" altLang="zh-TW" dirty="0"/>
              <a:t>]</a:t>
            </a:r>
            <a:r>
              <a:rPr lang="zh-TW" altLang="en-US" dirty="0"/>
              <a:t>。 數值資料類型會以斜體顯示。 如果需要進行變更，請在載入前轉換資料。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FC71D-D0AB-4855-BE13-C1623100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0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EBF4-01B5-4872-92F6-75F33BA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準備資料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D455A4-2C1C-40BD-A9E8-F116154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95450"/>
            <a:ext cx="10058400" cy="44767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變更資料類型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776EF1-FD2B-45D5-8A43-CFFAA4D368B2}"/>
              </a:ext>
            </a:extLst>
          </p:cNvPr>
          <p:cNvSpPr txBox="1">
            <a:spLocks/>
          </p:cNvSpPr>
          <p:nvPr/>
        </p:nvSpPr>
        <p:spPr>
          <a:xfrm>
            <a:off x="838200" y="2465705"/>
            <a:ext cx="5432565" cy="31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步驟：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選取 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[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銷售單位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] 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資料行。 </a:t>
            </a:r>
            <a:endParaRPr lang="en-US" altLang="zh-TW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在 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[ 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轉換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 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] 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索引標籤上，選取 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[ 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資料類型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]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，然後選取 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[ 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整數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]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。 </a:t>
            </a:r>
            <a:endParaRPr lang="en-US" altLang="zh-TW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選擇 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[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取代目前的</a:t>
            </a:r>
            <a:r>
              <a:rPr lang="en-US" altLang="zh-TW" dirty="0">
                <a:solidFill>
                  <a:srgbClr val="171717"/>
                </a:solidFill>
                <a:latin typeface="Segoe UI" panose="020B0502040204020203" pitchFamily="34" charset="0"/>
              </a:rPr>
              <a:t>] </a:t>
            </a:r>
            <a:r>
              <a:rPr lang="zh-TW" altLang="en-US" dirty="0">
                <a:solidFill>
                  <a:srgbClr val="171717"/>
                </a:solidFill>
                <a:latin typeface="Segoe UI" panose="020B0502040204020203" pitchFamily="34" charset="0"/>
              </a:rPr>
              <a:t>來變更資料行類型。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774464-FCC2-4723-AB0C-7849E324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41" y="2475030"/>
            <a:ext cx="5083035" cy="31564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B64E9A-2F90-434D-8D79-2D969452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76" y="4764535"/>
            <a:ext cx="4401164" cy="173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9A9AD11-F803-4E19-A368-ACD912EE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94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EBF4-01B5-4872-92F6-75F33BA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準備資料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6FE8-2C52-42CA-A4F0-A95514AF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57350"/>
            <a:ext cx="10058400" cy="45148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變更資料行格式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776EF1-FD2B-45D5-8A43-CFFAA4D368B2}"/>
              </a:ext>
            </a:extLst>
          </p:cNvPr>
          <p:cNvSpPr txBox="1">
            <a:spLocks/>
          </p:cNvSpPr>
          <p:nvPr/>
        </p:nvSpPr>
        <p:spPr>
          <a:xfrm>
            <a:off x="838199" y="2504981"/>
            <a:ext cx="5432565" cy="3156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步驟：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選取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市場區隔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資料行。 </a:t>
            </a:r>
            <a:endParaRPr lang="en-US" altLang="zh-TW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轉換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索引標籤上，選取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格式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，然後選取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大寫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。</a:t>
            </a:r>
            <a:endParaRPr lang="en-US" altLang="zh-TW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目的是我們想要讓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市場區隔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更容易在圖表中看到，因此我們要將區段資料行格式化。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1592FF-6887-4D40-89C9-A89046B9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85" y="2504981"/>
            <a:ext cx="5649113" cy="3238952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4304B8-D3F6-4807-A770-EFB5AF82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1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EBF4-01B5-4872-92F6-75F33BA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準備資料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6FE8-2C52-42CA-A4F0-A95514AF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76400"/>
            <a:ext cx="10058400" cy="4495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資料行重新命名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776EF1-FD2B-45D5-8A43-CFFAA4D368B2}"/>
              </a:ext>
            </a:extLst>
          </p:cNvPr>
          <p:cNvSpPr txBox="1">
            <a:spLocks/>
          </p:cNvSpPr>
          <p:nvPr/>
        </p:nvSpPr>
        <p:spPr>
          <a:xfrm>
            <a:off x="838199" y="2504981"/>
            <a:ext cx="5432565" cy="31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步驟：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按兩下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月份名稱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資料行</a:t>
            </a:r>
            <a:endParaRPr lang="en-US" altLang="zh-TW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然後重新命名為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月份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23FB26-1AFB-49A2-A47C-A09316A1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50" y="1959070"/>
            <a:ext cx="2557533" cy="13552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882421-7591-4CDE-A9BD-8D58C5E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50" y="4001294"/>
            <a:ext cx="2557533" cy="1359410"/>
          </a:xfrm>
          <a:prstGeom prst="rect">
            <a:avLst/>
          </a:prstGeom>
        </p:spPr>
      </p:pic>
      <p:sp>
        <p:nvSpPr>
          <p:cNvPr id="10" name="箭號: 有線條的向右箭號 9">
            <a:extLst>
              <a:ext uri="{FF2B5EF4-FFF2-40B4-BE49-F238E27FC236}">
                <a16:creationId xmlns:a16="http://schemas.microsoft.com/office/drawing/2014/main" id="{C5187D25-0881-4301-825C-95A732CB006C}"/>
              </a:ext>
            </a:extLst>
          </p:cNvPr>
          <p:cNvSpPr/>
          <p:nvPr/>
        </p:nvSpPr>
        <p:spPr>
          <a:xfrm rot="5400000">
            <a:off x="8056368" y="2989285"/>
            <a:ext cx="2017571" cy="10386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2E0552-4345-4D17-80C0-FCFF07E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68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EBF4-01B5-4872-92F6-75F33BA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準備資料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6FE8-2C52-42CA-A4F0-A95514AF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562100"/>
            <a:ext cx="10058400" cy="46101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資料篩選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776EF1-FD2B-45D5-8A43-CFFAA4D368B2}"/>
              </a:ext>
            </a:extLst>
          </p:cNvPr>
          <p:cNvSpPr txBox="1">
            <a:spLocks/>
          </p:cNvSpPr>
          <p:nvPr/>
        </p:nvSpPr>
        <p:spPr>
          <a:xfrm>
            <a:off x="838199" y="2504981"/>
            <a:ext cx="5432565" cy="315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步驟：</a:t>
            </a:r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產品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資料行中，選取下拉式清單並取消勾選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[Montana]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的方塊。</a:t>
            </a:r>
          </a:p>
          <a:p>
            <a:pPr marL="457200" lvl="1" indent="0">
              <a:buNone/>
            </a:pPr>
            <a:endParaRPr lang="en-US" altLang="zh-TW" b="0" i="0" dirty="0">
              <a:solidFill>
                <a:srgbClr val="0070C0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US" altLang="zh-TW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我們知道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Montana 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產品已於上個月終止，因此想要在報表中篩選掉此資料，以避免產生混淆。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  <a:endParaRPr lang="zh-TW" alt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94341B-47EF-4F00-B950-224AE676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37" y="1825625"/>
            <a:ext cx="3324689" cy="3839111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7CA5B2A-AA92-48D1-B361-A678DD93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48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2A6EA13-5A52-4E48-8EF0-8B49170E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查詢設定步驟記錄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654B181-4EBB-4182-B538-B78BC41FD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每次轉換皆已新增至 </a:t>
            </a:r>
            <a:r>
              <a:rPr lang="en-US" altLang="zh-TW" sz="2800" dirty="0"/>
              <a:t>[</a:t>
            </a:r>
            <a:r>
              <a:rPr lang="zh-TW" altLang="en-US" sz="2800" dirty="0"/>
              <a:t>套用的步驟</a:t>
            </a:r>
            <a:r>
              <a:rPr lang="en-US" altLang="zh-TW" sz="2800" dirty="0"/>
              <a:t>] </a:t>
            </a:r>
            <a:r>
              <a:rPr lang="zh-TW" altLang="en-US" sz="2800" dirty="0"/>
              <a:t>中 </a:t>
            </a:r>
            <a:r>
              <a:rPr lang="en-US" altLang="zh-TW" sz="2800" dirty="0"/>
              <a:t>[</a:t>
            </a:r>
            <a:r>
              <a:rPr lang="zh-TW" altLang="en-US" sz="2800" dirty="0"/>
              <a:t>查詢設定</a:t>
            </a:r>
            <a:r>
              <a:rPr lang="en-US" altLang="zh-TW" sz="2800" dirty="0"/>
              <a:t>] </a:t>
            </a:r>
            <a:r>
              <a:rPr lang="zh-TW" altLang="en-US" sz="2800" dirty="0"/>
              <a:t>底下的清單。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0DD11A-0F88-41CC-9CE6-9D98F1AEE3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C5B53A-BCEF-4D0A-8B96-C9505509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033179" cy="63084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A4F32F-3E28-40CB-BE4D-A0DC48768D47}"/>
              </a:ext>
            </a:extLst>
          </p:cNvPr>
          <p:cNvSpPr/>
          <p:nvPr/>
        </p:nvSpPr>
        <p:spPr>
          <a:xfrm>
            <a:off x="6019800" y="365125"/>
            <a:ext cx="3451746" cy="62949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8938E5A-6283-4F2B-8073-36CFB97496DB}"/>
              </a:ext>
            </a:extLst>
          </p:cNvPr>
          <p:cNvSpPr/>
          <p:nvPr/>
        </p:nvSpPr>
        <p:spPr>
          <a:xfrm>
            <a:off x="9198591" y="1690688"/>
            <a:ext cx="1930588" cy="4802187"/>
          </a:xfrm>
          <a:prstGeom prst="roundRect">
            <a:avLst>
              <a:gd name="adj" fmla="val 889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3FFEC1-0CD4-409E-9731-C948B78D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3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7606F3B-21A0-4A19-8A26-E11B5E05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21" y="2477245"/>
            <a:ext cx="7489920" cy="4168918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B5A38458-CB3B-4D83-8ADE-444A95CD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報表所需資料準備完成建置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1DE739-368E-471C-8984-BD85FF73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828800"/>
            <a:ext cx="10058400" cy="4343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回到 </a:t>
            </a:r>
            <a:r>
              <a:rPr lang="en-US" altLang="zh-TW" dirty="0"/>
              <a:t>[</a:t>
            </a:r>
            <a:r>
              <a:rPr lang="zh-TW" altLang="en-US" dirty="0"/>
              <a:t>常用</a:t>
            </a:r>
            <a:r>
              <a:rPr lang="en-US" altLang="zh-TW" dirty="0"/>
              <a:t>] </a:t>
            </a:r>
            <a:r>
              <a:rPr lang="zh-TW" altLang="en-US" dirty="0"/>
              <a:t>索引標籤，選取 </a:t>
            </a:r>
            <a:r>
              <a:rPr lang="en-US" altLang="zh-TW" dirty="0"/>
              <a:t>[</a:t>
            </a:r>
            <a:r>
              <a:rPr lang="zh-TW" altLang="en-US" dirty="0"/>
              <a:t>關閉並套用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F1C7D65-7E71-4084-A895-F15AA9D2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6532"/>
            <a:ext cx="2290763" cy="165623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51623D-8D51-4AA8-B48B-8D64D25C8CC1}"/>
              </a:ext>
            </a:extLst>
          </p:cNvPr>
          <p:cNvSpPr/>
          <p:nvPr/>
        </p:nvSpPr>
        <p:spPr>
          <a:xfrm>
            <a:off x="838197" y="3169443"/>
            <a:ext cx="619127" cy="1023321"/>
          </a:xfrm>
          <a:prstGeom prst="roundRect">
            <a:avLst>
              <a:gd name="adj" fmla="val 889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C2CD66-9C3A-4E42-95FA-7D221DA3DAFA}"/>
              </a:ext>
            </a:extLst>
          </p:cNvPr>
          <p:cNvSpPr/>
          <p:nvPr/>
        </p:nvSpPr>
        <p:spPr>
          <a:xfrm>
            <a:off x="3496421" y="2477245"/>
            <a:ext cx="6266557" cy="4044205"/>
          </a:xfrm>
          <a:prstGeom prst="rect">
            <a:avLst/>
          </a:prstGeom>
          <a:gradFill>
            <a:gsLst>
              <a:gs pos="76000">
                <a:srgbClr val="FDFEFE">
                  <a:alpha val="50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EFFFF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2A4425-A112-4DFC-99EC-FADB496181E9}"/>
              </a:ext>
            </a:extLst>
          </p:cNvPr>
          <p:cNvSpPr txBox="1"/>
          <p:nvPr/>
        </p:nvSpPr>
        <p:spPr>
          <a:xfrm>
            <a:off x="4244671" y="4738953"/>
            <a:ext cx="5391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您有在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欄位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清單中看到 </a:t>
            </a:r>
            <a:r>
              <a:rPr lang="el-GR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cs typeface="Raavi" panose="020B0502040204020203" pitchFamily="34" charset="0"/>
              </a:rPr>
              <a:t>Σ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符號嗎？</a:t>
            </a:r>
            <a:endParaRPr lang="en-US" altLang="zh-TW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偵測到這些欄位為數值， 並同時以行事曆符號標示出日期欄位。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01878FE-0D2F-4EC8-8970-AD683BB91780}"/>
              </a:ext>
            </a:extLst>
          </p:cNvPr>
          <p:cNvSpPr/>
          <p:nvPr/>
        </p:nvSpPr>
        <p:spPr>
          <a:xfrm>
            <a:off x="9762978" y="4068042"/>
            <a:ext cx="1223363" cy="2578121"/>
          </a:xfrm>
          <a:prstGeom prst="roundRect">
            <a:avLst>
              <a:gd name="adj" fmla="val 889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1A1E3-DE93-47D5-8469-7E92ACE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28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E6744-B3FD-4256-BF64-D809458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DAX </a:t>
            </a:r>
            <a:r>
              <a:rPr lang="zh-TW" altLang="en-US" dirty="0"/>
              <a:t>撰寫運算式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1BFC3-E891-4A48-A7BB-B16CE271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zh-TW" altLang="en-US" dirty="0"/>
              <a:t>以 </a:t>
            </a:r>
            <a:r>
              <a:rPr lang="en-US" altLang="zh-TW" dirty="0"/>
              <a:t>DAX</a:t>
            </a:r>
            <a:r>
              <a:rPr lang="zh-TW" altLang="en-US" dirty="0"/>
              <a:t> 公式語言撰寫 量值 和建立 資料表 的功能非常強大，</a:t>
            </a:r>
            <a:endParaRPr lang="en-US" altLang="zh-TW" dirty="0"/>
          </a:p>
          <a:p>
            <a:r>
              <a:rPr lang="zh-TW" altLang="en-US" dirty="0"/>
              <a:t>可用於資料模型化。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B34E4C-4679-4369-B99D-82EF6D7B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08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CF8ADC-5841-4C85-9562-3580681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新增量值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971035-F243-4465-B704-D9A43EC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53731"/>
            <a:ext cx="10058400" cy="584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以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 dirty="0">
                <a:solidFill>
                  <a:srgbClr val="FF0000"/>
                </a:solidFill>
              </a:rPr>
              <a:t>銷售單位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r>
              <a:rPr lang="zh-TW" altLang="en-US" sz="2800" dirty="0">
                <a:solidFill>
                  <a:srgbClr val="FF0000"/>
                </a:solidFill>
              </a:rPr>
              <a:t>新增一個量值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 dirty="0">
                <a:solidFill>
                  <a:srgbClr val="FF0000"/>
                </a:solidFill>
              </a:rPr>
              <a:t>總銷售量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150DFCA-1F7F-457E-9BFC-A1F0C4AC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4599432"/>
            <a:ext cx="10485120" cy="157276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636D7E-6511-4C44-AD84-E24776537C17}"/>
              </a:ext>
            </a:extLst>
          </p:cNvPr>
          <p:cNvSpPr txBox="1"/>
          <p:nvPr/>
        </p:nvSpPr>
        <p:spPr>
          <a:xfrm>
            <a:off x="838200" y="2535237"/>
            <a:ext cx="754150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步驟：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 </a:t>
            </a:r>
            <a:r>
              <a:rPr lang="zh-TW" altLang="en-US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常用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索引標籤上，選取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 </a:t>
            </a:r>
            <a:r>
              <a:rPr lang="zh-TW" altLang="en-US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新增量值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。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392EB7-1FF1-4881-AB0A-7EAD5BE7DE5E}"/>
              </a:ext>
            </a:extLst>
          </p:cNvPr>
          <p:cNvSpPr/>
          <p:nvPr/>
        </p:nvSpPr>
        <p:spPr>
          <a:xfrm>
            <a:off x="8693623" y="5189364"/>
            <a:ext cx="545912" cy="688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494684-E277-45EA-8AE5-C51EC03E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46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CF8ADC-5841-4C85-9562-3580681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新增量值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36D7E-6511-4C44-AD84-E24776537C17}"/>
              </a:ext>
            </a:extLst>
          </p:cNvPr>
          <p:cNvSpPr txBox="1"/>
          <p:nvPr/>
        </p:nvSpPr>
        <p:spPr>
          <a:xfrm>
            <a:off x="838200" y="2535237"/>
            <a:ext cx="1114044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步驟：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rabicPeriod" startAt="2"/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輸入此運算式，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zh-TW" sz="28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zh-TW" alt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總銷售量 </a:t>
            </a:r>
            <a:r>
              <a:rPr lang="en-US" altLang="zh-TW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SUM(financials_01[</a:t>
            </a:r>
            <a:r>
              <a:rPr lang="zh-TW" alt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銷售單位</a:t>
            </a:r>
            <a:r>
              <a:rPr lang="en-US" altLang="zh-TW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80CF70-7E51-4D16-8E7E-59158630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80" y="4420842"/>
            <a:ext cx="7468642" cy="20195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57542B-1371-45B9-9D4E-3B30B1B9E19B}"/>
              </a:ext>
            </a:extLst>
          </p:cNvPr>
          <p:cNvSpPr/>
          <p:nvPr/>
        </p:nvSpPr>
        <p:spPr>
          <a:xfrm>
            <a:off x="3152633" y="5991367"/>
            <a:ext cx="327546" cy="27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51287B-26D1-41F7-A3B0-C61AD0C1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22BD0AD3-D293-4C23-B8B3-278629E2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53731"/>
            <a:ext cx="10058400" cy="584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以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 dirty="0">
                <a:solidFill>
                  <a:srgbClr val="FF0000"/>
                </a:solidFill>
              </a:rPr>
              <a:t>銷售單位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r>
              <a:rPr lang="zh-TW" altLang="en-US" sz="2800" dirty="0">
                <a:solidFill>
                  <a:srgbClr val="FF0000"/>
                </a:solidFill>
              </a:rPr>
              <a:t>新增一個量值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>
                <a:solidFill>
                  <a:srgbClr val="FF0000"/>
                </a:solidFill>
              </a:rPr>
              <a:t>總銷售量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65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089EC6-F56C-44F2-9790-453ACD07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9" y="1616963"/>
            <a:ext cx="7810502" cy="4940140"/>
          </a:xfrm>
          <a:prstGeom prst="rect">
            <a:avLst/>
          </a:prstGeom>
        </p:spPr>
      </p:pic>
      <p:pic>
        <p:nvPicPr>
          <p:cNvPr id="2050" name="Picture 2" descr="Target | Netflix">
            <a:extLst>
              <a:ext uri="{FF2B5EF4-FFF2-40B4-BE49-F238E27FC236}">
                <a16:creationId xmlns:a16="http://schemas.microsoft.com/office/drawing/2014/main" id="{A9FB191E-B7D3-4062-AC1B-C115B8DA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49" b="96575" l="1159" r="96812">
                        <a14:foregroundMark x1="8116" y1="35616" x2="8116" y2="91781"/>
                        <a14:foregroundMark x1="27826" y1="35616" x2="29565" y2="91781"/>
                        <a14:foregroundMark x1="47536" y1="35616" x2="47536" y2="86301"/>
                        <a14:foregroundMark x1="77101" y1="34247" x2="73623" y2="73288"/>
                        <a14:foregroundMark x1="73623" y1="73288" x2="77101" y2="91781"/>
                        <a14:foregroundMark x1="89855" y1="34247" x2="94203" y2="74658"/>
                        <a14:foregroundMark x1="94203" y1="74658" x2="92754" y2="89041"/>
                        <a14:foregroundMark x1="97391" y1="36986" x2="97391" y2="36986"/>
                        <a14:foregroundMark x1="62029" y1="42466" x2="57391" y2="35616"/>
                        <a14:foregroundMark x1="38841" y1="97260" x2="38841" y2="97260"/>
                        <a14:foregroundMark x1="1159" y1="31507" x2="3478" y2="38356"/>
                        <a14:foregroundMark x1="46957" y1="94521" x2="46957" y2="94521"/>
                        <a14:foregroundMark x1="37101" y1="95890" x2="37101" y2="95890"/>
                        <a14:foregroundMark x1="29565" y1="94521" x2="29565" y2="94521"/>
                        <a14:foregroundMark x1="57391" y1="94521" x2="57971" y2="94521"/>
                        <a14:foregroundMark x1="61449" y1="94521" x2="64348" y2="91781"/>
                        <a14:foregroundMark x1="71304" y1="82192" x2="75942" y2="95890"/>
                        <a14:foregroundMark x1="60870" y1="69863" x2="62029" y2="76712"/>
                        <a14:foregroundMark x1="31304" y1="67123" x2="31304" y2="57534"/>
                        <a14:foregroundMark x1="31304" y1="83562" x2="30145" y2="5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" y="-72580"/>
            <a:ext cx="3286125" cy="1390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1736B12-13EC-4AFB-9730-72868AC8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8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CF8ADC-5841-4C85-9562-3580681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新增資料表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36D7E-6511-4C44-AD84-E24776537C17}"/>
              </a:ext>
            </a:extLst>
          </p:cNvPr>
          <p:cNvSpPr txBox="1"/>
          <p:nvPr/>
        </p:nvSpPr>
        <p:spPr>
          <a:xfrm>
            <a:off x="838200" y="2535237"/>
            <a:ext cx="1114044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步驟：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現在選取左邊的 </a:t>
            </a:r>
            <a:r>
              <a:rPr lang="zh-TW" altLang="en-US" sz="2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資料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視圖。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138331A-5EDE-4B52-A81C-B0DBADB3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89" y="2496947"/>
            <a:ext cx="2651800" cy="4183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57542B-1371-45B9-9D4E-3B30B1B9E19B}"/>
              </a:ext>
            </a:extLst>
          </p:cNvPr>
          <p:cNvSpPr/>
          <p:nvPr/>
        </p:nvSpPr>
        <p:spPr>
          <a:xfrm>
            <a:off x="6590897" y="4895705"/>
            <a:ext cx="342166" cy="276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026250-2CFF-472A-BE33-6DE27E42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ED6994A1-D96E-4992-A71F-C8370FF2DAB8}"/>
              </a:ext>
            </a:extLst>
          </p:cNvPr>
          <p:cNvSpPr txBox="1">
            <a:spLocks/>
          </p:cNvSpPr>
          <p:nvPr/>
        </p:nvSpPr>
        <p:spPr>
          <a:xfrm>
            <a:off x="1069975" y="1653731"/>
            <a:ext cx="100584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新立一個</a:t>
            </a:r>
            <a:r>
              <a:rPr lang="en-US" altLang="zh-TW" sz="2800" dirty="0">
                <a:solidFill>
                  <a:srgbClr val="FF0000"/>
                </a:solidFill>
              </a:rPr>
              <a:t>2013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</a:rPr>
              <a:t>日到</a:t>
            </a:r>
            <a:r>
              <a:rPr lang="en-US" altLang="zh-TW" sz="2800" dirty="0">
                <a:solidFill>
                  <a:srgbClr val="FF0000"/>
                </a:solidFill>
              </a:rPr>
              <a:t>2014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12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  <a:r>
              <a:rPr lang="en-US" altLang="zh-TW" sz="2800" dirty="0">
                <a:solidFill>
                  <a:srgbClr val="FF0000"/>
                </a:solidFill>
              </a:rPr>
              <a:t>31</a:t>
            </a:r>
            <a:r>
              <a:rPr lang="zh-TW" altLang="en-US" sz="2800" dirty="0">
                <a:solidFill>
                  <a:srgbClr val="FF0000"/>
                </a:solidFill>
              </a:rPr>
              <a:t>日之間的所有日期的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 dirty="0">
                <a:solidFill>
                  <a:srgbClr val="FF0000"/>
                </a:solidFill>
              </a:rPr>
              <a:t>行事曆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r>
              <a:rPr lang="zh-TW" altLang="en-US" sz="2800" dirty="0">
                <a:solidFill>
                  <a:srgbClr val="FF0000"/>
                </a:solidFill>
              </a:rPr>
              <a:t>資料表</a:t>
            </a:r>
          </a:p>
        </p:txBody>
      </p:sp>
    </p:spTree>
    <p:extLst>
      <p:ext uri="{BB962C8B-B14F-4D97-AF65-F5344CB8AC3E}">
        <p14:creationId xmlns:p14="http://schemas.microsoft.com/office/powerpoint/2010/main" val="288429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CF8ADC-5841-4C85-9562-3580681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新增資料表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36D7E-6511-4C44-AD84-E24776537C17}"/>
              </a:ext>
            </a:extLst>
          </p:cNvPr>
          <p:cNvSpPr txBox="1"/>
          <p:nvPr/>
        </p:nvSpPr>
        <p:spPr>
          <a:xfrm>
            <a:off x="838200" y="2535237"/>
            <a:ext cx="1114044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步驟：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常用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索引標籤上，選取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[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新增資料表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]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448796-3D34-4F6D-BE3F-B6038B2B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69" y="3861012"/>
            <a:ext cx="9755664" cy="16329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57542B-1371-45B9-9D4E-3B30B1B9E19B}"/>
              </a:ext>
            </a:extLst>
          </p:cNvPr>
          <p:cNvSpPr/>
          <p:nvPr/>
        </p:nvSpPr>
        <p:spPr>
          <a:xfrm>
            <a:off x="8528879" y="4434554"/>
            <a:ext cx="669712" cy="59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B36DC2-29D4-429A-8199-1861E0F6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1774D2AA-60D0-4AEC-BD4E-BED03A2D9F7E}"/>
              </a:ext>
            </a:extLst>
          </p:cNvPr>
          <p:cNvSpPr txBox="1">
            <a:spLocks/>
          </p:cNvSpPr>
          <p:nvPr/>
        </p:nvSpPr>
        <p:spPr>
          <a:xfrm>
            <a:off x="1069975" y="1653731"/>
            <a:ext cx="100584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新立一個</a:t>
            </a:r>
            <a:r>
              <a:rPr lang="en-US" altLang="zh-TW" sz="2800" dirty="0">
                <a:solidFill>
                  <a:srgbClr val="FF0000"/>
                </a:solidFill>
              </a:rPr>
              <a:t>2013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</a:rPr>
              <a:t>日到</a:t>
            </a:r>
            <a:r>
              <a:rPr lang="en-US" altLang="zh-TW" sz="2800" dirty="0">
                <a:solidFill>
                  <a:srgbClr val="FF0000"/>
                </a:solidFill>
              </a:rPr>
              <a:t>2014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12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  <a:r>
              <a:rPr lang="en-US" altLang="zh-TW" sz="2800" dirty="0">
                <a:solidFill>
                  <a:srgbClr val="FF0000"/>
                </a:solidFill>
              </a:rPr>
              <a:t>31</a:t>
            </a:r>
            <a:r>
              <a:rPr lang="zh-TW" altLang="en-US" sz="2800" dirty="0">
                <a:solidFill>
                  <a:srgbClr val="FF0000"/>
                </a:solidFill>
              </a:rPr>
              <a:t>日之間的所有日期的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 dirty="0">
                <a:solidFill>
                  <a:srgbClr val="FF0000"/>
                </a:solidFill>
              </a:rPr>
              <a:t>行事曆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r>
              <a:rPr lang="zh-TW" altLang="en-US" sz="2800" dirty="0">
                <a:solidFill>
                  <a:srgbClr val="FF0000"/>
                </a:solidFill>
              </a:rPr>
              <a:t>資料表</a:t>
            </a:r>
          </a:p>
        </p:txBody>
      </p:sp>
    </p:spTree>
    <p:extLst>
      <p:ext uri="{BB962C8B-B14F-4D97-AF65-F5344CB8AC3E}">
        <p14:creationId xmlns:p14="http://schemas.microsoft.com/office/powerpoint/2010/main" val="278891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BCF8ADC-5841-4C85-9562-3580681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新增資料表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36D7E-6511-4C44-AD84-E24776537C17}"/>
              </a:ext>
            </a:extLst>
          </p:cNvPr>
          <p:cNvSpPr txBox="1"/>
          <p:nvPr/>
        </p:nvSpPr>
        <p:spPr>
          <a:xfrm>
            <a:off x="838200" y="2535237"/>
            <a:ext cx="1114044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步驟：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971550" lvl="1" indent="-514350">
              <a:buFont typeface="+mj-lt"/>
              <a:buAutoNum type="arabicPeriod" startAt="3"/>
            </a:pPr>
            <a:r>
              <a:rPr lang="zh-TW" altLang="en-US" sz="2800" dirty="0">
                <a:solidFill>
                  <a:srgbClr val="171717"/>
                </a:solidFill>
                <a:latin typeface="Segoe UI" panose="020B0502040204020203" pitchFamily="34" charset="0"/>
              </a:rPr>
              <a:t>輸入此運算式，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選取核取記號加以認可。</a:t>
            </a:r>
            <a:endParaRPr lang="en-US" altLang="zh-TW" sz="2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ctr"/>
            <a:r>
              <a:rPr lang="zh-TW" alt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行事曆 </a:t>
            </a:r>
            <a:r>
              <a:rPr lang="en-US" altLang="zh-TW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CALENDAR(date(2013,1,1),date(2014,12,31))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9FFDE2-306B-4882-BE86-1CF098F7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52" y="3855681"/>
            <a:ext cx="6392167" cy="2353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57542B-1371-45B9-9D4E-3B30B1B9E19B}"/>
              </a:ext>
            </a:extLst>
          </p:cNvPr>
          <p:cNvSpPr/>
          <p:nvPr/>
        </p:nvSpPr>
        <p:spPr>
          <a:xfrm>
            <a:off x="3807702" y="5431809"/>
            <a:ext cx="3493850" cy="218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EE391A-CBDD-4662-B658-85CB01BEA719}"/>
              </a:ext>
            </a:extLst>
          </p:cNvPr>
          <p:cNvSpPr/>
          <p:nvPr/>
        </p:nvSpPr>
        <p:spPr>
          <a:xfrm>
            <a:off x="3480156" y="5403465"/>
            <a:ext cx="327546" cy="27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2742332E-450A-44D6-B683-10E66DD8007C}"/>
              </a:ext>
            </a:extLst>
          </p:cNvPr>
          <p:cNvSpPr/>
          <p:nvPr/>
        </p:nvSpPr>
        <p:spPr>
          <a:xfrm>
            <a:off x="1473958" y="5032182"/>
            <a:ext cx="709684" cy="644239"/>
          </a:xfrm>
          <a:prstGeom prst="borderCallout2">
            <a:avLst>
              <a:gd name="adj1" fmla="val 25105"/>
              <a:gd name="adj2" fmla="val 99359"/>
              <a:gd name="adj3" fmla="val 25105"/>
              <a:gd name="adj4" fmla="val 135256"/>
              <a:gd name="adj5" fmla="val 65894"/>
              <a:gd name="adj6" fmla="val 27448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核取記號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1103930-46B3-4B61-9136-C0D5A0FC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7" name="內容版面配置區 4">
            <a:extLst>
              <a:ext uri="{FF2B5EF4-FFF2-40B4-BE49-F238E27FC236}">
                <a16:creationId xmlns:a16="http://schemas.microsoft.com/office/drawing/2014/main" id="{16F2801C-2333-47AA-AF79-9C4B6C57453A}"/>
              </a:ext>
            </a:extLst>
          </p:cNvPr>
          <p:cNvSpPr txBox="1">
            <a:spLocks/>
          </p:cNvSpPr>
          <p:nvPr/>
        </p:nvSpPr>
        <p:spPr>
          <a:xfrm>
            <a:off x="1069975" y="1653731"/>
            <a:ext cx="100584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just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新立一個</a:t>
            </a:r>
            <a:r>
              <a:rPr lang="en-US" altLang="zh-TW" sz="2800" dirty="0">
                <a:solidFill>
                  <a:srgbClr val="FF0000"/>
                </a:solidFill>
              </a:rPr>
              <a:t>2013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zh-TW" altLang="en-US" sz="2800" dirty="0">
                <a:solidFill>
                  <a:srgbClr val="FF0000"/>
                </a:solidFill>
              </a:rPr>
              <a:t>日到</a:t>
            </a:r>
            <a:r>
              <a:rPr lang="en-US" altLang="zh-TW" sz="2800" dirty="0">
                <a:solidFill>
                  <a:srgbClr val="FF0000"/>
                </a:solidFill>
              </a:rPr>
              <a:t>2014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12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  <a:r>
              <a:rPr lang="en-US" altLang="zh-TW" sz="2800" dirty="0">
                <a:solidFill>
                  <a:srgbClr val="FF0000"/>
                </a:solidFill>
              </a:rPr>
              <a:t>31</a:t>
            </a:r>
            <a:r>
              <a:rPr lang="zh-TW" altLang="en-US" sz="2800" dirty="0">
                <a:solidFill>
                  <a:srgbClr val="FF0000"/>
                </a:solidFill>
              </a:rPr>
              <a:t>日之間的所有日期的</a:t>
            </a:r>
            <a:r>
              <a:rPr lang="en-US" altLang="zh-TW" sz="2800" dirty="0">
                <a:solidFill>
                  <a:srgbClr val="FF0000"/>
                </a:solidFill>
              </a:rPr>
              <a:t>[</a:t>
            </a:r>
            <a:r>
              <a:rPr lang="zh-TW" altLang="en-US" sz="2800" dirty="0">
                <a:solidFill>
                  <a:srgbClr val="FF0000"/>
                </a:solidFill>
              </a:rPr>
              <a:t>行事曆</a:t>
            </a:r>
            <a:r>
              <a:rPr lang="en-US" altLang="zh-TW" sz="2800" dirty="0">
                <a:solidFill>
                  <a:srgbClr val="FF0000"/>
                </a:solidFill>
              </a:rPr>
              <a:t>]</a:t>
            </a:r>
            <a:r>
              <a:rPr lang="zh-TW" altLang="en-US" sz="2800" dirty="0">
                <a:solidFill>
                  <a:srgbClr val="FF0000"/>
                </a:solidFill>
              </a:rPr>
              <a:t>資料表</a:t>
            </a:r>
          </a:p>
        </p:txBody>
      </p:sp>
    </p:spTree>
    <p:extLst>
      <p:ext uri="{BB962C8B-B14F-4D97-AF65-F5344CB8AC3E}">
        <p14:creationId xmlns:p14="http://schemas.microsoft.com/office/powerpoint/2010/main" val="208783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6FACE860-9A3A-4406-880E-2F30E803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938" y="1225550"/>
            <a:ext cx="9777412" cy="3519488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在</a:t>
            </a:r>
            <a:r>
              <a:rPr lang="en-US" altLang="zh-TW" sz="6000" dirty="0"/>
              <a:t>[</a:t>
            </a:r>
            <a:r>
              <a:rPr lang="zh-TW" altLang="en-US" sz="6000" dirty="0"/>
              <a:t>模型</a:t>
            </a:r>
            <a:r>
              <a:rPr lang="en-US" altLang="zh-TW" sz="6000" dirty="0"/>
              <a:t>]</a:t>
            </a:r>
            <a:r>
              <a:rPr lang="zh-TW" altLang="en-US" sz="6000" dirty="0"/>
              <a:t>中建立資料表的關聯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18BDB45-4231-48B9-AEF6-BA1CA62E0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B190DD-2C4C-47B5-B05D-8C9A917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/>
          <a:p>
            <a:fld id="{2D105108-E516-4EBE-8A93-49D83531D422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517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2469AC-5F2E-4746-A376-578CAE03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建立關聯</a:t>
            </a:r>
            <a:r>
              <a:rPr lang="en-US" altLang="zh-TW" dirty="0"/>
              <a:t>(1</a:t>
            </a:r>
            <a:r>
              <a:rPr lang="zh-TW" altLang="en-US" dirty="0"/>
              <a:t>對多</a:t>
            </a:r>
            <a:r>
              <a:rPr lang="en-US" altLang="zh-TW" dirty="0"/>
              <a:t>)</a:t>
            </a:r>
            <a:r>
              <a:rPr lang="zh-TW" altLang="en-US" dirty="0"/>
              <a:t> 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15B6A21-03F9-4C20-BDBE-DF3E33D1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選取左邊的 </a:t>
            </a:r>
            <a:r>
              <a:rPr lang="en-US" altLang="zh-TW" sz="3200" dirty="0"/>
              <a:t>[ </a:t>
            </a:r>
            <a:r>
              <a:rPr lang="zh-TW" altLang="en-US" sz="3200" dirty="0"/>
              <a:t>模型 視圖</a:t>
            </a:r>
            <a:r>
              <a:rPr lang="en-US" altLang="zh-TW" sz="3200" dirty="0"/>
              <a:t>]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r>
              <a:rPr lang="zh-TW" altLang="en-US" sz="3200" dirty="0"/>
              <a:t>將 </a:t>
            </a:r>
            <a:r>
              <a:rPr lang="en-US" altLang="zh-TW" sz="3200" dirty="0"/>
              <a:t>[ </a:t>
            </a:r>
            <a:r>
              <a:rPr lang="zh-TW" altLang="en-US" sz="3200" dirty="0"/>
              <a:t>日期 </a:t>
            </a:r>
            <a:r>
              <a:rPr lang="en-US" altLang="zh-TW" sz="3200" dirty="0"/>
              <a:t>] </a:t>
            </a:r>
            <a:r>
              <a:rPr lang="zh-TW" altLang="en-US" sz="3200" dirty="0"/>
              <a:t>欄位從 </a:t>
            </a:r>
            <a:r>
              <a:rPr lang="en-US" altLang="zh-TW" sz="3200" dirty="0"/>
              <a:t>[Financial_01] </a:t>
            </a:r>
            <a:r>
              <a:rPr lang="zh-TW" altLang="en-US" sz="3200" dirty="0"/>
              <a:t>資料表拖曳到 </a:t>
            </a:r>
            <a:r>
              <a:rPr lang="en-US" altLang="zh-TW" sz="3200" dirty="0"/>
              <a:t>[</a:t>
            </a:r>
            <a:r>
              <a:rPr lang="zh-TW" altLang="en-US" sz="3200" dirty="0"/>
              <a:t>行事曆</a:t>
            </a:r>
            <a:r>
              <a:rPr lang="en-US" altLang="zh-TW" sz="3200" dirty="0"/>
              <a:t>] </a:t>
            </a:r>
            <a:r>
              <a:rPr lang="zh-TW" altLang="en-US" sz="3200" dirty="0"/>
              <a:t>資料表中的 </a:t>
            </a:r>
            <a:r>
              <a:rPr lang="en-US" altLang="zh-TW" sz="3200" dirty="0"/>
              <a:t>[ Date</a:t>
            </a:r>
            <a:r>
              <a:rPr lang="zh-TW" altLang="en-US" sz="3200" dirty="0"/>
              <a:t> </a:t>
            </a:r>
            <a:r>
              <a:rPr lang="en-US" altLang="zh-TW" sz="3200" dirty="0"/>
              <a:t>] </a:t>
            </a:r>
            <a:r>
              <a:rPr lang="zh-TW" altLang="en-US" sz="3200" dirty="0"/>
              <a:t>欄位，以聯結資料表，並建立它們之間的關聯 性。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CA810C-5175-4146-B943-141138FC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16" y="1976540"/>
            <a:ext cx="781159" cy="7906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3E0E50-4166-4E43-8BD8-AAB7E667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37" y="4058444"/>
            <a:ext cx="5741158" cy="2726844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E43AA-1AE0-4221-AC05-C53854BC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4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2313EB0-0055-4C5E-9CE2-86F731EF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zh-TW" altLang="en-US" dirty="0"/>
              <a:t>建立報表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52DFBA-CA58-41BC-9371-BA00F587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zh-TW" altLang="en-US" dirty="0"/>
              <a:t>建置視覺效果的報表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3CBD7-C76E-4F0D-8820-5EB640D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9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C432E08-69C0-4C4F-A90C-C82206A0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1</a:t>
            </a:r>
            <a:r>
              <a:rPr lang="zh-TW" altLang="en-US" dirty="0"/>
              <a:t>：新增標題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4E1EBDD-6467-4005-933C-DB8D7F2B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插入</a:t>
            </a:r>
            <a:r>
              <a:rPr lang="en-US" altLang="zh-TW" dirty="0"/>
              <a:t>]</a:t>
            </a:r>
            <a:r>
              <a:rPr lang="zh-TW" altLang="en-US" dirty="0"/>
              <a:t>索引標籤上，選取 </a:t>
            </a:r>
            <a:r>
              <a:rPr lang="en-US" altLang="zh-TW" dirty="0"/>
              <a:t>[</a:t>
            </a:r>
            <a:r>
              <a:rPr lang="zh-TW" altLang="en-US" dirty="0"/>
              <a:t>文字方塊</a:t>
            </a:r>
            <a:r>
              <a:rPr lang="en-US" altLang="zh-TW" dirty="0"/>
              <a:t>]</a:t>
            </a:r>
            <a:r>
              <a:rPr lang="zh-TW" altLang="en-US" dirty="0"/>
              <a:t>。 鍵入 </a:t>
            </a:r>
            <a:r>
              <a:rPr lang="en-US" altLang="zh-TW" dirty="0"/>
              <a:t>"</a:t>
            </a:r>
            <a:r>
              <a:rPr lang="zh-TW" altLang="en-US" dirty="0"/>
              <a:t>執行摘要 </a:t>
            </a:r>
            <a:r>
              <a:rPr lang="en-US" altLang="zh-TW" dirty="0"/>
              <a:t>- </a:t>
            </a:r>
            <a:r>
              <a:rPr lang="zh-TW" altLang="en-US" dirty="0"/>
              <a:t>財務報表</a:t>
            </a:r>
            <a:r>
              <a:rPr lang="en-US" altLang="zh-TW" dirty="0"/>
              <a:t>" 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選取您輸入的文字。 將字型大小設為 </a:t>
            </a:r>
            <a:r>
              <a:rPr lang="en-US" altLang="zh-TW" dirty="0"/>
              <a:t>20 </a:t>
            </a:r>
            <a:r>
              <a:rPr lang="zh-TW" altLang="en-US" dirty="0"/>
              <a:t>及粗體。</a:t>
            </a:r>
          </a:p>
          <a:p>
            <a:r>
              <a:rPr lang="zh-TW" altLang="en-US" dirty="0"/>
              <a:t>將方塊大小調整為一行。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53A059-11D7-4A38-9BC3-755479DD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76" y="4895672"/>
            <a:ext cx="8773749" cy="127652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A4786-C0D7-4449-B2EF-8C9E7386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8BE74-4857-4878-8B3D-83E409BC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2</a:t>
            </a:r>
            <a:r>
              <a:rPr lang="zh-TW" altLang="en-US" dirty="0"/>
              <a:t>：依日期的收益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8335D-CF26-4181-980B-B230AA61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要建立折線圖來查看哪一個月份和年份具有最高收益。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從 </a:t>
            </a:r>
            <a:r>
              <a:rPr lang="en-US" altLang="zh-TW" dirty="0"/>
              <a:t>[</a:t>
            </a:r>
            <a:r>
              <a:rPr lang="zh-TW" altLang="en-US" dirty="0"/>
              <a:t>欄位</a:t>
            </a:r>
            <a:r>
              <a:rPr lang="en-US" altLang="zh-TW" dirty="0"/>
              <a:t>] </a:t>
            </a:r>
            <a:r>
              <a:rPr lang="zh-TW" altLang="en-US" dirty="0"/>
              <a:t>窗格中，將 </a:t>
            </a:r>
            <a:r>
              <a:rPr lang="en-US" altLang="zh-TW" dirty="0"/>
              <a:t>[</a:t>
            </a:r>
            <a:r>
              <a:rPr lang="zh-TW" altLang="en-US" dirty="0"/>
              <a:t>利潤</a:t>
            </a:r>
            <a:r>
              <a:rPr lang="en-US" altLang="zh-TW" dirty="0"/>
              <a:t>] </a:t>
            </a:r>
            <a:r>
              <a:rPr lang="zh-TW" altLang="en-US" dirty="0"/>
              <a:t>欄位拖曳至報表畫布上的空白區域。 根據預設，</a:t>
            </a:r>
            <a:r>
              <a:rPr lang="en-US" altLang="zh-TW" dirty="0"/>
              <a:t>Power BI </a:t>
            </a:r>
            <a:r>
              <a:rPr lang="zh-TW" altLang="en-US" dirty="0"/>
              <a:t>會顯示直條圖，並包含 </a:t>
            </a:r>
            <a:r>
              <a:rPr lang="en-US" altLang="zh-TW" dirty="0"/>
              <a:t>[</a:t>
            </a:r>
            <a:r>
              <a:rPr lang="zh-TW" altLang="en-US" dirty="0"/>
              <a:t>利潤</a:t>
            </a:r>
            <a:r>
              <a:rPr lang="en-US" altLang="zh-TW" dirty="0"/>
              <a:t>] </a:t>
            </a:r>
            <a:r>
              <a:rPr lang="zh-TW" altLang="en-US" dirty="0"/>
              <a:t>資料行。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將 </a:t>
            </a:r>
            <a:r>
              <a:rPr lang="en-US" altLang="zh-TW" dirty="0"/>
              <a:t>[Date] </a:t>
            </a:r>
            <a:r>
              <a:rPr lang="zh-TW" altLang="en-US" dirty="0"/>
              <a:t>欄位從「行事曆」資料表中拖曳至相同的視覺效果中。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86AC464-422B-4CCF-8A76-A35E95F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52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8BE74-4857-4878-8B3D-83E409BC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2</a:t>
            </a:r>
            <a:r>
              <a:rPr lang="zh-TW" altLang="en-US" dirty="0"/>
              <a:t>：依日期的收益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86AC464-422B-4CCF-8A76-A35E95F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683F80-A989-45A4-828C-DB726E92A332}"/>
              </a:ext>
            </a:extLst>
          </p:cNvPr>
          <p:cNvSpPr txBox="1"/>
          <p:nvPr/>
        </p:nvSpPr>
        <p:spPr>
          <a:xfrm>
            <a:off x="3048000" y="19093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會更新直條圖，以顯示兩年的收益。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FC1758-FAD1-4635-9FA6-F1653025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2493169"/>
            <a:ext cx="6933531" cy="4144740"/>
          </a:xfrm>
          <a:prstGeom prst="rect">
            <a:avLst/>
          </a:prstGeom>
        </p:spPr>
      </p:pic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28CBFF20-B361-43D2-AE7F-0988525864BD}"/>
              </a:ext>
            </a:extLst>
          </p:cNvPr>
          <p:cNvSpPr/>
          <p:nvPr/>
        </p:nvSpPr>
        <p:spPr>
          <a:xfrm>
            <a:off x="6333136" y="3105585"/>
            <a:ext cx="1778512" cy="200007"/>
          </a:xfrm>
          <a:custGeom>
            <a:avLst/>
            <a:gdLst>
              <a:gd name="connsiteX0" fmla="*/ 1306285 w 1306285"/>
              <a:gd name="connsiteY0" fmla="*/ 71735 h 129792"/>
              <a:gd name="connsiteX1" fmla="*/ 1233714 w 1306285"/>
              <a:gd name="connsiteY1" fmla="*/ 42706 h 129792"/>
              <a:gd name="connsiteX2" fmla="*/ 319314 w 1306285"/>
              <a:gd name="connsiteY2" fmla="*/ 42706 h 129792"/>
              <a:gd name="connsiteX3" fmla="*/ 43542 w 1306285"/>
              <a:gd name="connsiteY3" fmla="*/ 115278 h 129792"/>
              <a:gd name="connsiteX4" fmla="*/ 0 w 1306285"/>
              <a:gd name="connsiteY4" fmla="*/ 129792 h 12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5" h="129792">
                <a:moveTo>
                  <a:pt x="1306285" y="71735"/>
                </a:moveTo>
                <a:cubicBezTo>
                  <a:pt x="1282095" y="62059"/>
                  <a:pt x="1258765" y="49864"/>
                  <a:pt x="1233714" y="42706"/>
                </a:cubicBezTo>
                <a:cubicBezTo>
                  <a:pt x="923783" y="-45846"/>
                  <a:pt x="702751" y="28505"/>
                  <a:pt x="319314" y="42706"/>
                </a:cubicBezTo>
                <a:cubicBezTo>
                  <a:pt x="227390" y="66897"/>
                  <a:pt x="133718" y="85219"/>
                  <a:pt x="43542" y="115278"/>
                </a:cubicBezTo>
                <a:lnTo>
                  <a:pt x="0" y="12979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E4EA5E6F-B816-4018-94F5-8E5BBE0EBEAF}"/>
              </a:ext>
            </a:extLst>
          </p:cNvPr>
          <p:cNvSpPr/>
          <p:nvPr/>
        </p:nvSpPr>
        <p:spPr>
          <a:xfrm>
            <a:off x="4080352" y="4304556"/>
            <a:ext cx="4031296" cy="1968228"/>
          </a:xfrm>
          <a:custGeom>
            <a:avLst/>
            <a:gdLst>
              <a:gd name="connsiteX0" fmla="*/ 2960914 w 2960914"/>
              <a:gd name="connsiteY0" fmla="*/ 1277257 h 1277257"/>
              <a:gd name="connsiteX1" fmla="*/ 2569029 w 2960914"/>
              <a:gd name="connsiteY1" fmla="*/ 1233714 h 1277257"/>
              <a:gd name="connsiteX2" fmla="*/ 2409371 w 2960914"/>
              <a:gd name="connsiteY2" fmla="*/ 1204686 h 1277257"/>
              <a:gd name="connsiteX3" fmla="*/ 1988457 w 2960914"/>
              <a:gd name="connsiteY3" fmla="*/ 1059543 h 1277257"/>
              <a:gd name="connsiteX4" fmla="*/ 1625600 w 2960914"/>
              <a:gd name="connsiteY4" fmla="*/ 943429 h 1277257"/>
              <a:gd name="connsiteX5" fmla="*/ 1175657 w 2960914"/>
              <a:gd name="connsiteY5" fmla="*/ 740229 h 1277257"/>
              <a:gd name="connsiteX6" fmla="*/ 957943 w 2960914"/>
              <a:gd name="connsiteY6" fmla="*/ 638629 h 1277257"/>
              <a:gd name="connsiteX7" fmla="*/ 537029 w 2960914"/>
              <a:gd name="connsiteY7" fmla="*/ 435429 h 1277257"/>
              <a:gd name="connsiteX8" fmla="*/ 246743 w 2960914"/>
              <a:gd name="connsiteY8" fmla="*/ 217714 h 1277257"/>
              <a:gd name="connsiteX9" fmla="*/ 101600 w 2960914"/>
              <a:gd name="connsiteY9" fmla="*/ 101600 h 1277257"/>
              <a:gd name="connsiteX10" fmla="*/ 58057 w 2960914"/>
              <a:gd name="connsiteY10" fmla="*/ 72571 h 1277257"/>
              <a:gd name="connsiteX11" fmla="*/ 14514 w 2960914"/>
              <a:gd name="connsiteY11" fmla="*/ 14514 h 1277257"/>
              <a:gd name="connsiteX12" fmla="*/ 0 w 2960914"/>
              <a:gd name="connsiteY12" fmla="*/ 0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0914" h="1277257">
                <a:moveTo>
                  <a:pt x="2960914" y="1277257"/>
                </a:moveTo>
                <a:cubicBezTo>
                  <a:pt x="2777538" y="1261976"/>
                  <a:pt x="2764368" y="1263766"/>
                  <a:pt x="2569029" y="1233714"/>
                </a:cubicBezTo>
                <a:cubicBezTo>
                  <a:pt x="2515566" y="1225489"/>
                  <a:pt x="2461182" y="1220229"/>
                  <a:pt x="2409371" y="1204686"/>
                </a:cubicBezTo>
                <a:cubicBezTo>
                  <a:pt x="2267218" y="1162040"/>
                  <a:pt x="2131639" y="1098593"/>
                  <a:pt x="1988457" y="1059543"/>
                </a:cubicBezTo>
                <a:cubicBezTo>
                  <a:pt x="1844603" y="1020310"/>
                  <a:pt x="1769672" y="1004259"/>
                  <a:pt x="1625600" y="943429"/>
                </a:cubicBezTo>
                <a:cubicBezTo>
                  <a:pt x="1473993" y="879417"/>
                  <a:pt x="1325361" y="808572"/>
                  <a:pt x="1175657" y="740229"/>
                </a:cubicBezTo>
                <a:cubicBezTo>
                  <a:pt x="1102805" y="706970"/>
                  <a:pt x="1030930" y="671591"/>
                  <a:pt x="957943" y="638629"/>
                </a:cubicBezTo>
                <a:cubicBezTo>
                  <a:pt x="747272" y="543487"/>
                  <a:pt x="726555" y="547422"/>
                  <a:pt x="537029" y="435429"/>
                </a:cubicBezTo>
                <a:cubicBezTo>
                  <a:pt x="336235" y="316778"/>
                  <a:pt x="463920" y="372839"/>
                  <a:pt x="246743" y="217714"/>
                </a:cubicBezTo>
                <a:cubicBezTo>
                  <a:pt x="-78680" y="-14730"/>
                  <a:pt x="276723" y="247537"/>
                  <a:pt x="101600" y="101600"/>
                </a:cubicBezTo>
                <a:cubicBezTo>
                  <a:pt x="88199" y="90433"/>
                  <a:pt x="70392" y="84906"/>
                  <a:pt x="58057" y="72571"/>
                </a:cubicBezTo>
                <a:cubicBezTo>
                  <a:pt x="40952" y="55466"/>
                  <a:pt x="29626" y="33404"/>
                  <a:pt x="14514" y="14514"/>
                </a:cubicBezTo>
                <a:cubicBezTo>
                  <a:pt x="10240" y="9171"/>
                  <a:pt x="4838" y="483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93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8BE74-4857-4878-8B3D-83E409BC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2</a:t>
            </a:r>
            <a:r>
              <a:rPr lang="zh-TW" altLang="en-US" dirty="0"/>
              <a:t>：依日期的收益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8335D-CF26-4181-980B-B230AA61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視覺效果</a:t>
            </a:r>
            <a:r>
              <a:rPr lang="en-US" altLang="zh-TW" dirty="0"/>
              <a:t>] </a:t>
            </a:r>
            <a:r>
              <a:rPr lang="zh-TW" altLang="en-US" dirty="0"/>
              <a:t>窗格的 </a:t>
            </a:r>
            <a:r>
              <a:rPr lang="en-US" altLang="zh-TW" dirty="0"/>
              <a:t>[</a:t>
            </a:r>
            <a:r>
              <a:rPr lang="zh-TW" altLang="en-US" dirty="0"/>
              <a:t>欄位</a:t>
            </a:r>
            <a:r>
              <a:rPr lang="en-US" altLang="zh-TW" dirty="0"/>
              <a:t>] </a:t>
            </a:r>
            <a:r>
              <a:rPr lang="zh-TW" altLang="en-US" dirty="0"/>
              <a:t>區段中，選取 </a:t>
            </a:r>
            <a:r>
              <a:rPr lang="en-US" altLang="zh-TW" dirty="0"/>
              <a:t>[</a:t>
            </a:r>
            <a:r>
              <a:rPr lang="zh-TW" altLang="en-US" dirty="0"/>
              <a:t>軸</a:t>
            </a:r>
            <a:r>
              <a:rPr lang="en-US" altLang="zh-TW" dirty="0"/>
              <a:t>] </a:t>
            </a:r>
            <a:r>
              <a:rPr lang="zh-TW" altLang="en-US" dirty="0"/>
              <a:t>值中的下拉式功能表。 將 </a:t>
            </a:r>
            <a:r>
              <a:rPr lang="en-US" altLang="zh-TW" dirty="0"/>
              <a:t>[Date] </a:t>
            </a:r>
            <a:r>
              <a:rPr lang="zh-TW" altLang="en-US" dirty="0"/>
              <a:t>的 </a:t>
            </a:r>
            <a:r>
              <a:rPr lang="en-US" altLang="zh-TW" dirty="0"/>
              <a:t>[</a:t>
            </a:r>
            <a:r>
              <a:rPr lang="zh-TW" altLang="en-US" dirty="0"/>
              <a:t>日期階層</a:t>
            </a:r>
            <a:r>
              <a:rPr lang="en-US" altLang="zh-TW" dirty="0"/>
              <a:t>] </a:t>
            </a:r>
            <a:r>
              <a:rPr lang="zh-TW" altLang="en-US" dirty="0"/>
              <a:t>變更為 </a:t>
            </a:r>
            <a:r>
              <a:rPr lang="en-US" altLang="zh-TW" dirty="0"/>
              <a:t>[Date]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sz="2800" dirty="0"/>
              <a:t>Power BI </a:t>
            </a:r>
            <a:r>
              <a:rPr lang="zh-TW" altLang="en-US" sz="2800" dirty="0"/>
              <a:t>會更新直條圖，以顯示每個月的收益。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6B8B8C-23E8-40C4-8C5C-3CC61177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96" y="4382809"/>
            <a:ext cx="3286584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D9BC38-BAEA-4DA2-AE74-7D15C3A9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51" y="4382809"/>
            <a:ext cx="3495755" cy="199100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275BB5-D57E-4647-87A2-49F297FD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9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hlinkClick r:id="rId2" action="ppaction://hlinkfile"/>
            <a:extLst>
              <a:ext uri="{FF2B5EF4-FFF2-40B4-BE49-F238E27FC236}">
                <a16:creationId xmlns:a16="http://schemas.microsoft.com/office/drawing/2014/main" id="{A522B243-55E9-476A-806C-B9F2E7C7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33" y="0"/>
            <a:ext cx="11440534" cy="6858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30D5ED-DA8D-4BF0-8937-4F80CCD4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3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2BAEE-FFB8-48AF-A4B5-783E4596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變更視覺效果類型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5F772-9772-449B-950A-315FF3D9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95450"/>
            <a:ext cx="10058400" cy="447675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sz="3200" dirty="0"/>
              <a:t>在 </a:t>
            </a:r>
            <a:r>
              <a:rPr lang="en-US" altLang="zh-TW" sz="3200" dirty="0"/>
              <a:t>[</a:t>
            </a:r>
            <a:r>
              <a:rPr lang="zh-TW" altLang="en-US" sz="3200" dirty="0"/>
              <a:t>視覺效果</a:t>
            </a:r>
            <a:r>
              <a:rPr lang="en-US" altLang="zh-TW" sz="3200" dirty="0"/>
              <a:t>] </a:t>
            </a:r>
            <a:r>
              <a:rPr lang="zh-TW" altLang="en-US" sz="3200" dirty="0"/>
              <a:t>窗格中，將視覺效果類型變更為 </a:t>
            </a:r>
            <a:r>
              <a:rPr lang="en-US" altLang="zh-TW" sz="3200" dirty="0"/>
              <a:t>[</a:t>
            </a:r>
            <a:r>
              <a:rPr lang="zh-TW" altLang="en-US" sz="3200" dirty="0"/>
              <a:t>折線圖</a:t>
            </a:r>
            <a:r>
              <a:rPr lang="en-US" altLang="zh-TW" sz="3200" dirty="0"/>
              <a:t>]</a:t>
            </a:r>
            <a:r>
              <a:rPr lang="zh-TW" altLang="en-US" sz="32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C967B2-2FB8-4663-B532-01D80599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57" y="2286571"/>
            <a:ext cx="5500956" cy="2147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0BFC5E-4F20-46F5-BDA3-24EE3A51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57" y="4490325"/>
            <a:ext cx="5486685" cy="214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18AABB4-6364-4D74-8BD7-48546AA5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2F10C68-FC9B-451E-ADA1-0D7C9FA491DC}"/>
              </a:ext>
            </a:extLst>
          </p:cNvPr>
          <p:cNvSpPr/>
          <p:nvPr/>
        </p:nvSpPr>
        <p:spPr>
          <a:xfrm>
            <a:off x="8502555" y="2579427"/>
            <a:ext cx="351058" cy="286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6BE74D60-2A34-4948-8442-4369231DB867}"/>
              </a:ext>
            </a:extLst>
          </p:cNvPr>
          <p:cNvSpPr/>
          <p:nvPr/>
        </p:nvSpPr>
        <p:spPr>
          <a:xfrm flipH="1">
            <a:off x="6469038" y="2729552"/>
            <a:ext cx="4026089" cy="390835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1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27543-5938-4711-A7D5-E84828F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3</a:t>
            </a:r>
            <a:r>
              <a:rPr lang="zh-TW" altLang="en-US" dirty="0"/>
              <a:t>：依國家</a:t>
            </a:r>
            <a:r>
              <a:rPr lang="en-US" altLang="zh-TW" dirty="0"/>
              <a:t>/</a:t>
            </a:r>
            <a:r>
              <a:rPr lang="zh-TW" altLang="en-US" dirty="0"/>
              <a:t>地區分類的收益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7E319-FA8B-466C-8C83-CC7A1871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2400" dirty="0"/>
              <a:t>建立地圖以查看哪一個國家</a:t>
            </a:r>
            <a:r>
              <a:rPr lang="en-US" altLang="zh-TW" sz="2400" dirty="0"/>
              <a:t>/</a:t>
            </a:r>
            <a:r>
              <a:rPr lang="zh-TW" altLang="en-US" sz="2400" dirty="0"/>
              <a:t>地區擁有最高收益。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400" dirty="0"/>
              <a:t>從 </a:t>
            </a:r>
            <a:r>
              <a:rPr lang="en-US" altLang="zh-TW" sz="2400" dirty="0"/>
              <a:t>[</a:t>
            </a:r>
            <a:r>
              <a:rPr lang="zh-TW" altLang="en-US" sz="2400" dirty="0"/>
              <a:t>欄位</a:t>
            </a:r>
            <a:r>
              <a:rPr lang="en-US" altLang="zh-TW" sz="2400" dirty="0"/>
              <a:t>] </a:t>
            </a:r>
            <a:r>
              <a:rPr lang="zh-TW" altLang="en-US" sz="2400" dirty="0"/>
              <a:t>窗格中，將 </a:t>
            </a:r>
            <a:r>
              <a:rPr lang="en-US" altLang="zh-TW" sz="2400" dirty="0"/>
              <a:t>[</a:t>
            </a:r>
            <a:r>
              <a:rPr lang="zh-TW" altLang="en-US" sz="2400" dirty="0"/>
              <a:t>國家</a:t>
            </a:r>
            <a:r>
              <a:rPr lang="en-US" altLang="zh-TW" sz="2400" dirty="0"/>
              <a:t>/</a:t>
            </a:r>
            <a:r>
              <a:rPr lang="zh-TW" altLang="en-US" sz="2400" dirty="0"/>
              <a:t>地區</a:t>
            </a:r>
            <a:r>
              <a:rPr lang="en-US" altLang="zh-TW" sz="2400" dirty="0"/>
              <a:t>] </a:t>
            </a:r>
            <a:r>
              <a:rPr lang="zh-TW" altLang="en-US" sz="2400" dirty="0"/>
              <a:t>欄位拖曳至報表畫布上的空白區域，以建立地圖。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400" dirty="0"/>
              <a:t>將 </a:t>
            </a:r>
            <a:r>
              <a:rPr lang="en-US" altLang="zh-TW" sz="2400" dirty="0"/>
              <a:t>[</a:t>
            </a:r>
            <a:r>
              <a:rPr lang="zh-TW" altLang="en-US" sz="2400" dirty="0"/>
              <a:t>利潤</a:t>
            </a:r>
            <a:r>
              <a:rPr lang="en-US" altLang="zh-TW" sz="2400" dirty="0"/>
              <a:t>] </a:t>
            </a:r>
            <a:r>
              <a:rPr lang="zh-TW" altLang="en-US" sz="2400" dirty="0"/>
              <a:t>欄位拖曳至地圖。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400" dirty="0"/>
              <a:t>Power BI </a:t>
            </a:r>
            <a:r>
              <a:rPr lang="zh-TW" altLang="en-US" sz="2400" dirty="0"/>
              <a:t>會建立地圖視覺與泡泡，代表每個地點相對的收益。</a:t>
            </a:r>
          </a:p>
          <a:p>
            <a:pPr marL="742950" indent="-742950">
              <a:buFont typeface="+mj-lt"/>
              <a:buAutoNum type="arabicPeriod"/>
            </a:pP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96A0A-C6A5-481B-AEE0-BAF06E60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05" y="4236866"/>
            <a:ext cx="4782217" cy="2448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290A76-03E8-4BC8-81A3-4D0B97592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3"/>
          <a:stretch/>
        </p:blipFill>
        <p:spPr>
          <a:xfrm>
            <a:off x="7492245" y="4236866"/>
            <a:ext cx="1724266" cy="2448267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FCE38DD-3C34-43C3-9E3D-D96AD923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11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6CF6-E9CB-4D87-A18A-C9EF55EA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4</a:t>
            </a:r>
            <a:r>
              <a:rPr lang="zh-TW" altLang="en-US" dirty="0"/>
              <a:t>：依產品和區段的銷售額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6535FA-A9FF-4A63-AB48-E494C2F6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4" y="1771650"/>
            <a:ext cx="10379075" cy="440055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建立直條圖，以決定要投資的公司和市場。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將所建立的兩個圖表拖曳至畫布上半部以並排顯示。 為畫布左側預留一些空間。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選取報表畫布下半部的空白區域。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在 </a:t>
            </a:r>
            <a:r>
              <a:rPr lang="en-US" altLang="zh-TW" sz="3200" dirty="0"/>
              <a:t>[</a:t>
            </a:r>
            <a:r>
              <a:rPr lang="zh-TW" altLang="en-US" sz="3200" dirty="0"/>
              <a:t>欄位</a:t>
            </a:r>
            <a:r>
              <a:rPr lang="en-US" altLang="zh-TW" sz="3200" dirty="0"/>
              <a:t>] </a:t>
            </a:r>
            <a:r>
              <a:rPr lang="zh-TW" altLang="en-US" sz="3200" dirty="0"/>
              <a:t>窗格中，選取 </a:t>
            </a:r>
            <a:r>
              <a:rPr lang="en-US" altLang="zh-TW" sz="3200" dirty="0"/>
              <a:t>[</a:t>
            </a:r>
            <a:r>
              <a:rPr lang="zh-TW" altLang="en-US" sz="3200" dirty="0"/>
              <a:t>銷售額</a:t>
            </a:r>
            <a:r>
              <a:rPr lang="en-US" altLang="zh-TW" sz="3200" dirty="0"/>
              <a:t>]</a:t>
            </a:r>
            <a:r>
              <a:rPr lang="zh-TW" altLang="en-US" sz="3200" dirty="0"/>
              <a:t>、</a:t>
            </a:r>
            <a:r>
              <a:rPr lang="en-US" altLang="zh-TW" sz="3200" dirty="0"/>
              <a:t>[</a:t>
            </a:r>
            <a:r>
              <a:rPr lang="zh-TW" altLang="en-US" sz="3200" dirty="0"/>
              <a:t>產品</a:t>
            </a:r>
            <a:r>
              <a:rPr lang="en-US" altLang="zh-TW" sz="3200" dirty="0"/>
              <a:t>] </a:t>
            </a:r>
            <a:r>
              <a:rPr lang="zh-TW" altLang="en-US" sz="3200" dirty="0"/>
              <a:t>及 </a:t>
            </a:r>
            <a:r>
              <a:rPr lang="en-US" altLang="zh-TW" sz="3200" dirty="0"/>
              <a:t>[</a:t>
            </a:r>
            <a:r>
              <a:rPr lang="zh-TW" altLang="en-US" sz="3200" dirty="0"/>
              <a:t>市場區隔</a:t>
            </a:r>
            <a:r>
              <a:rPr lang="en-US" altLang="zh-TW" sz="3200" dirty="0"/>
              <a:t>] </a:t>
            </a:r>
            <a:r>
              <a:rPr lang="zh-TW" altLang="en-US" sz="3200" dirty="0"/>
              <a:t>欄位。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200" dirty="0"/>
              <a:t>Power BI </a:t>
            </a:r>
            <a:r>
              <a:rPr lang="zh-TW" altLang="en-US" sz="3200" dirty="0"/>
              <a:t>會自動建立群組直條圖。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拖曳圖表，使其寬度足以填滿上方兩個圖表下的空間。</a:t>
            </a:r>
          </a:p>
          <a:p>
            <a:pPr marL="742950" indent="-742950">
              <a:buFont typeface="+mj-lt"/>
              <a:buAutoNum type="arabicPeriod"/>
            </a:pPr>
            <a:endParaRPr lang="zh-TW" altLang="en-US" sz="32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9E9B3-9684-478D-9180-70232D7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01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6CF6-E9CB-4D87-A18A-C9EF55EA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4</a:t>
            </a:r>
            <a:r>
              <a:rPr lang="zh-TW" altLang="en-US" dirty="0"/>
              <a:t>：依產品和區段的銷售額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7E9503A-3E95-4466-AB94-E6A7427A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dirty="0"/>
              <a:t>由此統計圖可看出，公司似乎應該繼續投資 </a:t>
            </a:r>
            <a:r>
              <a:rPr lang="en-US" altLang="zh-TW" dirty="0"/>
              <a:t>Paseo </a:t>
            </a:r>
            <a:r>
              <a:rPr lang="zh-TW" altLang="en-US" dirty="0"/>
              <a:t>產品，並以小型企業和政府部門作為目標。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E248DE-9CB6-4A0B-ADDA-B96D80CE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9" y="1681664"/>
            <a:ext cx="10914742" cy="459112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16058-EB41-4433-BD1A-1884102E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348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A3A51-FE04-4847-A548-6703FEA4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5</a:t>
            </a:r>
            <a:r>
              <a:rPr lang="zh-TW" altLang="en-US" dirty="0"/>
              <a:t>：年交叉分析篩選器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20505-F720-4250-B7C3-AD8845C9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交叉分析篩選器是一項很重要的工具，可將報表頁面上視覺效果篩選為特定的選取項目。 </a:t>
            </a:r>
            <a:endParaRPr lang="en-US" altLang="zh-TW" sz="3200" dirty="0"/>
          </a:p>
          <a:p>
            <a:r>
              <a:rPr lang="zh-TW" altLang="en-US" sz="3200" dirty="0"/>
              <a:t>在此情況下，我們可以建立兩個不同的交叉分析篩選器，以針對每個月和年的效能進行縮減。</a:t>
            </a:r>
            <a:endParaRPr lang="en-US" altLang="zh-TW" sz="3200" dirty="0"/>
          </a:p>
          <a:p>
            <a:r>
              <a:rPr lang="zh-TW" altLang="en-US" sz="3200" dirty="0"/>
              <a:t> 一個交叉分析篩選器會使用原始資料表中的 </a:t>
            </a:r>
            <a:r>
              <a:rPr lang="en-US" altLang="zh-TW" sz="3200" dirty="0"/>
              <a:t>[</a:t>
            </a:r>
            <a:r>
              <a:rPr lang="zh-TW" altLang="en-US" sz="3200" dirty="0"/>
              <a:t>日期</a:t>
            </a:r>
            <a:r>
              <a:rPr lang="en-US" altLang="zh-TW" sz="3200" dirty="0"/>
              <a:t>] </a:t>
            </a:r>
            <a:r>
              <a:rPr lang="zh-TW" altLang="en-US" sz="3200" dirty="0"/>
              <a:t>欄位。 另一個則會使用我們稍早在本課程中 所建立的「行事曆」資料表中的</a:t>
            </a:r>
            <a:r>
              <a:rPr lang="en-US" altLang="zh-TW" sz="3200" dirty="0"/>
              <a:t>[Date] </a:t>
            </a:r>
            <a:r>
              <a:rPr lang="zh-TW" altLang="en-US" sz="3200" dirty="0"/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F8641-3632-4175-A769-87FD83D6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786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A3A51-FE04-4847-A548-6703FEA4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5</a:t>
            </a:r>
            <a:r>
              <a:rPr lang="zh-TW" altLang="en-US" dirty="0"/>
              <a:t>：年交叉分析篩選器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20505-F720-4250-B7C3-AD8845C9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900" b="1" dirty="0"/>
              <a:t>使用原始資料表中的 </a:t>
            </a:r>
            <a:r>
              <a:rPr lang="en-US" altLang="zh-TW" sz="3900" b="1" dirty="0"/>
              <a:t>[</a:t>
            </a:r>
            <a:r>
              <a:rPr lang="zh-TW" altLang="en-US" sz="3900" b="1" dirty="0"/>
              <a:t>日期</a:t>
            </a:r>
            <a:r>
              <a:rPr lang="en-US" altLang="zh-TW" sz="3900" b="1" dirty="0"/>
              <a:t>] </a:t>
            </a:r>
            <a:r>
              <a:rPr lang="zh-TW" altLang="en-US" sz="3900" b="1" dirty="0"/>
              <a:t>欄位</a:t>
            </a:r>
            <a:endParaRPr lang="en-US" altLang="zh-TW" sz="3900" b="1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欄位</a:t>
            </a:r>
            <a:r>
              <a:rPr lang="en-US" altLang="zh-TW" dirty="0"/>
              <a:t>] </a:t>
            </a:r>
            <a:r>
              <a:rPr lang="zh-TW" altLang="en-US" dirty="0"/>
              <a:t>窗格中，選取 </a:t>
            </a:r>
            <a:r>
              <a:rPr lang="en-US" altLang="zh-TW" dirty="0"/>
              <a:t>[</a:t>
            </a:r>
            <a:r>
              <a:rPr lang="zh-TW" altLang="en-US" dirty="0"/>
              <a:t>財務</a:t>
            </a:r>
            <a:r>
              <a:rPr lang="en-US" altLang="zh-TW" dirty="0"/>
              <a:t>] </a:t>
            </a:r>
            <a:r>
              <a:rPr lang="zh-TW" altLang="en-US" dirty="0"/>
              <a:t>資料表中的 </a:t>
            </a:r>
            <a:r>
              <a:rPr lang="en-US" altLang="zh-TW" dirty="0"/>
              <a:t>[ </a:t>
            </a:r>
            <a:r>
              <a:rPr lang="zh-TW" altLang="en-US" dirty="0"/>
              <a:t>日期 </a:t>
            </a:r>
            <a:r>
              <a:rPr lang="en-US" altLang="zh-TW" dirty="0"/>
              <a:t>] </a:t>
            </a:r>
            <a:r>
              <a:rPr lang="zh-TW" altLang="en-US" dirty="0"/>
              <a:t>欄位。 將它拖曳至畫布左側的空白區域。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視覺效果</a:t>
            </a:r>
            <a:r>
              <a:rPr lang="en-US" altLang="zh-TW" dirty="0"/>
              <a:t>] </a:t>
            </a:r>
            <a:r>
              <a:rPr lang="zh-TW" altLang="en-US" dirty="0"/>
              <a:t>窗格中選擇 </a:t>
            </a:r>
            <a:r>
              <a:rPr lang="en-US" altLang="zh-TW" dirty="0"/>
              <a:t>[</a:t>
            </a:r>
            <a:r>
              <a:rPr lang="zh-TW" altLang="en-US" dirty="0"/>
              <a:t>交叉分析篩選器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dirty="0"/>
              <a:t>Power BI </a:t>
            </a:r>
            <a:r>
              <a:rPr lang="zh-TW" altLang="en-US" dirty="0"/>
              <a:t>會自動建立數位範圍交叉分析篩選器。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您可以拖曳 </a:t>
            </a:r>
            <a:r>
              <a:rPr lang="en-US" altLang="zh-TW" dirty="0"/>
              <a:t>end </a:t>
            </a:r>
            <a:r>
              <a:rPr lang="zh-TW" altLang="en-US" dirty="0"/>
              <a:t>以進行篩選，或選取右上角的箭號，然後將它變更為不同類型的交叉分析篩選器。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17AE0-F73E-49A9-A8CC-22C90A2C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2D105108-E516-4EBE-8A93-49D83531D422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85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A3A51-FE04-4847-A548-6703FEA4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5</a:t>
            </a:r>
            <a:r>
              <a:rPr lang="zh-TW" altLang="en-US" dirty="0"/>
              <a:t>：年交叉分析篩選器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20505-F720-4250-B7C3-AD8845C9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790700"/>
            <a:ext cx="10058400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使用原始資料表中的 </a:t>
            </a:r>
            <a:r>
              <a:rPr lang="en-US" altLang="zh-TW" b="1" dirty="0"/>
              <a:t>[</a:t>
            </a:r>
            <a:r>
              <a:rPr lang="zh-TW" altLang="en-US" b="1" dirty="0"/>
              <a:t>日期</a:t>
            </a:r>
            <a:r>
              <a:rPr lang="en-US" altLang="zh-TW" b="1" dirty="0"/>
              <a:t>] </a:t>
            </a:r>
            <a:r>
              <a:rPr lang="zh-TW" altLang="en-US" b="1" dirty="0"/>
              <a:t>欄位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C3AAD0-93A1-4439-8C05-3F65068DD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79" b="14473"/>
          <a:stretch/>
        </p:blipFill>
        <p:spPr>
          <a:xfrm>
            <a:off x="653142" y="2322286"/>
            <a:ext cx="9528564" cy="18282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F337AA5-91C4-4D46-BBA0-783149EE8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03"/>
          <a:stretch/>
        </p:blipFill>
        <p:spPr>
          <a:xfrm>
            <a:off x="8131587" y="2263713"/>
            <a:ext cx="3222213" cy="194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593D10-5684-49B4-94CE-958C67C96E59}"/>
              </a:ext>
            </a:extLst>
          </p:cNvPr>
          <p:cNvSpPr/>
          <p:nvPr/>
        </p:nvSpPr>
        <p:spPr>
          <a:xfrm>
            <a:off x="7082971" y="2558823"/>
            <a:ext cx="391886" cy="496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3C39EFB-C1FE-4CB4-8044-369A391E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83" y="4285507"/>
            <a:ext cx="5058481" cy="16290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98411DF-5061-40C0-921E-5DBF1C696566}"/>
              </a:ext>
            </a:extLst>
          </p:cNvPr>
          <p:cNvSpPr/>
          <p:nvPr/>
        </p:nvSpPr>
        <p:spPr>
          <a:xfrm>
            <a:off x="7681645" y="4859781"/>
            <a:ext cx="206963" cy="27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20A3C1F-4C9F-4968-AF2C-A6332C2A7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636" y="4709112"/>
            <a:ext cx="1105054" cy="2229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箭號: 有線條的向右箭號 12">
            <a:extLst>
              <a:ext uri="{FF2B5EF4-FFF2-40B4-BE49-F238E27FC236}">
                <a16:creationId xmlns:a16="http://schemas.microsoft.com/office/drawing/2014/main" id="{00DB91DA-7942-4B85-90F3-656F39B70E82}"/>
              </a:ext>
            </a:extLst>
          </p:cNvPr>
          <p:cNvSpPr/>
          <p:nvPr/>
        </p:nvSpPr>
        <p:spPr>
          <a:xfrm rot="5400000">
            <a:off x="6766727" y="3422427"/>
            <a:ext cx="1113905" cy="6122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D5EA981-C201-45FF-99D0-56CF6D6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318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A3A51-FE04-4847-A548-6703FEA4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5</a:t>
            </a:r>
            <a:r>
              <a:rPr lang="zh-TW" altLang="en-US" dirty="0"/>
              <a:t>：年交叉分析篩選器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20505-F720-4250-B7C3-AD8845C9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4" y="1714499"/>
            <a:ext cx="10379075" cy="4923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/>
              <a:t>使用「行事曆」資料表中的</a:t>
            </a:r>
            <a:r>
              <a:rPr lang="en-US" altLang="zh-TW" b="1" dirty="0"/>
              <a:t>[Date] 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在 </a:t>
            </a:r>
            <a:r>
              <a:rPr lang="en-US" altLang="zh-TW" sz="3200" dirty="0"/>
              <a:t>[</a:t>
            </a:r>
            <a:r>
              <a:rPr lang="zh-TW" altLang="en-US" sz="3200" dirty="0"/>
              <a:t>欄位</a:t>
            </a:r>
            <a:r>
              <a:rPr lang="en-US" altLang="zh-TW" sz="3200" dirty="0"/>
              <a:t>] </a:t>
            </a:r>
            <a:r>
              <a:rPr lang="zh-TW" altLang="en-US" sz="3200" dirty="0"/>
              <a:t>窗格中，選取 </a:t>
            </a:r>
            <a:r>
              <a:rPr lang="en-US" altLang="zh-TW" sz="3200" dirty="0"/>
              <a:t>[</a:t>
            </a:r>
            <a:r>
              <a:rPr lang="zh-TW" altLang="en-US" sz="3200" dirty="0"/>
              <a:t>行事曆</a:t>
            </a:r>
            <a:r>
              <a:rPr lang="en-US" altLang="zh-TW" sz="3200" dirty="0"/>
              <a:t>] </a:t>
            </a:r>
            <a:r>
              <a:rPr lang="zh-TW" altLang="en-US" sz="3200" dirty="0"/>
              <a:t>資料表中的 </a:t>
            </a:r>
            <a:r>
              <a:rPr lang="en-US" altLang="zh-TW" sz="3200" dirty="0"/>
              <a:t>[ </a:t>
            </a:r>
            <a:r>
              <a:rPr lang="zh-TW" altLang="en-US" sz="3200" dirty="0"/>
              <a:t>日期 </a:t>
            </a:r>
            <a:r>
              <a:rPr lang="en-US" altLang="zh-TW" sz="3200" dirty="0"/>
              <a:t>] </a:t>
            </a:r>
            <a:r>
              <a:rPr lang="zh-TW" altLang="en-US" sz="3200" dirty="0"/>
              <a:t>欄位。 將它拖曳至畫布左側的空白區域。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在 </a:t>
            </a:r>
            <a:r>
              <a:rPr lang="en-US" altLang="zh-TW" sz="3200" dirty="0"/>
              <a:t>[</a:t>
            </a:r>
            <a:r>
              <a:rPr lang="zh-TW" altLang="en-US" sz="3200" dirty="0"/>
              <a:t>視覺效果</a:t>
            </a:r>
            <a:r>
              <a:rPr lang="en-US" altLang="zh-TW" sz="3200" dirty="0"/>
              <a:t>] </a:t>
            </a:r>
            <a:r>
              <a:rPr lang="zh-TW" altLang="en-US" sz="3200" dirty="0"/>
              <a:t>窗格中選擇 </a:t>
            </a:r>
            <a:r>
              <a:rPr lang="en-US" altLang="zh-TW" sz="3200" dirty="0"/>
              <a:t>[</a:t>
            </a:r>
            <a:r>
              <a:rPr lang="zh-TW" altLang="en-US" sz="3200" dirty="0"/>
              <a:t>交叉分析篩選器</a:t>
            </a:r>
            <a:r>
              <a:rPr lang="en-US" altLang="zh-TW" sz="3200" dirty="0"/>
              <a:t>]</a:t>
            </a:r>
            <a:r>
              <a:rPr lang="zh-TW" altLang="en-US" sz="3200" dirty="0"/>
              <a:t>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在 </a:t>
            </a:r>
            <a:r>
              <a:rPr lang="en-US" altLang="zh-TW" sz="3200" dirty="0"/>
              <a:t>[</a:t>
            </a:r>
            <a:r>
              <a:rPr lang="zh-TW" altLang="en-US" sz="3200" dirty="0"/>
              <a:t>視覺效果</a:t>
            </a:r>
            <a:r>
              <a:rPr lang="en-US" altLang="zh-TW" sz="3200" dirty="0"/>
              <a:t>] </a:t>
            </a:r>
            <a:r>
              <a:rPr lang="zh-TW" altLang="en-US" sz="3200" dirty="0"/>
              <a:t>窗格的 </a:t>
            </a:r>
            <a:r>
              <a:rPr lang="en-US" altLang="zh-TW" sz="3200" dirty="0"/>
              <a:t>[</a:t>
            </a:r>
            <a:r>
              <a:rPr lang="zh-TW" altLang="en-US" sz="3200" dirty="0"/>
              <a:t>欄位</a:t>
            </a:r>
            <a:r>
              <a:rPr lang="en-US" altLang="zh-TW" sz="3200" dirty="0"/>
              <a:t>] </a:t>
            </a:r>
            <a:r>
              <a:rPr lang="zh-TW" altLang="en-US" sz="3200" dirty="0"/>
              <a:t>區段中，選取 </a:t>
            </a:r>
            <a:r>
              <a:rPr lang="en-US" altLang="zh-TW" sz="3200" dirty="0"/>
              <a:t>[</a:t>
            </a:r>
            <a:r>
              <a:rPr lang="zh-TW" altLang="en-US" sz="3200" dirty="0"/>
              <a:t>欄位</a:t>
            </a:r>
            <a:r>
              <a:rPr lang="en-US" altLang="zh-TW" sz="3200" dirty="0"/>
              <a:t>] </a:t>
            </a:r>
            <a:r>
              <a:rPr lang="zh-TW" altLang="en-US" sz="3200" dirty="0"/>
              <a:t>中的下拉式功能表。 移除 </a:t>
            </a:r>
            <a:r>
              <a:rPr lang="en-US" altLang="zh-TW" sz="3200" dirty="0"/>
              <a:t>[</a:t>
            </a:r>
            <a:r>
              <a:rPr lang="zh-TW" altLang="en-US" sz="3200" dirty="0"/>
              <a:t>季</a:t>
            </a:r>
            <a:r>
              <a:rPr lang="en-US" altLang="zh-TW" sz="3200" dirty="0"/>
              <a:t>] </a:t>
            </a:r>
            <a:r>
              <a:rPr lang="zh-TW" altLang="en-US" sz="3200" dirty="0"/>
              <a:t>和 </a:t>
            </a:r>
            <a:r>
              <a:rPr lang="en-US" altLang="zh-TW" sz="3200" dirty="0"/>
              <a:t>[</a:t>
            </a:r>
            <a:r>
              <a:rPr lang="zh-TW" altLang="en-US" sz="3200" dirty="0"/>
              <a:t>日</a:t>
            </a:r>
            <a:r>
              <a:rPr lang="en-US" altLang="zh-TW" sz="3200" dirty="0"/>
              <a:t>]</a:t>
            </a:r>
            <a:r>
              <a:rPr lang="zh-TW" altLang="en-US" sz="3200" dirty="0"/>
              <a:t>，只保留 </a:t>
            </a:r>
            <a:r>
              <a:rPr lang="en-US" altLang="zh-TW" sz="3200" dirty="0"/>
              <a:t>[</a:t>
            </a:r>
            <a:r>
              <a:rPr lang="zh-TW" altLang="en-US" sz="3200" dirty="0"/>
              <a:t>年</a:t>
            </a:r>
            <a:r>
              <a:rPr lang="en-US" altLang="zh-TW" sz="3200" dirty="0"/>
              <a:t>] </a:t>
            </a:r>
            <a:r>
              <a:rPr lang="zh-TW" altLang="en-US" sz="3200" dirty="0"/>
              <a:t>和 </a:t>
            </a:r>
            <a:r>
              <a:rPr lang="en-US" altLang="zh-TW" sz="3200" dirty="0"/>
              <a:t>[</a:t>
            </a:r>
            <a:r>
              <a:rPr lang="zh-TW" altLang="en-US" sz="3200" dirty="0"/>
              <a:t>月</a:t>
            </a:r>
            <a:r>
              <a:rPr lang="en-US" altLang="zh-TW" sz="3200" dirty="0"/>
              <a:t>]</a:t>
            </a:r>
            <a:r>
              <a:rPr lang="zh-TW" altLang="en-US" sz="3200" dirty="0"/>
              <a:t>。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展開每一年並調整視覺效果的大小，以顯示所有月份。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66678F-FDA2-46C3-8836-D1052F2D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68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A3A51-FE04-4847-A548-6703FEA4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視覺效果 </a:t>
            </a:r>
            <a:r>
              <a:rPr lang="en-US" altLang="zh-TW" dirty="0"/>
              <a:t>5</a:t>
            </a:r>
            <a:r>
              <a:rPr lang="zh-TW" altLang="en-US" dirty="0"/>
              <a:t>：年交叉分析篩選器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C6450-800D-4F06-A358-99AC58A6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E8C933-ED3D-4177-9897-DDBB0A367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63"/>
          <a:stretch/>
        </p:blipFill>
        <p:spPr>
          <a:xfrm>
            <a:off x="3388830" y="1690688"/>
            <a:ext cx="2470391" cy="37505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814B07-F0B0-4870-B412-8F8258C544B6}"/>
              </a:ext>
            </a:extLst>
          </p:cNvPr>
          <p:cNvSpPr/>
          <p:nvPr/>
        </p:nvSpPr>
        <p:spPr>
          <a:xfrm>
            <a:off x="3617431" y="3448050"/>
            <a:ext cx="1085850" cy="123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F0FB38-9F1B-4FBD-8370-F4FB9E08193D}"/>
              </a:ext>
            </a:extLst>
          </p:cNvPr>
          <p:cNvSpPr/>
          <p:nvPr/>
        </p:nvSpPr>
        <p:spPr>
          <a:xfrm>
            <a:off x="3617431" y="3686175"/>
            <a:ext cx="1085850" cy="123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7614AC-C9E4-4437-B67A-A6A66D73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15" y="1571313"/>
            <a:ext cx="1924319" cy="22386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3F28A68-67AE-49FC-8080-88CCF199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439" y="1690688"/>
            <a:ext cx="3983140" cy="4536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7C3E864-DA34-4025-8390-52C2658335A4}"/>
              </a:ext>
            </a:extLst>
          </p:cNvPr>
          <p:cNvSpPr/>
          <p:nvPr/>
        </p:nvSpPr>
        <p:spPr>
          <a:xfrm>
            <a:off x="6612439" y="2654301"/>
            <a:ext cx="1185360" cy="3441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E9BBB2-56DE-4F5F-9222-EB1D694E86EA}"/>
              </a:ext>
            </a:extLst>
          </p:cNvPr>
          <p:cNvSpPr txBox="1"/>
          <p:nvPr/>
        </p:nvSpPr>
        <p:spPr>
          <a:xfrm>
            <a:off x="6096000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如果您的管理員要求只查看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2013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資料，您可以使用交叉分析篩選器來選取年或每年的特定月份。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19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6BCF19-CB7A-402D-A898-B0B10A3D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zh-TW" altLang="en-US" dirty="0"/>
              <a:t>格式化報表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4579-945D-494C-A406-8930653D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zh-TW" altLang="en-US" dirty="0"/>
              <a:t>為報表加分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CB0EC-511B-4928-A970-4F2AD333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D6A7E7-932A-41CC-8879-2670BD45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模擬情境</a:t>
            </a:r>
            <a:r>
              <a:rPr lang="en-US" altLang="zh-TW" dirty="0"/>
              <a:t>~</a:t>
            </a:r>
            <a:br>
              <a:rPr lang="en-US" altLang="zh-TW" dirty="0"/>
            </a:br>
            <a:r>
              <a:rPr lang="zh-TW" altLang="en-US" dirty="0"/>
              <a:t>您的經理想要查看最新一份銷售數字報表。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E410E2-A8F4-4A73-8C0C-B20C423A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5445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其要求執行摘要需包含以下內容：</a:t>
            </a:r>
            <a:endParaRPr lang="en-US" altLang="zh-TW" dirty="0"/>
          </a:p>
          <a:p>
            <a:pPr lvl="1" algn="l">
              <a:lnSpc>
                <a:spcPct val="11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哪一個月份和年份有最大收益？</a:t>
            </a:r>
            <a:br>
              <a:rPr lang="zh-TW" altLang="en-US" sz="2000" dirty="0">
                <a:solidFill>
                  <a:srgbClr val="FF0000"/>
                </a:solidFill>
              </a:rPr>
            </a:br>
            <a:r>
              <a:rPr lang="zh-TW" altLang="en-US" sz="2000" dirty="0">
                <a:solidFill>
                  <a:srgbClr val="FF0000"/>
                </a:solidFill>
              </a:rPr>
              <a:t>公司在哪個地區取得了最大成功 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依國家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zh-TW" altLang="en-US" sz="2000" dirty="0">
                <a:solidFill>
                  <a:srgbClr val="FF0000"/>
                </a:solidFill>
              </a:rPr>
              <a:t>地區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zh-TW" altLang="en-US" sz="2000" dirty="0">
                <a:solidFill>
                  <a:srgbClr val="FF0000"/>
                </a:solidFill>
              </a:rPr>
              <a:t>？</a:t>
            </a:r>
            <a:br>
              <a:rPr lang="zh-TW" altLang="en-US" sz="2000" dirty="0">
                <a:solidFill>
                  <a:srgbClr val="FF0000"/>
                </a:solidFill>
              </a:rPr>
            </a:br>
            <a:r>
              <a:rPr lang="zh-TW" altLang="en-US" sz="2000" dirty="0">
                <a:solidFill>
                  <a:srgbClr val="FF0000"/>
                </a:solidFill>
              </a:rPr>
              <a:t>公司應該繼續投資哪項產品及哪個市場？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2FEF4-8F9A-4E2C-BB6E-AD83E1E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419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7A99796-4073-49B7-A651-273DCE87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佈景主題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5A2DA4A-8531-4A0F-8756-66E8EBEF8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95450"/>
            <a:ext cx="5994699" cy="447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在 </a:t>
            </a:r>
            <a:r>
              <a:rPr lang="en-US" altLang="zh-TW" sz="2800" dirty="0"/>
              <a:t>[</a:t>
            </a:r>
            <a:r>
              <a:rPr lang="zh-TW" altLang="en-US" sz="2800" dirty="0"/>
              <a:t>檢視</a:t>
            </a:r>
            <a:r>
              <a:rPr lang="en-US" altLang="zh-TW" sz="2800" dirty="0"/>
              <a:t>] </a:t>
            </a:r>
            <a:r>
              <a:rPr lang="zh-TW" altLang="en-US" sz="2800" dirty="0"/>
              <a:t>功能區上，將主題變更為 </a:t>
            </a:r>
            <a:r>
              <a:rPr lang="en-US" altLang="zh-TW" sz="2800" dirty="0"/>
              <a:t>[</a:t>
            </a:r>
            <a:r>
              <a:rPr lang="zh-TW" altLang="en-US" sz="2800" dirty="0"/>
              <a:t>高階主管</a:t>
            </a:r>
            <a:r>
              <a:rPr lang="en-US" altLang="zh-TW" sz="2800" dirty="0"/>
              <a:t>]</a:t>
            </a:r>
            <a:r>
              <a:rPr lang="zh-TW" altLang="en-US" sz="2800" dirty="0"/>
              <a:t>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5F159C-2647-4436-871C-9E11EB1E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16" y="681037"/>
            <a:ext cx="3890450" cy="58480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F5D8F3-DB7C-46E3-926D-7ACE91AA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50" y="2644189"/>
            <a:ext cx="2251269" cy="222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D02867-B698-4F7B-8D47-431AC766D060}"/>
              </a:ext>
            </a:extLst>
          </p:cNvPr>
          <p:cNvSpPr/>
          <p:nvPr/>
        </p:nvSpPr>
        <p:spPr>
          <a:xfrm>
            <a:off x="7806519" y="3605069"/>
            <a:ext cx="818866" cy="502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3D0A18C-0066-4224-B6A0-538BE2E4F9F4}"/>
              </a:ext>
            </a:extLst>
          </p:cNvPr>
          <p:cNvCxnSpPr/>
          <p:nvPr/>
        </p:nvCxnSpPr>
        <p:spPr>
          <a:xfrm flipH="1" flipV="1">
            <a:off x="6192919" y="3712191"/>
            <a:ext cx="1613600" cy="13647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B4BF4-48B7-4512-90A1-9FE15AB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0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047E7-CA41-4E27-8D1A-9BDFB9AE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裝飾視覺效果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7026C-E718-4A6B-ACE6-3642E955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4" y="1657350"/>
            <a:ext cx="10531475" cy="49799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在 </a:t>
            </a:r>
            <a:r>
              <a:rPr lang="en-US" altLang="zh-TW" sz="2400" dirty="0"/>
              <a:t>[</a:t>
            </a:r>
            <a:r>
              <a:rPr lang="zh-TW" altLang="en-US" sz="2400" dirty="0"/>
              <a:t>視覺效果</a:t>
            </a:r>
            <a:r>
              <a:rPr lang="en-US" altLang="zh-TW" sz="2400" dirty="0"/>
              <a:t>] </a:t>
            </a:r>
            <a:r>
              <a:rPr lang="zh-TW" altLang="en-US" sz="2400" dirty="0"/>
              <a:t>窗格的 </a:t>
            </a:r>
            <a:r>
              <a:rPr lang="en-US" altLang="zh-TW" sz="2400" dirty="0"/>
              <a:t>[</a:t>
            </a:r>
            <a:r>
              <a:rPr lang="zh-TW" altLang="en-US" sz="2400" dirty="0"/>
              <a:t>格式</a:t>
            </a:r>
            <a:r>
              <a:rPr lang="en-US" altLang="zh-TW" sz="2400" dirty="0"/>
              <a:t>] </a:t>
            </a:r>
            <a:r>
              <a:rPr lang="zh-TW" altLang="en-US" sz="2400" dirty="0"/>
              <a:t>索引標籤上進行下列變更。</a:t>
            </a: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zh-TW" altLang="en-US" sz="2400" dirty="0"/>
              <a:t>選取 </a:t>
            </a:r>
            <a:r>
              <a:rPr lang="en-US" altLang="zh-TW" sz="2400" dirty="0"/>
              <a:t>[</a:t>
            </a:r>
            <a:r>
              <a:rPr lang="zh-TW" altLang="en-US" sz="2400" dirty="0"/>
              <a:t>視覺效果 </a:t>
            </a:r>
            <a:r>
              <a:rPr lang="en-US" altLang="zh-TW" sz="2400" dirty="0"/>
              <a:t>2]</a:t>
            </a:r>
            <a:r>
              <a:rPr lang="zh-TW" altLang="en-US" sz="2400" dirty="0"/>
              <a:t>。 在 </a:t>
            </a:r>
            <a:r>
              <a:rPr lang="en-US" altLang="zh-TW" sz="2400" dirty="0"/>
              <a:t>[</a:t>
            </a:r>
            <a:r>
              <a:rPr lang="zh-TW" altLang="en-US" sz="2400" dirty="0"/>
              <a:t>標題</a:t>
            </a:r>
            <a:r>
              <a:rPr lang="en-US" altLang="zh-TW" sz="2400" dirty="0"/>
              <a:t>] </a:t>
            </a:r>
            <a:r>
              <a:rPr lang="zh-TW" altLang="en-US" sz="2400" dirty="0"/>
              <a:t>區段中，將 </a:t>
            </a:r>
            <a:r>
              <a:rPr lang="en-US" altLang="zh-TW" sz="2400" dirty="0"/>
              <a:t>[</a:t>
            </a:r>
            <a:r>
              <a:rPr lang="zh-TW" altLang="en-US" sz="2400" dirty="0"/>
              <a:t>標題文字</a:t>
            </a:r>
            <a:r>
              <a:rPr lang="en-US" altLang="zh-TW" sz="2400" dirty="0"/>
              <a:t>] </a:t>
            </a:r>
            <a:r>
              <a:rPr lang="zh-TW" altLang="en-US" sz="2400" dirty="0"/>
              <a:t>變更為 </a:t>
            </a:r>
            <a:r>
              <a:rPr lang="en-US" altLang="zh-TW" sz="2400" dirty="0"/>
              <a:t>"</a:t>
            </a:r>
            <a:r>
              <a:rPr lang="zh-TW" altLang="en-US" sz="2400" dirty="0"/>
              <a:t>月收益與年收益</a:t>
            </a:r>
            <a:r>
              <a:rPr lang="en-US" altLang="zh-TW" sz="2400" dirty="0"/>
              <a:t>" </a:t>
            </a:r>
            <a:r>
              <a:rPr lang="zh-TW" altLang="en-US" sz="2400" dirty="0"/>
              <a:t>並將 </a:t>
            </a:r>
            <a:r>
              <a:rPr lang="en-US" altLang="zh-TW" sz="2400" dirty="0"/>
              <a:t>[</a:t>
            </a:r>
            <a:r>
              <a:rPr lang="zh-TW" altLang="en-US" sz="2400" dirty="0"/>
              <a:t>文字大小</a:t>
            </a:r>
            <a:r>
              <a:rPr lang="en-US" altLang="zh-TW" sz="2400" dirty="0"/>
              <a:t>] </a:t>
            </a:r>
            <a:r>
              <a:rPr lang="zh-TW" altLang="en-US" sz="2400" dirty="0"/>
              <a:t>變更為 </a:t>
            </a:r>
            <a:r>
              <a:rPr lang="en-US" altLang="zh-TW" sz="2400" dirty="0"/>
              <a:t>[16 </a:t>
            </a:r>
            <a:r>
              <a:rPr lang="en-US" altLang="zh-TW" sz="2400" dirty="0" err="1"/>
              <a:t>pt</a:t>
            </a:r>
            <a:r>
              <a:rPr lang="en-US" altLang="zh-TW" sz="2400" dirty="0"/>
              <a:t>]</a:t>
            </a:r>
            <a:r>
              <a:rPr lang="zh-TW" altLang="en-US" sz="2400" dirty="0"/>
              <a:t>。 將 </a:t>
            </a:r>
            <a:r>
              <a:rPr lang="en-US" altLang="zh-TW" sz="2400" dirty="0"/>
              <a:t>[</a:t>
            </a:r>
            <a:r>
              <a:rPr lang="zh-TW" altLang="en-US" sz="2400" dirty="0"/>
              <a:t>陰影</a:t>
            </a:r>
            <a:r>
              <a:rPr lang="en-US" altLang="zh-TW" sz="2400" dirty="0"/>
              <a:t>] </a:t>
            </a:r>
            <a:r>
              <a:rPr lang="zh-TW" altLang="en-US" sz="2400" dirty="0"/>
              <a:t>切換為 </a:t>
            </a:r>
            <a:r>
              <a:rPr lang="en-US" altLang="zh-TW" sz="2400" dirty="0"/>
              <a:t>[</a:t>
            </a:r>
            <a:r>
              <a:rPr lang="zh-TW" altLang="en-US" sz="2400" dirty="0"/>
              <a:t>開啟</a:t>
            </a:r>
            <a:r>
              <a:rPr lang="en-US" altLang="zh-TW" sz="2400" dirty="0"/>
              <a:t>]</a:t>
            </a:r>
            <a:r>
              <a:rPr lang="zh-TW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sz="2400" dirty="0"/>
              <a:t>選取 </a:t>
            </a:r>
            <a:r>
              <a:rPr lang="en-US" altLang="zh-TW" sz="2400" dirty="0"/>
              <a:t>[</a:t>
            </a:r>
            <a:r>
              <a:rPr lang="zh-TW" altLang="en-US" sz="2400" dirty="0"/>
              <a:t>視覺效果 </a:t>
            </a:r>
            <a:r>
              <a:rPr lang="en-US" altLang="zh-TW" sz="2400" dirty="0"/>
              <a:t>3]</a:t>
            </a:r>
            <a:r>
              <a:rPr lang="zh-TW" altLang="en-US" sz="2400" dirty="0"/>
              <a:t>。 在 </a:t>
            </a:r>
            <a:r>
              <a:rPr lang="en-US" altLang="zh-TW" sz="2400" dirty="0"/>
              <a:t>[</a:t>
            </a:r>
            <a:r>
              <a:rPr lang="zh-TW" altLang="en-US" sz="2400" dirty="0"/>
              <a:t>地圖樣式</a:t>
            </a:r>
            <a:r>
              <a:rPr lang="en-US" altLang="zh-TW" sz="2400" dirty="0"/>
              <a:t>] </a:t>
            </a:r>
            <a:r>
              <a:rPr lang="zh-TW" altLang="en-US" sz="2400" dirty="0"/>
              <a:t>區段中，將 </a:t>
            </a:r>
            <a:r>
              <a:rPr lang="en-US" altLang="zh-TW" sz="2400" dirty="0"/>
              <a:t>[</a:t>
            </a:r>
            <a:r>
              <a:rPr lang="zh-TW" altLang="en-US" sz="2400" dirty="0"/>
              <a:t>主題</a:t>
            </a:r>
            <a:r>
              <a:rPr lang="en-US" altLang="zh-TW" sz="2400" dirty="0"/>
              <a:t>] </a:t>
            </a:r>
            <a:r>
              <a:rPr lang="zh-TW" altLang="en-US" sz="2400" dirty="0"/>
              <a:t>變更為 </a:t>
            </a:r>
            <a:r>
              <a:rPr lang="en-US" altLang="zh-TW" sz="2400" dirty="0"/>
              <a:t>[</a:t>
            </a:r>
            <a:r>
              <a:rPr lang="zh-TW" altLang="en-US" sz="2400" dirty="0"/>
              <a:t>灰階</a:t>
            </a:r>
            <a:r>
              <a:rPr lang="en-US" altLang="zh-TW" sz="2400" dirty="0"/>
              <a:t>]</a:t>
            </a:r>
            <a:r>
              <a:rPr lang="zh-TW" altLang="en-US" sz="2400" dirty="0"/>
              <a:t>。 在 </a:t>
            </a:r>
            <a:r>
              <a:rPr lang="en-US" altLang="zh-TW" sz="2400" dirty="0"/>
              <a:t>[</a:t>
            </a:r>
            <a:r>
              <a:rPr lang="zh-TW" altLang="en-US" sz="2400" dirty="0"/>
              <a:t>標題</a:t>
            </a:r>
            <a:r>
              <a:rPr lang="en-US" altLang="zh-TW" sz="2400" dirty="0"/>
              <a:t>] </a:t>
            </a:r>
            <a:r>
              <a:rPr lang="zh-TW" altLang="en-US" sz="2400" dirty="0"/>
              <a:t>區段中，將標題的 </a:t>
            </a:r>
            <a:r>
              <a:rPr lang="en-US" altLang="zh-TW" sz="2400" dirty="0"/>
              <a:t>[</a:t>
            </a:r>
            <a:r>
              <a:rPr lang="zh-TW" altLang="en-US" sz="2400" dirty="0"/>
              <a:t>文字大小</a:t>
            </a:r>
            <a:r>
              <a:rPr lang="en-US" altLang="zh-TW" sz="2400" dirty="0"/>
              <a:t>] </a:t>
            </a:r>
            <a:r>
              <a:rPr lang="zh-TW" altLang="en-US" sz="2400" dirty="0"/>
              <a:t>變更為 </a:t>
            </a:r>
            <a:r>
              <a:rPr lang="en-US" altLang="zh-TW" sz="2400" dirty="0"/>
              <a:t>[16 </a:t>
            </a:r>
            <a:r>
              <a:rPr lang="en-US" altLang="zh-TW" sz="2400" dirty="0" err="1"/>
              <a:t>pt</a:t>
            </a:r>
            <a:r>
              <a:rPr lang="en-US" altLang="zh-TW" sz="2400" dirty="0"/>
              <a:t>]</a:t>
            </a:r>
            <a:r>
              <a:rPr lang="zh-TW" altLang="en-US" sz="2400" dirty="0"/>
              <a:t>。 將 </a:t>
            </a:r>
            <a:r>
              <a:rPr lang="en-US" altLang="zh-TW" sz="2400" dirty="0"/>
              <a:t>[</a:t>
            </a:r>
            <a:r>
              <a:rPr lang="zh-TW" altLang="en-US" sz="2400" dirty="0"/>
              <a:t>陰影</a:t>
            </a:r>
            <a:r>
              <a:rPr lang="en-US" altLang="zh-TW" sz="2400" dirty="0"/>
              <a:t>] </a:t>
            </a:r>
            <a:r>
              <a:rPr lang="zh-TW" altLang="en-US" sz="2400" dirty="0"/>
              <a:t>切換為 </a:t>
            </a:r>
            <a:r>
              <a:rPr lang="en-US" altLang="zh-TW" sz="2400" dirty="0"/>
              <a:t>[</a:t>
            </a:r>
            <a:r>
              <a:rPr lang="zh-TW" altLang="en-US" sz="2400" dirty="0"/>
              <a:t>開啟</a:t>
            </a:r>
            <a:r>
              <a:rPr lang="en-US" altLang="zh-TW" sz="2400" dirty="0"/>
              <a:t>]</a:t>
            </a:r>
            <a:r>
              <a:rPr lang="zh-TW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sz="2400" dirty="0"/>
              <a:t>選取 </a:t>
            </a:r>
            <a:r>
              <a:rPr lang="en-US" altLang="zh-TW" sz="2400" dirty="0"/>
              <a:t>[</a:t>
            </a:r>
            <a:r>
              <a:rPr lang="zh-TW" altLang="en-US" sz="2400" dirty="0"/>
              <a:t>視覺效果 </a:t>
            </a:r>
            <a:r>
              <a:rPr lang="en-US" altLang="zh-TW" sz="2400" dirty="0"/>
              <a:t>4]</a:t>
            </a:r>
            <a:r>
              <a:rPr lang="zh-TW" altLang="en-US" sz="2400" dirty="0"/>
              <a:t>。 在 </a:t>
            </a:r>
            <a:r>
              <a:rPr lang="en-US" altLang="zh-TW" sz="2400" dirty="0"/>
              <a:t>[</a:t>
            </a:r>
            <a:r>
              <a:rPr lang="zh-TW" altLang="en-US" sz="2400" dirty="0"/>
              <a:t>標題</a:t>
            </a:r>
            <a:r>
              <a:rPr lang="en-US" altLang="zh-TW" sz="2400" dirty="0"/>
              <a:t>] </a:t>
            </a:r>
            <a:r>
              <a:rPr lang="zh-TW" altLang="en-US" sz="2400" dirty="0"/>
              <a:t>區段中，將標題的 </a:t>
            </a:r>
            <a:r>
              <a:rPr lang="en-US" altLang="zh-TW" sz="2400" dirty="0"/>
              <a:t>[</a:t>
            </a:r>
            <a:r>
              <a:rPr lang="zh-TW" altLang="en-US" sz="2400" dirty="0"/>
              <a:t>文字大小</a:t>
            </a:r>
            <a:r>
              <a:rPr lang="en-US" altLang="zh-TW" sz="2400" dirty="0"/>
              <a:t>] </a:t>
            </a:r>
            <a:r>
              <a:rPr lang="zh-TW" altLang="en-US" sz="2400" dirty="0"/>
              <a:t>變更為 </a:t>
            </a:r>
            <a:r>
              <a:rPr lang="en-US" altLang="zh-TW" sz="2400" dirty="0"/>
              <a:t>[16 </a:t>
            </a:r>
            <a:r>
              <a:rPr lang="en-US" altLang="zh-TW" sz="2400" dirty="0" err="1"/>
              <a:t>pt</a:t>
            </a:r>
            <a:r>
              <a:rPr lang="en-US" altLang="zh-TW" sz="2400" dirty="0"/>
              <a:t>]</a:t>
            </a:r>
            <a:r>
              <a:rPr lang="zh-TW" altLang="en-US" sz="2400" dirty="0"/>
              <a:t>。 將 </a:t>
            </a:r>
            <a:r>
              <a:rPr lang="en-US" altLang="zh-TW" sz="2400" dirty="0"/>
              <a:t>[</a:t>
            </a:r>
            <a:r>
              <a:rPr lang="zh-TW" altLang="en-US" sz="2400" dirty="0"/>
              <a:t>陰影</a:t>
            </a:r>
            <a:r>
              <a:rPr lang="en-US" altLang="zh-TW" sz="2400" dirty="0"/>
              <a:t>] </a:t>
            </a:r>
            <a:r>
              <a:rPr lang="zh-TW" altLang="en-US" sz="2400" dirty="0"/>
              <a:t>切換為 </a:t>
            </a:r>
            <a:r>
              <a:rPr lang="en-US" altLang="zh-TW" sz="2400" dirty="0"/>
              <a:t>[</a:t>
            </a:r>
            <a:r>
              <a:rPr lang="zh-TW" altLang="en-US" sz="2400" dirty="0"/>
              <a:t>開啟</a:t>
            </a:r>
            <a:r>
              <a:rPr lang="en-US" altLang="zh-TW" sz="2400" dirty="0"/>
              <a:t>]</a:t>
            </a:r>
            <a:r>
              <a:rPr lang="zh-TW" altLang="en-US" sz="2400" dirty="0"/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sz="2400" dirty="0"/>
              <a:t>選取 </a:t>
            </a:r>
            <a:r>
              <a:rPr lang="en-US" altLang="zh-TW" sz="2400" dirty="0"/>
              <a:t>[</a:t>
            </a:r>
            <a:r>
              <a:rPr lang="zh-TW" altLang="en-US" sz="2400" dirty="0"/>
              <a:t>視覺效果 </a:t>
            </a:r>
            <a:r>
              <a:rPr lang="en-US" altLang="zh-TW" sz="2400" dirty="0"/>
              <a:t>5]</a:t>
            </a:r>
            <a:r>
              <a:rPr lang="zh-TW" altLang="en-US" sz="2400" dirty="0"/>
              <a:t>。 在 </a:t>
            </a:r>
            <a:r>
              <a:rPr lang="en-US" altLang="zh-TW" sz="2400" dirty="0"/>
              <a:t>[</a:t>
            </a:r>
            <a:r>
              <a:rPr lang="zh-TW" altLang="en-US" sz="2400" dirty="0"/>
              <a:t>選取控制項</a:t>
            </a:r>
            <a:r>
              <a:rPr lang="en-US" altLang="zh-TW" sz="2400" dirty="0"/>
              <a:t>] </a:t>
            </a:r>
            <a:r>
              <a:rPr lang="zh-TW" altLang="en-US" sz="2400" dirty="0"/>
              <a:t>區段中，將 </a:t>
            </a:r>
            <a:r>
              <a:rPr lang="en-US" altLang="zh-TW" sz="2400" dirty="0"/>
              <a:t>[</a:t>
            </a:r>
            <a:r>
              <a:rPr lang="zh-TW" altLang="en-US" sz="2400" dirty="0"/>
              <a:t>顯示「全選」選項</a:t>
            </a:r>
            <a:r>
              <a:rPr lang="en-US" altLang="zh-TW" sz="2400" dirty="0"/>
              <a:t>] </a:t>
            </a:r>
            <a:r>
              <a:rPr lang="zh-TW" altLang="en-US" sz="2400" dirty="0"/>
              <a:t>切換為 </a:t>
            </a:r>
            <a:r>
              <a:rPr lang="en-US" altLang="zh-TW" sz="2400" dirty="0"/>
              <a:t>[</a:t>
            </a:r>
            <a:r>
              <a:rPr lang="zh-TW" altLang="en-US" sz="2400" dirty="0"/>
              <a:t>開啟</a:t>
            </a:r>
            <a:r>
              <a:rPr lang="en-US" altLang="zh-TW" sz="2400" dirty="0"/>
              <a:t>]</a:t>
            </a:r>
            <a:r>
              <a:rPr lang="zh-TW" altLang="en-US" sz="2400" dirty="0"/>
              <a:t>。 在 </a:t>
            </a:r>
            <a:r>
              <a:rPr lang="en-US" altLang="zh-TW" sz="2400" dirty="0"/>
              <a:t>[</a:t>
            </a:r>
            <a:r>
              <a:rPr lang="zh-TW" altLang="en-US" sz="2400" dirty="0"/>
              <a:t>交叉分析篩選器標題</a:t>
            </a:r>
            <a:r>
              <a:rPr lang="en-US" altLang="zh-TW" sz="2400" dirty="0"/>
              <a:t>] </a:t>
            </a:r>
            <a:r>
              <a:rPr lang="zh-TW" altLang="en-US" sz="2400" dirty="0"/>
              <a:t>區段中，將 </a:t>
            </a:r>
            <a:r>
              <a:rPr lang="en-US" altLang="zh-TW" sz="2400" dirty="0"/>
              <a:t>[</a:t>
            </a:r>
            <a:r>
              <a:rPr lang="zh-TW" altLang="en-US" sz="2400" dirty="0"/>
              <a:t>文字大小</a:t>
            </a:r>
            <a:r>
              <a:rPr lang="en-US" altLang="zh-TW" sz="2400" dirty="0"/>
              <a:t>] </a:t>
            </a:r>
            <a:r>
              <a:rPr lang="zh-TW" altLang="en-US" sz="2400" dirty="0"/>
              <a:t>增加至 </a:t>
            </a:r>
            <a:r>
              <a:rPr lang="en-US" altLang="zh-TW" sz="2400" dirty="0"/>
              <a:t>[16 </a:t>
            </a:r>
            <a:r>
              <a:rPr lang="en-US" altLang="zh-TW" sz="2400" dirty="0" err="1"/>
              <a:t>pt</a:t>
            </a:r>
            <a:r>
              <a:rPr lang="en-US" altLang="zh-TW" sz="2400" dirty="0"/>
              <a:t>]</a:t>
            </a:r>
            <a:r>
              <a:rPr lang="zh-TW" altLang="en-US" sz="2400" dirty="0"/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ADC23-E134-43C1-8ABD-3842D44D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2D105108-E516-4EBE-8A93-49D83531D422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6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C9A38-82BB-44A6-AC2A-AB5AEE7A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裝飾視覺效果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2058E-C0F0-4E77-B2D1-C3EE19B2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D97C47-5752-4035-9C35-442E9964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88" y="1498240"/>
            <a:ext cx="8388824" cy="53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6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73144AD-D1BF-4F59-8890-9B57D732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裝飾視覺效果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80843-0AA7-494E-90F1-40B49C21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66" y="1528549"/>
            <a:ext cx="8359267" cy="53294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E62BEB-09F1-4F67-B03B-0A2F3BB8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646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1136F-20E9-4E73-81AD-70141FC6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裝飾視覺效果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F54864-4C4C-4C85-863A-7AC48BA5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90" y="1528550"/>
            <a:ext cx="8360420" cy="53294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49754F-CDA4-4EE5-AF47-E22A968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597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30C5C-11A1-4747-A6DC-041665CC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新增標題的背景圖形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42961-DAE7-4C42-9459-4D7B11CF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在 </a:t>
            </a:r>
            <a:r>
              <a:rPr lang="en-US" altLang="zh-TW" sz="2800" dirty="0"/>
              <a:t>[</a:t>
            </a:r>
            <a:r>
              <a:rPr lang="zh-TW" altLang="en-US" sz="2800" dirty="0"/>
              <a:t>插入</a:t>
            </a:r>
            <a:r>
              <a:rPr lang="en-US" altLang="zh-TW" sz="2800" dirty="0"/>
              <a:t>] </a:t>
            </a:r>
            <a:r>
              <a:rPr lang="zh-TW" altLang="en-US" sz="2800" dirty="0"/>
              <a:t>功能區中，選取 </a:t>
            </a:r>
            <a:r>
              <a:rPr lang="en-US" altLang="zh-TW" sz="2800" dirty="0"/>
              <a:t>[</a:t>
            </a:r>
            <a:r>
              <a:rPr lang="zh-TW" altLang="en-US" sz="2800" dirty="0"/>
              <a:t>圖形</a:t>
            </a:r>
            <a:r>
              <a:rPr lang="en-US" altLang="zh-TW" sz="2800" dirty="0"/>
              <a:t>] &gt; [</a:t>
            </a:r>
            <a:r>
              <a:rPr lang="zh-TW" altLang="en-US" sz="2800" dirty="0"/>
              <a:t>矩形</a:t>
            </a:r>
            <a:r>
              <a:rPr lang="en-US" altLang="zh-TW" sz="2800" dirty="0"/>
              <a:t>]</a:t>
            </a:r>
            <a:r>
              <a:rPr lang="zh-TW" altLang="en-US" sz="2800" dirty="0"/>
              <a:t>。 將圖形放在頁面頂端，並延展為符合頁面寬度和標題的高度。</a:t>
            </a:r>
          </a:p>
          <a:p>
            <a:r>
              <a:rPr lang="zh-TW" altLang="en-US" sz="2800" dirty="0"/>
              <a:t>在 </a:t>
            </a:r>
            <a:r>
              <a:rPr lang="en-US" altLang="zh-TW" sz="2800" dirty="0"/>
              <a:t>[ </a:t>
            </a:r>
            <a:r>
              <a:rPr lang="zh-TW" altLang="en-US" sz="2800" dirty="0"/>
              <a:t>格式化圖形 </a:t>
            </a:r>
            <a:r>
              <a:rPr lang="en-US" altLang="zh-TW" sz="2800" dirty="0"/>
              <a:t>] </a:t>
            </a:r>
            <a:r>
              <a:rPr lang="zh-TW" altLang="en-US" sz="2800" dirty="0"/>
              <a:t>窗格的 </a:t>
            </a:r>
            <a:r>
              <a:rPr lang="en-US" altLang="zh-TW" sz="2800" dirty="0"/>
              <a:t>[ </a:t>
            </a:r>
            <a:r>
              <a:rPr lang="zh-TW" altLang="en-US" sz="2800" dirty="0"/>
              <a:t>外框 </a:t>
            </a:r>
            <a:r>
              <a:rPr lang="en-US" altLang="zh-TW" sz="2800" dirty="0"/>
              <a:t>] </a:t>
            </a:r>
            <a:r>
              <a:rPr lang="zh-TW" altLang="en-US" sz="2800" dirty="0"/>
              <a:t>區段中，將 透明度 變更為 </a:t>
            </a:r>
            <a:r>
              <a:rPr lang="en-US" altLang="zh-TW" sz="2800" dirty="0"/>
              <a:t>100%</a:t>
            </a:r>
            <a:r>
              <a:rPr lang="zh-TW" altLang="en-US" sz="2800" dirty="0"/>
              <a:t>。</a:t>
            </a:r>
          </a:p>
          <a:p>
            <a:r>
              <a:rPr lang="zh-TW" altLang="en-US" sz="2800" dirty="0"/>
              <a:t>在 </a:t>
            </a:r>
            <a:r>
              <a:rPr lang="en-US" altLang="zh-TW" sz="2800" dirty="0"/>
              <a:t>[</a:t>
            </a:r>
            <a:r>
              <a:rPr lang="zh-TW" altLang="en-US" sz="2800" dirty="0"/>
              <a:t>填滿</a:t>
            </a:r>
            <a:r>
              <a:rPr lang="en-US" altLang="zh-TW" sz="2800" dirty="0"/>
              <a:t>] </a:t>
            </a:r>
            <a:r>
              <a:rPr lang="zh-TW" altLang="en-US" sz="2800" dirty="0"/>
              <a:t>區段中，將 </a:t>
            </a:r>
            <a:r>
              <a:rPr lang="en-US" altLang="zh-TW" sz="2800" dirty="0"/>
              <a:t>[</a:t>
            </a:r>
            <a:r>
              <a:rPr lang="zh-TW" altLang="en-US" sz="2800" dirty="0"/>
              <a:t>填滿色彩</a:t>
            </a:r>
            <a:r>
              <a:rPr lang="en-US" altLang="zh-TW" sz="2800" dirty="0"/>
              <a:t>] </a:t>
            </a:r>
            <a:r>
              <a:rPr lang="zh-TW" altLang="en-US" sz="2800" dirty="0"/>
              <a:t>變更為 </a:t>
            </a:r>
            <a:r>
              <a:rPr lang="en-US" altLang="zh-TW" sz="2800" dirty="0"/>
              <a:t>[#6B91C9] (</a:t>
            </a:r>
            <a:r>
              <a:rPr lang="zh-TW" altLang="en-US" sz="2800" dirty="0"/>
              <a:t>藍色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在 </a:t>
            </a:r>
            <a:r>
              <a:rPr lang="en-US" altLang="zh-TW" sz="2800" dirty="0"/>
              <a:t>[</a:t>
            </a:r>
            <a:r>
              <a:rPr lang="zh-TW" altLang="en-US" sz="2800" dirty="0"/>
              <a:t>格式</a:t>
            </a:r>
            <a:r>
              <a:rPr lang="en-US" altLang="zh-TW" sz="2800" dirty="0"/>
              <a:t>] </a:t>
            </a:r>
            <a:r>
              <a:rPr lang="zh-TW" altLang="en-US" sz="2800" dirty="0"/>
              <a:t>索引標籤上，選取 </a:t>
            </a:r>
            <a:r>
              <a:rPr lang="en-US" altLang="zh-TW" sz="2800" dirty="0"/>
              <a:t>[</a:t>
            </a:r>
            <a:r>
              <a:rPr lang="zh-TW" altLang="en-US" sz="2800" dirty="0"/>
              <a:t>下移一層</a:t>
            </a:r>
            <a:r>
              <a:rPr lang="en-US" altLang="zh-TW" sz="2800" dirty="0"/>
              <a:t>] &gt; [</a:t>
            </a:r>
            <a:r>
              <a:rPr lang="zh-TW" altLang="en-US" sz="2800" dirty="0"/>
              <a:t>移到最下層</a:t>
            </a:r>
            <a:r>
              <a:rPr lang="en-US" altLang="zh-TW" sz="2800" dirty="0"/>
              <a:t>]</a:t>
            </a:r>
            <a:r>
              <a:rPr lang="zh-TW" altLang="en-US" sz="2800" dirty="0"/>
              <a:t>。</a:t>
            </a:r>
          </a:p>
          <a:p>
            <a:r>
              <a:rPr lang="zh-TW" altLang="en-US" sz="2800" dirty="0"/>
              <a:t>選取 </a:t>
            </a:r>
            <a:r>
              <a:rPr lang="en-US" altLang="zh-TW" sz="2800" dirty="0"/>
              <a:t>[</a:t>
            </a:r>
            <a:r>
              <a:rPr lang="zh-TW" altLang="en-US" sz="2800" dirty="0"/>
              <a:t>視覺效果</a:t>
            </a:r>
            <a:r>
              <a:rPr lang="en-US" altLang="zh-TW" sz="2800" dirty="0"/>
              <a:t>1] </a:t>
            </a:r>
            <a:r>
              <a:rPr lang="zh-TW" altLang="en-US" sz="2800" dirty="0"/>
              <a:t>中的文字 </a:t>
            </a:r>
            <a:r>
              <a:rPr lang="en-US" altLang="zh-TW" sz="2800" dirty="0"/>
              <a:t>(</a:t>
            </a:r>
            <a:r>
              <a:rPr lang="zh-TW" altLang="en-US" sz="2800" dirty="0"/>
              <a:t>即標題</a:t>
            </a:r>
            <a:r>
              <a:rPr lang="en-US" altLang="zh-TW" sz="2800" dirty="0"/>
              <a:t>)</a:t>
            </a:r>
            <a:r>
              <a:rPr lang="zh-TW" altLang="en-US" sz="2800" dirty="0"/>
              <a:t>，然後將字型色彩變更為 </a:t>
            </a:r>
            <a:r>
              <a:rPr lang="en-US" altLang="zh-TW" sz="2800" dirty="0"/>
              <a:t>[</a:t>
            </a:r>
            <a:r>
              <a:rPr lang="zh-TW" altLang="en-US" sz="2800" dirty="0"/>
              <a:t>白色</a:t>
            </a:r>
            <a:r>
              <a:rPr lang="en-US" altLang="zh-TW" sz="2800" dirty="0"/>
              <a:t>]</a:t>
            </a:r>
            <a:r>
              <a:rPr lang="zh-TW" altLang="en-US" sz="2800" dirty="0"/>
              <a:t>。</a:t>
            </a:r>
          </a:p>
          <a:p>
            <a:endParaRPr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926A-585C-40DB-80D7-9136A3A7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63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E28359-386B-468E-B1D2-90A8EF80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428206"/>
            <a:ext cx="9478698" cy="600158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6B4B87-4BC8-44F6-86EE-A478A373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34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3FF81-5E7B-40F4-A6E5-81FD66E2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報表價值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C1949-DE0D-49E3-8A68-12346C28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這份報表能夠回答經理最關心的問題：</a:t>
            </a:r>
          </a:p>
          <a:p>
            <a:pPr lvl="1"/>
            <a:r>
              <a:rPr lang="zh-TW" altLang="en-US" dirty="0"/>
              <a:t>哪一個月份和年份有最大收益？</a:t>
            </a:r>
          </a:p>
          <a:p>
            <a:pPr marL="804863" lvl="2" indent="-257175"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srgbClr val="FF0000"/>
                </a:solidFill>
              </a:rPr>
              <a:t>2014 </a:t>
            </a:r>
            <a:r>
              <a:rPr lang="zh-TW" altLang="en-US" sz="2800" dirty="0">
                <a:solidFill>
                  <a:srgbClr val="FF0000"/>
                </a:solidFill>
              </a:rPr>
              <a:t>年 </a:t>
            </a:r>
            <a:r>
              <a:rPr lang="en-US" altLang="zh-TW" sz="2800" dirty="0">
                <a:solidFill>
                  <a:srgbClr val="FF0000"/>
                </a:solidFill>
              </a:rPr>
              <a:t>12 </a:t>
            </a:r>
            <a:r>
              <a:rPr lang="zh-TW" altLang="en-US" sz="2800" dirty="0">
                <a:solidFill>
                  <a:srgbClr val="FF0000"/>
                </a:solidFill>
              </a:rPr>
              <a:t>月</a:t>
            </a:r>
          </a:p>
          <a:p>
            <a:pPr lvl="1"/>
            <a:r>
              <a:rPr lang="zh-TW" altLang="en-US" dirty="0"/>
              <a:t>公司在哪個國家</a:t>
            </a:r>
            <a:r>
              <a:rPr lang="en-US" altLang="zh-TW" dirty="0"/>
              <a:t>/</a:t>
            </a:r>
            <a:r>
              <a:rPr lang="zh-TW" altLang="en-US" dirty="0"/>
              <a:t>地區取得了最大成功？</a:t>
            </a:r>
          </a:p>
          <a:p>
            <a:pPr marL="804863" lvl="2" indent="-257175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</a:rPr>
              <a:t>在歐洲，特別是法國和德國。</a:t>
            </a:r>
          </a:p>
          <a:p>
            <a:pPr lvl="1"/>
            <a:r>
              <a:rPr lang="zh-TW" altLang="en-US" dirty="0"/>
              <a:t>公司應該繼續投資哪項產品及哪個市場？</a:t>
            </a:r>
          </a:p>
          <a:p>
            <a:pPr marL="804863" lvl="2" indent="-257175">
              <a:buFont typeface="Wingdings" panose="05000000000000000000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</a:rPr>
              <a:t>公司應該繼續投資 </a:t>
            </a:r>
            <a:r>
              <a:rPr lang="en-US" altLang="zh-TW" sz="2800" dirty="0">
                <a:solidFill>
                  <a:srgbClr val="FF0000"/>
                </a:solidFill>
              </a:rPr>
              <a:t>Paseo </a:t>
            </a:r>
            <a:r>
              <a:rPr lang="zh-TW" altLang="en-US" sz="2800" dirty="0">
                <a:solidFill>
                  <a:srgbClr val="FF0000"/>
                </a:solidFill>
              </a:rPr>
              <a:t>產品，並以小型企業和政府部門作為目標。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05ADB-522D-434A-B4F6-3242FC17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58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CB82A-BA55-48EC-B7D3-FE8D75B0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儲存報表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2469A-9105-48B5-8B78-8D0BBFF0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619250"/>
            <a:ext cx="10058400" cy="45529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2800" dirty="0"/>
              <a:t>在 </a:t>
            </a:r>
            <a:r>
              <a:rPr lang="en-US" altLang="zh-TW" sz="2800" dirty="0"/>
              <a:t>[</a:t>
            </a:r>
            <a:r>
              <a:rPr lang="zh-TW" altLang="en-US" sz="2800" dirty="0"/>
              <a:t>檔案</a:t>
            </a:r>
            <a:r>
              <a:rPr lang="en-US" altLang="zh-TW" sz="2800" dirty="0"/>
              <a:t>] </a:t>
            </a:r>
            <a:r>
              <a:rPr lang="zh-TW" altLang="en-US" sz="2800" dirty="0"/>
              <a:t>功能表上，選取 </a:t>
            </a:r>
            <a:r>
              <a:rPr lang="en-US" altLang="zh-TW" sz="2800" dirty="0"/>
              <a:t>[</a:t>
            </a:r>
            <a:r>
              <a:rPr lang="zh-TW" altLang="en-US" sz="2800" dirty="0"/>
              <a:t>儲存</a:t>
            </a:r>
            <a:r>
              <a:rPr lang="en-US" altLang="zh-TW" sz="2800" dirty="0"/>
              <a:t>]</a:t>
            </a:r>
            <a:r>
              <a:rPr lang="zh-TW" altLang="en-US" sz="2800" dirty="0"/>
              <a:t>。</a:t>
            </a:r>
            <a:br>
              <a:rPr lang="zh-TW" altLang="en-US" sz="2800" dirty="0"/>
            </a:b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70536-E00F-4399-B804-C6EF3CF9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11" y="2367536"/>
            <a:ext cx="7925906" cy="4210638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12D4F3-71CF-4F49-B141-E3DCA42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55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0D7A-1E41-4B36-B4F6-624D42E9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發佈至 </a:t>
            </a:r>
            <a:r>
              <a:rPr lang="en-US" altLang="zh-TW" dirty="0"/>
              <a:t>Power BI </a:t>
            </a:r>
            <a:r>
              <a:rPr lang="zh-TW" altLang="en-US" dirty="0"/>
              <a:t>服務與其他人共用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DB7F8-43CF-4232-8B10-FF5022DE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若要與經理和同事共用報表，請將報表發佈至 </a:t>
            </a:r>
            <a:r>
              <a:rPr lang="en-US" altLang="zh-TW" dirty="0"/>
              <a:t>Power BI </a:t>
            </a:r>
            <a:r>
              <a:rPr lang="zh-TW" altLang="en-US" dirty="0"/>
              <a:t>服務。 當與擁有 </a:t>
            </a:r>
            <a:r>
              <a:rPr lang="en-US" altLang="zh-TW" dirty="0"/>
              <a:t>Power BI </a:t>
            </a:r>
            <a:r>
              <a:rPr lang="zh-TW" altLang="en-US" dirty="0"/>
              <a:t>帳戶的同事共用時，其可與報表互動，但無法儲存變更。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Power BI Desktop </a:t>
            </a:r>
            <a:r>
              <a:rPr lang="zh-TW" altLang="en-US" dirty="0"/>
              <a:t>的 </a:t>
            </a:r>
            <a:r>
              <a:rPr lang="en-US" altLang="zh-TW" dirty="0"/>
              <a:t>[</a:t>
            </a:r>
            <a:r>
              <a:rPr lang="zh-TW" altLang="en-US" dirty="0"/>
              <a:t>常用</a:t>
            </a:r>
            <a:r>
              <a:rPr lang="en-US" altLang="zh-TW" dirty="0"/>
              <a:t>] </a:t>
            </a:r>
            <a:r>
              <a:rPr lang="zh-TW" altLang="en-US" dirty="0"/>
              <a:t>功能區上，選取 </a:t>
            </a:r>
            <a:r>
              <a:rPr lang="en-US" altLang="zh-TW" dirty="0"/>
              <a:t>[</a:t>
            </a:r>
            <a:r>
              <a:rPr lang="zh-TW" altLang="en-US" dirty="0"/>
              <a:t>發佈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您可能需要登入 </a:t>
            </a:r>
            <a:r>
              <a:rPr lang="en-US" altLang="zh-TW" dirty="0"/>
              <a:t>Power BI </a:t>
            </a:r>
            <a:r>
              <a:rPr lang="zh-TW" altLang="en-US" dirty="0"/>
              <a:t>服務。 如果還沒有帳戶，你可</a:t>
            </a:r>
            <a:r>
              <a:rPr lang="zh-TW" altLang="en-US" dirty="0">
                <a:hlinkClick r:id="rId2"/>
              </a:rPr>
              <a:t>註冊免費試用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Power BI </a:t>
            </a:r>
            <a:r>
              <a:rPr lang="zh-TW" altLang="en-US" dirty="0"/>
              <a:t>服務 </a:t>
            </a:r>
            <a:r>
              <a:rPr lang="en-US" altLang="zh-TW" dirty="0"/>
              <a:t>&gt; [</a:t>
            </a:r>
            <a:r>
              <a:rPr lang="zh-TW" altLang="en-US" dirty="0"/>
              <a:t>選取</a:t>
            </a:r>
            <a:r>
              <a:rPr lang="en-US" altLang="zh-TW" dirty="0"/>
              <a:t>] </a:t>
            </a:r>
            <a:r>
              <a:rPr lang="zh-TW" altLang="en-US" dirty="0"/>
              <a:t>中選取一個目的地，例如 </a:t>
            </a:r>
            <a:r>
              <a:rPr lang="en-US" altLang="zh-TW" dirty="0"/>
              <a:t>[</a:t>
            </a:r>
            <a:r>
              <a:rPr lang="zh-TW" altLang="en-US" dirty="0"/>
              <a:t>我的工作區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選取 </a:t>
            </a:r>
            <a:r>
              <a:rPr lang="en-US" altLang="zh-TW" dirty="0"/>
              <a:t>[</a:t>
            </a:r>
            <a:r>
              <a:rPr lang="zh-TW" altLang="en-US" dirty="0"/>
              <a:t>在 </a:t>
            </a:r>
            <a:r>
              <a:rPr lang="en-US" altLang="zh-TW" dirty="0"/>
              <a:t>Power BI </a:t>
            </a:r>
            <a:r>
              <a:rPr lang="zh-TW" altLang="en-US" dirty="0"/>
              <a:t>中開啟 </a:t>
            </a:r>
            <a:r>
              <a:rPr lang="en-US" altLang="zh-TW" dirty="0"/>
              <a:t>&lt;</a:t>
            </a:r>
            <a:r>
              <a:rPr lang="zh-TW" altLang="en-US" dirty="0"/>
              <a:t>檔案名稱</a:t>
            </a:r>
            <a:r>
              <a:rPr lang="en-US" altLang="zh-TW" dirty="0"/>
              <a:t>&gt;]</a:t>
            </a:r>
            <a:r>
              <a:rPr lang="zh-TW" altLang="en-US" dirty="0"/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C396E-E74F-4C34-91E0-981A5425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5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DAE6D-4DC8-4336-8586-48E91C72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取得資料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223927-6687-420B-A17A-0BA83657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60AD60-ADCB-4F55-B2B8-85799F5E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731"/>
            <a:ext cx="8375549" cy="48088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580553-3056-422C-B194-E11EE7E8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91" y="601378"/>
            <a:ext cx="5242730" cy="579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2F0A9-5934-4F5D-975A-C23001215217}"/>
              </a:ext>
            </a:extLst>
          </p:cNvPr>
          <p:cNvSpPr/>
          <p:nvPr/>
        </p:nvSpPr>
        <p:spPr>
          <a:xfrm>
            <a:off x="992459" y="2593075"/>
            <a:ext cx="1237785" cy="3684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4A139F6-5C29-472E-B34D-C687F8FA9753}"/>
              </a:ext>
            </a:extLst>
          </p:cNvPr>
          <p:cNvSpPr/>
          <p:nvPr/>
        </p:nvSpPr>
        <p:spPr>
          <a:xfrm>
            <a:off x="8329962" y="1447731"/>
            <a:ext cx="1282389" cy="2429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44621BC-EFB1-492A-92C7-A7F0BE4FFD07}"/>
              </a:ext>
            </a:extLst>
          </p:cNvPr>
          <p:cNvSpPr/>
          <p:nvPr/>
        </p:nvSpPr>
        <p:spPr>
          <a:xfrm>
            <a:off x="10181063" y="5874765"/>
            <a:ext cx="591015" cy="280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F52A437-067A-432F-8EAC-CDE4D02AA83B}"/>
              </a:ext>
            </a:extLst>
          </p:cNvPr>
          <p:cNvSpPr/>
          <p:nvPr/>
        </p:nvSpPr>
        <p:spPr>
          <a:xfrm>
            <a:off x="2531327" y="2430966"/>
            <a:ext cx="446924" cy="44692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B994673-94FC-4FBC-905D-F20F940B8C5D}"/>
              </a:ext>
            </a:extLst>
          </p:cNvPr>
          <p:cNvSpPr/>
          <p:nvPr/>
        </p:nvSpPr>
        <p:spPr>
          <a:xfrm>
            <a:off x="9734139" y="1363785"/>
            <a:ext cx="446924" cy="44692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C0B3FD9-3F19-4886-8C95-1F837076D881}"/>
              </a:ext>
            </a:extLst>
          </p:cNvPr>
          <p:cNvSpPr/>
          <p:nvPr/>
        </p:nvSpPr>
        <p:spPr>
          <a:xfrm>
            <a:off x="10253108" y="5411262"/>
            <a:ext cx="446924" cy="44692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4A3B66-56A8-444E-9A98-A310062E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23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E292A-A668-4CE0-8970-F52E319E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發佈至 </a:t>
            </a:r>
            <a:r>
              <a:rPr lang="en-US" altLang="zh-TW" dirty="0"/>
              <a:t>Power BI </a:t>
            </a:r>
            <a:r>
              <a:rPr lang="zh-TW" altLang="en-US" dirty="0"/>
              <a:t>服務與其他人共用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F683C3-CAF6-42AA-BF0F-504580C7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122F3F-5276-43F3-B493-9270CDF9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653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50F7D6-B97C-4CDD-B74E-0A8F45D4CC1A}"/>
              </a:ext>
            </a:extLst>
          </p:cNvPr>
          <p:cNvSpPr/>
          <p:nvPr/>
        </p:nvSpPr>
        <p:spPr>
          <a:xfrm>
            <a:off x="9953481" y="2234537"/>
            <a:ext cx="543069" cy="781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2A9337-7587-462C-BEFD-60916A89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24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6EC6890-D341-4442-9C76-77B954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發佈至 </a:t>
            </a:r>
            <a:r>
              <a:rPr lang="en-US" altLang="zh-TW" dirty="0"/>
              <a:t>Power BI </a:t>
            </a:r>
            <a:r>
              <a:rPr lang="zh-TW" altLang="en-US" dirty="0"/>
              <a:t>服務與其他人共用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105EE-9DBB-440C-998F-81DAC4AA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9" y="2248441"/>
            <a:ext cx="5725324" cy="36200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905750-B146-47AC-8FCB-CB7ACA8C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3" y="2653309"/>
            <a:ext cx="4801270" cy="281026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3AC5EA-B211-46E2-8FAF-FE41F2F4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51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35B0554-FE5E-4297-9E71-3FACBE96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1" y="0"/>
            <a:ext cx="11722477" cy="6858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047D67-C525-4629-970C-4F4CDB8B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90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38AA0-5819-4058-85A5-1D2E247A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設定共用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C208E-498A-4AC4-B195-A14EFE4D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752600"/>
            <a:ext cx="10058400" cy="44196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選取報表頂端的 </a:t>
            </a:r>
            <a:r>
              <a:rPr lang="en-US" altLang="zh-TW" dirty="0"/>
              <a:t>[</a:t>
            </a:r>
            <a:r>
              <a:rPr lang="zh-TW" altLang="en-US" dirty="0"/>
              <a:t>共用</a:t>
            </a:r>
            <a:r>
              <a:rPr lang="en-US" altLang="zh-TW" dirty="0"/>
              <a:t>]</a:t>
            </a:r>
            <a:r>
              <a:rPr lang="zh-TW" altLang="en-US" dirty="0"/>
              <a:t>，與其他人共用報表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F4A1F6-9BDE-4D23-9F51-68B0BD3B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53" y="2407905"/>
            <a:ext cx="6677957" cy="1724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8B8B3B-8C75-46FE-99AC-DBEBA353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77" y="3423588"/>
            <a:ext cx="6449325" cy="1476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8CF09CD-DFC8-4847-9F9E-DC46AE0F6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79" y="4710041"/>
            <a:ext cx="2781688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4CBC58E-A911-42F7-9C18-400C2F61F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675" y="4757672"/>
            <a:ext cx="2800741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75C7E49-23B2-4417-B779-C97CFAE6399E}"/>
              </a:ext>
            </a:extLst>
          </p:cNvPr>
          <p:cNvSpPr/>
          <p:nvPr/>
        </p:nvSpPr>
        <p:spPr>
          <a:xfrm>
            <a:off x="4676631" y="2825087"/>
            <a:ext cx="700587" cy="368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B6C42EB-B11C-434F-A826-73295D7B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84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48883DA-88A1-4D92-85D9-92C8110E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/>
              <a:t>試試看是否可開啟線上報表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144C2F-8062-4A75-AC57-A93254FC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hlinkClick r:id="rId3"/>
              </a:rPr>
              <a:t>https://reurl.cc/lR2Yzv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97D2BC-02F7-42AA-BB83-A0F653BA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FDB176-6372-4B1A-A597-01F22C3AC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97" y="950976"/>
            <a:ext cx="2380749" cy="27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DAE6D-4DC8-4336-8586-48E91C72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取得資料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56F5A65-52B2-46E5-B5E4-89AEFF4D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A8E0E3D-91C0-4941-A596-FC894E93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594"/>
            <a:ext cx="5286862" cy="27959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224A147-3518-4774-8060-97DA26BF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28" y="1690688"/>
            <a:ext cx="5617294" cy="446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ED733E0C-2C21-41C9-87AA-9FFFBD61AE4D}"/>
              </a:ext>
            </a:extLst>
          </p:cNvPr>
          <p:cNvSpPr/>
          <p:nvPr/>
        </p:nvSpPr>
        <p:spPr>
          <a:xfrm>
            <a:off x="2509024" y="2479485"/>
            <a:ext cx="1750742" cy="1856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9FAEDDA-02C4-45AF-9D6C-98A4C96BF950}"/>
              </a:ext>
            </a:extLst>
          </p:cNvPr>
          <p:cNvSpPr/>
          <p:nvPr/>
        </p:nvSpPr>
        <p:spPr>
          <a:xfrm>
            <a:off x="4756935" y="4018824"/>
            <a:ext cx="640255" cy="229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1DA2E7B-DFA6-44BC-BE42-0C2D2B70754E}"/>
              </a:ext>
            </a:extLst>
          </p:cNvPr>
          <p:cNvSpPr/>
          <p:nvPr/>
        </p:nvSpPr>
        <p:spPr>
          <a:xfrm>
            <a:off x="10050048" y="5832757"/>
            <a:ext cx="476704" cy="2223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35695C6-CE24-43CC-8ED7-61A86660D478}"/>
              </a:ext>
            </a:extLst>
          </p:cNvPr>
          <p:cNvSpPr/>
          <p:nvPr/>
        </p:nvSpPr>
        <p:spPr>
          <a:xfrm>
            <a:off x="3946730" y="2324724"/>
            <a:ext cx="446924" cy="44692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1F88CE0-C066-4D5C-A196-5FBDB7364136}"/>
              </a:ext>
            </a:extLst>
          </p:cNvPr>
          <p:cNvSpPr/>
          <p:nvPr/>
        </p:nvSpPr>
        <p:spPr>
          <a:xfrm>
            <a:off x="4901026" y="3538260"/>
            <a:ext cx="446924" cy="44692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1DCEA7-811E-4950-8B8A-3358B2143723}"/>
              </a:ext>
            </a:extLst>
          </p:cNvPr>
          <p:cNvSpPr/>
          <p:nvPr/>
        </p:nvSpPr>
        <p:spPr>
          <a:xfrm>
            <a:off x="10036048" y="5385833"/>
            <a:ext cx="446924" cy="44692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333269-A19C-4D14-9FCA-775ACDE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16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EBF4-01B5-4872-92F6-75F33BA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取得資料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6FE8-2C52-42CA-A4F0-A95514AF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導覽器</a:t>
            </a:r>
            <a:r>
              <a:rPr lang="en-US" altLang="zh-TW" dirty="0"/>
              <a:t>] </a:t>
            </a:r>
            <a:r>
              <a:rPr lang="zh-TW" altLang="en-US" dirty="0"/>
              <a:t>中，您可選擇「轉換」或「載入」資料。 </a:t>
            </a:r>
            <a:r>
              <a:rPr lang="en-US" altLang="zh-TW" dirty="0"/>
              <a:t>[</a:t>
            </a:r>
            <a:r>
              <a:rPr lang="zh-TW" altLang="en-US" dirty="0"/>
              <a:t>導覽器</a:t>
            </a:r>
            <a:r>
              <a:rPr lang="en-US" altLang="zh-TW" dirty="0"/>
              <a:t>] </a:t>
            </a:r>
            <a:r>
              <a:rPr lang="zh-TW" altLang="en-US" dirty="0"/>
              <a:t>可供預覽資料，以便確認資料範圍是否正確。 數值資料類型會以斜體顯示。 如果需要進行變更，請在載入前轉換資料。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FB96C-97A7-41F5-9FF6-834E84F4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2D105108-E516-4EBE-8A93-49D83531D42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DAE6D-4DC8-4336-8586-48E91C72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取得資料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5227A7-7106-45EA-AC02-10CA2752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F36C6E-D00E-4BEF-AF95-D344DE4E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52207"/>
            <a:ext cx="8839200" cy="53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DAE6D-4DC8-4336-8586-48E91C72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dirty="0"/>
              <a:t>取得資料</a:t>
            </a:r>
            <a:r>
              <a:rPr lang="en-US" altLang="zh-TW" dirty="0"/>
              <a:t>-</a:t>
            </a:r>
            <a:r>
              <a:rPr lang="zh-TW" altLang="en-US" dirty="0"/>
              <a:t>也可如此進行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8AFC61-9410-4011-82C7-0D118DAA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68" y="2120900"/>
            <a:ext cx="4399981" cy="40513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2800" dirty="0"/>
              <a:t>開啟 </a:t>
            </a:r>
            <a:r>
              <a:rPr lang="en-US" altLang="zh-TW" sz="2800" dirty="0"/>
              <a:t>Power BI Desktop</a:t>
            </a:r>
            <a:r>
              <a:rPr lang="zh-TW" altLang="en-US" sz="2800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在 </a:t>
            </a:r>
            <a:r>
              <a:rPr lang="en-US" altLang="zh-TW" sz="2800" dirty="0"/>
              <a:t>[</a:t>
            </a:r>
            <a:r>
              <a:rPr lang="zh-TW" altLang="en-US" sz="2800" dirty="0"/>
              <a:t>常用</a:t>
            </a:r>
            <a:r>
              <a:rPr lang="en-US" altLang="zh-TW" sz="2800" dirty="0"/>
              <a:t>] </a:t>
            </a:r>
            <a:r>
              <a:rPr lang="zh-TW" altLang="en-US" sz="2800" dirty="0"/>
              <a:t>索引標籤的 </a:t>
            </a:r>
            <a:r>
              <a:rPr lang="en-US" altLang="zh-TW" sz="2800" dirty="0"/>
              <a:t>[</a:t>
            </a:r>
            <a:r>
              <a:rPr lang="zh-TW" altLang="en-US" sz="2800" dirty="0"/>
              <a:t>資料</a:t>
            </a:r>
            <a:r>
              <a:rPr lang="en-US" altLang="zh-TW" sz="2800" dirty="0"/>
              <a:t>] </a:t>
            </a:r>
            <a:r>
              <a:rPr lang="zh-TW" altLang="en-US" sz="2800" dirty="0"/>
              <a:t>區段中，選取 </a:t>
            </a:r>
            <a:r>
              <a:rPr lang="en-US" altLang="zh-TW" sz="2800" dirty="0"/>
              <a:t>[Excel]</a:t>
            </a:r>
            <a:r>
              <a:rPr lang="zh-TW" altLang="en-US" sz="2800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巡覽至儲存範例活頁簿的位置，然後選取 </a:t>
            </a:r>
            <a:r>
              <a:rPr lang="en-US" altLang="zh-TW" sz="2800" dirty="0"/>
              <a:t>[</a:t>
            </a:r>
            <a:r>
              <a:rPr lang="zh-TW" altLang="en-US" sz="2800" dirty="0"/>
              <a:t>開啟</a:t>
            </a:r>
            <a:r>
              <a:rPr lang="en-US" altLang="zh-TW" sz="2800" dirty="0"/>
              <a:t>]</a:t>
            </a:r>
            <a:r>
              <a:rPr lang="zh-TW" altLang="en-US" sz="32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43E948-ACC0-4394-AA13-45A882C6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2059683"/>
            <a:ext cx="6800283" cy="411728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673E3D-B089-48D6-97B1-5379D89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5108-E516-4EBE-8A93-49D83531D4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9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410</TotalTime>
  <Words>2840</Words>
  <Application>Microsoft Office PowerPoint</Application>
  <PresentationFormat>寬螢幕</PresentationFormat>
  <Paragraphs>246</Paragraphs>
  <Slides>54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Rockwell</vt:lpstr>
      <vt:lpstr>Rockwell Condensed</vt:lpstr>
      <vt:lpstr>Segoe UI</vt:lpstr>
      <vt:lpstr>Wingdings</vt:lpstr>
      <vt:lpstr>木刻字型</vt:lpstr>
      <vt:lpstr>Power BI Desktop 報表 來自Excel 活頁簿</vt:lpstr>
      <vt:lpstr>PowerPoint 簡報</vt:lpstr>
      <vt:lpstr>PowerPoint 簡報</vt:lpstr>
      <vt:lpstr>模擬情境~ 您的經理想要查看最新一份銷售數字報表。</vt:lpstr>
      <vt:lpstr>取得資料</vt:lpstr>
      <vt:lpstr>取得資料</vt:lpstr>
      <vt:lpstr>取得資料</vt:lpstr>
      <vt:lpstr>取得資料</vt:lpstr>
      <vt:lpstr>取得資料-也可如此進行</vt:lpstr>
      <vt:lpstr>準備資料</vt:lpstr>
      <vt:lpstr>準備資料</vt:lpstr>
      <vt:lpstr>準備資料</vt:lpstr>
      <vt:lpstr>準備資料</vt:lpstr>
      <vt:lpstr>準備資料</vt:lpstr>
      <vt:lpstr>查詢設定步驟記錄</vt:lpstr>
      <vt:lpstr>報表所需資料準備完成建置</vt:lpstr>
      <vt:lpstr>使用DAX 撰寫運算式</vt:lpstr>
      <vt:lpstr>新增量值</vt:lpstr>
      <vt:lpstr>新增量值</vt:lpstr>
      <vt:lpstr>新增資料表</vt:lpstr>
      <vt:lpstr>新增資料表</vt:lpstr>
      <vt:lpstr>新增資料表</vt:lpstr>
      <vt:lpstr>在[模型]中建立資料表的關聯</vt:lpstr>
      <vt:lpstr>建立關聯(1對多) </vt:lpstr>
      <vt:lpstr>建立報表</vt:lpstr>
      <vt:lpstr>視覺效果 1：新增標題</vt:lpstr>
      <vt:lpstr>視覺效果 2：依日期的收益</vt:lpstr>
      <vt:lpstr>視覺效果 2：依日期的收益</vt:lpstr>
      <vt:lpstr>視覺效果 2：依日期的收益</vt:lpstr>
      <vt:lpstr>變更視覺效果類型</vt:lpstr>
      <vt:lpstr>視覺效果 3：依國家/地區分類的收益</vt:lpstr>
      <vt:lpstr>視覺效果 4：依產品和區段的銷售額</vt:lpstr>
      <vt:lpstr>視覺效果 4：依產品和區段的銷售額</vt:lpstr>
      <vt:lpstr>視覺效果 5：年交叉分析篩選器</vt:lpstr>
      <vt:lpstr>視覺效果 5：年交叉分析篩選器</vt:lpstr>
      <vt:lpstr>視覺效果 5：年交叉分析篩選器</vt:lpstr>
      <vt:lpstr>視覺效果 5：年交叉分析篩選器</vt:lpstr>
      <vt:lpstr>視覺效果 5：年交叉分析篩選器</vt:lpstr>
      <vt:lpstr>格式化報表</vt:lpstr>
      <vt:lpstr>佈景主題</vt:lpstr>
      <vt:lpstr>裝飾視覺效果</vt:lpstr>
      <vt:lpstr>裝飾視覺效果</vt:lpstr>
      <vt:lpstr>裝飾視覺效果</vt:lpstr>
      <vt:lpstr>裝飾視覺效果</vt:lpstr>
      <vt:lpstr>新增標題的背景圖形</vt:lpstr>
      <vt:lpstr>PowerPoint 簡報</vt:lpstr>
      <vt:lpstr>報表價值</vt:lpstr>
      <vt:lpstr>儲存報表</vt:lpstr>
      <vt:lpstr>發佈至 Power BI 服務與其他人共用</vt:lpstr>
      <vt:lpstr>發佈至 Power BI 服務與其他人共用</vt:lpstr>
      <vt:lpstr>發佈至 Power BI 服務與其他人共用</vt:lpstr>
      <vt:lpstr>PowerPoint 簡報</vt:lpstr>
      <vt:lpstr>設定共用</vt:lpstr>
      <vt:lpstr>試試看是否可開啟線上報表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Desktop 報表 來自Excel 活頁簿</dc:title>
  <dc:creator>孟緯 蘇</dc:creator>
  <cp:lastModifiedBy>孟緯 蘇</cp:lastModifiedBy>
  <cp:revision>59</cp:revision>
  <dcterms:created xsi:type="dcterms:W3CDTF">2021-07-25T12:09:57Z</dcterms:created>
  <dcterms:modified xsi:type="dcterms:W3CDTF">2021-07-30T07:49:17Z</dcterms:modified>
</cp:coreProperties>
</file>