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531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大標題文字"/>
          <p:cNvSpPr txBox="1">
            <a:spLocks noGrp="1"/>
          </p:cNvSpPr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4200" i="1">
                <a:solidFill>
                  <a:srgbClr val="9D9D9D"/>
                </a:solidFill>
              </a:defRPr>
            </a:lvl1pPr>
          </a:lstStyle>
          <a:p>
            <a:r>
              <a:t>–王大明</a:t>
            </a:r>
          </a:p>
        </p:txBody>
      </p:sp>
      <p:sp>
        <p:nvSpPr>
          <p:cNvPr id="106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r>
              <a:t>「在此輸入名言語錄。」</a:t>
            </a:r>
          </a:p>
        </p:txBody>
      </p:sp>
      <p:sp>
        <p:nvSpPr>
          <p:cNvPr id="10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>
            <a:spLocks noGrp="1"/>
          </p:cNvSpPr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>
            <a:spLocks noGrp="1"/>
          </p:cNvSpPr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>
            <a:spLocks noGrp="1"/>
          </p:cNvSpPr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大標題文字"/>
          <p:cNvSpPr txBox="1">
            <a:spLocks noGrp="1"/>
          </p:cNvSpPr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r>
              <a:t>大標題文字</a:t>
            </a:r>
          </a:p>
        </p:txBody>
      </p:sp>
      <p:sp>
        <p:nvSpPr>
          <p:cNvPr id="4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6" name="內文層級一…"/>
          <p:cNvSpPr txBox="1">
            <a:spLocks noGrp="1"/>
          </p:cNvSpPr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影像"/>
          <p:cNvSpPr>
            <a:spLocks noGrp="1"/>
          </p:cNvSpPr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>
            <a:spLocks noGrp="1"/>
          </p:cNvSpPr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影像"/>
          <p:cNvSpPr>
            <a:spLocks noGrp="1"/>
          </p:cNvSpPr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影像"/>
          <p:cNvSpPr>
            <a:spLocks noGrp="1"/>
          </p:cNvSpPr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從 0 到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r>
              <a:t>資料庫從 0 到 1</a:t>
            </a:r>
          </a:p>
        </p:txBody>
      </p:sp>
      <p:sp>
        <p:nvSpPr>
          <p:cNvPr id="132" name="課程介紹 - 資料庫簡介與教學方式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課程介紹 - 資料庫簡介與教學方式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資料庫與軟體系統的關係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資料庫與軟體系統的關係</a:t>
            </a:r>
          </a:p>
        </p:txBody>
      </p:sp>
      <p:grpSp>
        <p:nvGrpSpPr>
          <p:cNvPr id="140" name="群組"/>
          <p:cNvGrpSpPr/>
          <p:nvPr/>
        </p:nvGrpSpPr>
        <p:grpSpPr>
          <a:xfrm>
            <a:off x="11203553" y="9654414"/>
            <a:ext cx="1758563" cy="2679711"/>
            <a:chOff x="0" y="0"/>
            <a:chExt cx="1758561" cy="2679710"/>
          </a:xfrm>
        </p:grpSpPr>
        <p:sp>
          <p:nvSpPr>
            <p:cNvPr id="136" name="形狀"/>
            <p:cNvSpPr/>
            <p:nvPr/>
          </p:nvSpPr>
          <p:spPr>
            <a:xfrm>
              <a:off x="0" y="0"/>
              <a:ext cx="1758562" cy="2679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47"/>
                  </a:moveTo>
                  <a:lnTo>
                    <a:pt x="0" y="953"/>
                  </a:lnTo>
                  <a:cubicBezTo>
                    <a:pt x="0" y="427"/>
                    <a:pt x="678" y="0"/>
                    <a:pt x="1514" y="0"/>
                  </a:cubicBezTo>
                  <a:lnTo>
                    <a:pt x="20086" y="0"/>
                  </a:lnTo>
                  <a:cubicBezTo>
                    <a:pt x="20922" y="0"/>
                    <a:pt x="21600" y="427"/>
                    <a:pt x="21600" y="953"/>
                  </a:cubicBezTo>
                  <a:lnTo>
                    <a:pt x="21600" y="20647"/>
                  </a:lnTo>
                  <a:cubicBezTo>
                    <a:pt x="21600" y="21173"/>
                    <a:pt x="20922" y="21600"/>
                    <a:pt x="20086" y="21600"/>
                  </a:cubicBezTo>
                  <a:lnTo>
                    <a:pt x="1514" y="21600"/>
                  </a:lnTo>
                  <a:cubicBezTo>
                    <a:pt x="678" y="21600"/>
                    <a:pt x="0" y="21173"/>
                    <a:pt x="0" y="20647"/>
                  </a:cubicBezTo>
                  <a:lnTo>
                    <a:pt x="0" y="20647"/>
                  </a:lnTo>
                  <a:close/>
                </a:path>
              </a:pathLst>
            </a:custGeom>
            <a:solidFill>
              <a:srgbClr val="AAAAAA"/>
            </a:solidFill>
            <a:ln w="12700" cap="flat">
              <a:noFill/>
              <a:miter lim="400000"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" name="形狀"/>
            <p:cNvSpPr/>
            <p:nvPr/>
          </p:nvSpPr>
          <p:spPr>
            <a:xfrm>
              <a:off x="163091" y="324812"/>
              <a:ext cx="1425286" cy="185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221"/>
                  </a:moveTo>
                  <a:lnTo>
                    <a:pt x="0" y="1379"/>
                  </a:lnTo>
                  <a:cubicBezTo>
                    <a:pt x="0" y="618"/>
                    <a:pt x="836" y="0"/>
                    <a:pt x="1868" y="0"/>
                  </a:cubicBezTo>
                  <a:lnTo>
                    <a:pt x="19732" y="0"/>
                  </a:lnTo>
                  <a:cubicBezTo>
                    <a:pt x="20764" y="0"/>
                    <a:pt x="21600" y="618"/>
                    <a:pt x="21600" y="1379"/>
                  </a:cubicBezTo>
                  <a:lnTo>
                    <a:pt x="21600" y="20221"/>
                  </a:lnTo>
                  <a:cubicBezTo>
                    <a:pt x="21600" y="20983"/>
                    <a:pt x="20764" y="21600"/>
                    <a:pt x="19732" y="21600"/>
                  </a:cubicBezTo>
                  <a:lnTo>
                    <a:pt x="1868" y="21600"/>
                  </a:lnTo>
                  <a:cubicBezTo>
                    <a:pt x="836" y="21600"/>
                    <a:pt x="0" y="20983"/>
                    <a:pt x="0" y="20221"/>
                  </a:cubicBezTo>
                  <a:lnTo>
                    <a:pt x="0" y="20221"/>
                  </a:lnTo>
                  <a:close/>
                </a:path>
              </a:pathLst>
            </a:custGeom>
            <a:solidFill>
              <a:srgbClr val="444444"/>
            </a:solidFill>
            <a:ln w="12700" cap="flat">
              <a:noFill/>
              <a:miter lim="400000"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8" name="形狀"/>
            <p:cNvSpPr/>
            <p:nvPr/>
          </p:nvSpPr>
          <p:spPr>
            <a:xfrm>
              <a:off x="560184" y="129924"/>
              <a:ext cx="631097" cy="8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714" y="0"/>
                    <a:pt x="1594" y="0"/>
                  </a:cubicBezTo>
                  <a:cubicBezTo>
                    <a:pt x="1594" y="0"/>
                    <a:pt x="1594" y="0"/>
                    <a:pt x="1594" y="0"/>
                  </a:cubicBezTo>
                  <a:lnTo>
                    <a:pt x="20006" y="0"/>
                  </a:lnTo>
                  <a:cubicBezTo>
                    <a:pt x="20886" y="0"/>
                    <a:pt x="21600" y="4835"/>
                    <a:pt x="21600" y="10800"/>
                  </a:cubicBezTo>
                  <a:lnTo>
                    <a:pt x="21600" y="10800"/>
                  </a:lnTo>
                  <a:cubicBezTo>
                    <a:pt x="21600" y="16765"/>
                    <a:pt x="20886" y="21600"/>
                    <a:pt x="20006" y="21600"/>
                  </a:cubicBezTo>
                  <a:lnTo>
                    <a:pt x="1594" y="21600"/>
                  </a:lnTo>
                  <a:cubicBezTo>
                    <a:pt x="714" y="21600"/>
                    <a:pt x="0" y="16765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solidFill>
              <a:srgbClr val="444444"/>
            </a:solidFill>
            <a:ln w="12700" cap="flat">
              <a:noFill/>
              <a:miter lim="400000"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9" name="形狀"/>
            <p:cNvSpPr/>
            <p:nvPr/>
          </p:nvSpPr>
          <p:spPr>
            <a:xfrm>
              <a:off x="560185" y="2371122"/>
              <a:ext cx="631097" cy="194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1557" y="0"/>
                    <a:pt x="3477" y="0"/>
                  </a:cubicBezTo>
                  <a:cubicBezTo>
                    <a:pt x="3477" y="0"/>
                    <a:pt x="3477" y="0"/>
                    <a:pt x="3477" y="0"/>
                  </a:cubicBezTo>
                  <a:lnTo>
                    <a:pt x="18123" y="0"/>
                  </a:lnTo>
                  <a:cubicBezTo>
                    <a:pt x="20043" y="0"/>
                    <a:pt x="21600" y="4835"/>
                    <a:pt x="21600" y="10800"/>
                  </a:cubicBezTo>
                  <a:lnTo>
                    <a:pt x="21600" y="10800"/>
                  </a:lnTo>
                  <a:cubicBezTo>
                    <a:pt x="21600" y="16765"/>
                    <a:pt x="20043" y="21600"/>
                    <a:pt x="18123" y="21600"/>
                  </a:cubicBezTo>
                  <a:lnTo>
                    <a:pt x="3477" y="21600"/>
                  </a:lnTo>
                  <a:cubicBezTo>
                    <a:pt x="1557" y="21600"/>
                    <a:pt x="0" y="16765"/>
                    <a:pt x="0" y="10800"/>
                  </a:cubicBezTo>
                  <a:lnTo>
                    <a:pt x="0" y="10800"/>
                  </a:lnTo>
                  <a:close/>
                </a:path>
              </a:pathLst>
            </a:custGeom>
            <a:solidFill>
              <a:srgbClr val="444444"/>
            </a:solidFill>
            <a:ln w="12700" cap="flat">
              <a:noFill/>
              <a:miter lim="400000"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46" name="群組"/>
          <p:cNvGrpSpPr/>
          <p:nvPr/>
        </p:nvGrpSpPr>
        <p:grpSpPr>
          <a:xfrm>
            <a:off x="15276141" y="7258436"/>
            <a:ext cx="3327399" cy="1905519"/>
            <a:chOff x="0" y="0"/>
            <a:chExt cx="3327397" cy="1905517"/>
          </a:xfrm>
        </p:grpSpPr>
        <p:sp>
          <p:nvSpPr>
            <p:cNvPr id="141" name="形狀"/>
            <p:cNvSpPr/>
            <p:nvPr/>
          </p:nvSpPr>
          <p:spPr>
            <a:xfrm>
              <a:off x="363130" y="0"/>
              <a:ext cx="2633809" cy="1772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36"/>
                  </a:moveTo>
                  <a:cubicBezTo>
                    <a:pt x="21600" y="21168"/>
                    <a:pt x="21376" y="21600"/>
                    <a:pt x="21108" y="21600"/>
                  </a:cubicBezTo>
                  <a:cubicBezTo>
                    <a:pt x="514" y="21600"/>
                    <a:pt x="514" y="21600"/>
                    <a:pt x="514" y="21600"/>
                  </a:cubicBezTo>
                  <a:cubicBezTo>
                    <a:pt x="224" y="21600"/>
                    <a:pt x="0" y="21168"/>
                    <a:pt x="0" y="20636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432"/>
                    <a:pt x="224" y="0"/>
                    <a:pt x="514" y="0"/>
                  </a:cubicBezTo>
                  <a:cubicBezTo>
                    <a:pt x="21108" y="0"/>
                    <a:pt x="21108" y="0"/>
                    <a:pt x="21108" y="0"/>
                  </a:cubicBezTo>
                  <a:cubicBezTo>
                    <a:pt x="21376" y="0"/>
                    <a:pt x="21600" y="432"/>
                    <a:pt x="21600" y="964"/>
                  </a:cubicBezTo>
                  <a:lnTo>
                    <a:pt x="21600" y="20636"/>
                  </a:lnTo>
                  <a:close/>
                </a:path>
              </a:pathLst>
            </a:custGeom>
            <a:solidFill>
              <a:srgbClr val="444444"/>
            </a:solidFill>
            <a:ln w="254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buFont typeface="Helvetica"/>
                <a:defRPr sz="1600" spc="-66">
                  <a:solidFill>
                    <a:srgbClr val="6C6C6C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" name="矩形"/>
            <p:cNvSpPr/>
            <p:nvPr/>
          </p:nvSpPr>
          <p:spPr>
            <a:xfrm>
              <a:off x="484952" y="123117"/>
              <a:ext cx="2398837" cy="1475422"/>
            </a:xfrm>
            <a:prstGeom prst="rect">
              <a:avLst/>
            </a:prstGeom>
            <a:solidFill>
              <a:srgbClr val="7A7A7A"/>
            </a:solidFill>
            <a:ln w="9525" cap="flat">
              <a:noFill/>
              <a:round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3" name="形狀"/>
            <p:cNvSpPr/>
            <p:nvPr/>
          </p:nvSpPr>
          <p:spPr>
            <a:xfrm>
              <a:off x="4150" y="1810683"/>
              <a:ext cx="3316706" cy="9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extrusionOk="0">
                  <a:moveTo>
                    <a:pt x="7" y="2700"/>
                  </a:moveTo>
                  <a:cubicBezTo>
                    <a:pt x="7" y="2700"/>
                    <a:pt x="-126" y="12825"/>
                    <a:pt x="820" y="21600"/>
                  </a:cubicBezTo>
                  <a:cubicBezTo>
                    <a:pt x="20644" y="21600"/>
                    <a:pt x="20644" y="21600"/>
                    <a:pt x="20644" y="21600"/>
                  </a:cubicBezTo>
                  <a:cubicBezTo>
                    <a:pt x="20644" y="21600"/>
                    <a:pt x="21308" y="19575"/>
                    <a:pt x="21474" y="6750"/>
                  </a:cubicBezTo>
                  <a:cubicBezTo>
                    <a:pt x="21474" y="0"/>
                    <a:pt x="21474" y="0"/>
                    <a:pt x="21474" y="0"/>
                  </a:cubicBezTo>
                  <a:lnTo>
                    <a:pt x="7" y="2700"/>
                  </a:lnTo>
                  <a:close/>
                </a:path>
              </a:pathLst>
            </a:custGeom>
            <a:solidFill>
              <a:srgbClr val="727A7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buFont typeface="Helvetica"/>
                <a:defRPr sz="1600" spc="-66">
                  <a:solidFill>
                    <a:srgbClr val="6C6C6C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44" name="image9.png" descr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08676" y="1720541"/>
              <a:ext cx="24815" cy="24815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145" name="矩形"/>
            <p:cNvSpPr/>
            <p:nvPr/>
          </p:nvSpPr>
          <p:spPr>
            <a:xfrm>
              <a:off x="0" y="1688779"/>
              <a:ext cx="3327398" cy="139287"/>
            </a:xfrm>
            <a:prstGeom prst="rect">
              <a:avLst/>
            </a:prstGeom>
            <a:solidFill>
              <a:srgbClr val="AAAAAA"/>
            </a:solidFill>
            <a:ln w="12700" cap="flat">
              <a:noFill/>
              <a:miter lim="400000"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0" name="群組"/>
          <p:cNvGrpSpPr/>
          <p:nvPr/>
        </p:nvGrpSpPr>
        <p:grpSpPr>
          <a:xfrm>
            <a:off x="9828958" y="3874470"/>
            <a:ext cx="4507752" cy="2893507"/>
            <a:chOff x="0" y="0"/>
            <a:chExt cx="4507750" cy="2893505"/>
          </a:xfrm>
        </p:grpSpPr>
        <p:grpSp>
          <p:nvGrpSpPr>
            <p:cNvPr id="152" name="群組"/>
            <p:cNvGrpSpPr/>
            <p:nvPr/>
          </p:nvGrpSpPr>
          <p:grpSpPr>
            <a:xfrm>
              <a:off x="1268510" y="20100"/>
              <a:ext cx="2191716" cy="2067507"/>
              <a:chOff x="0" y="0"/>
              <a:chExt cx="2191714" cy="2067506"/>
            </a:xfrm>
          </p:grpSpPr>
          <p:sp>
            <p:nvSpPr>
              <p:cNvPr id="147" name="圓角矩形"/>
              <p:cNvSpPr/>
              <p:nvPr/>
            </p:nvSpPr>
            <p:spPr>
              <a:xfrm>
                <a:off x="300234" y="1924577"/>
                <a:ext cx="1588100" cy="142930"/>
              </a:xfrm>
              <a:prstGeom prst="roundRect">
                <a:avLst>
                  <a:gd name="adj" fmla="val 50000"/>
                </a:avLst>
              </a:prstGeom>
              <a:solidFill>
                <a:srgbClr val="848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914400">
                  <a:buClr>
                    <a:srgbClr val="6C6C6C"/>
                  </a:buClr>
                  <a:buFont typeface="Helvetica"/>
                  <a:defRPr sz="24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" name="形狀"/>
              <p:cNvSpPr/>
              <p:nvPr/>
            </p:nvSpPr>
            <p:spPr>
              <a:xfrm>
                <a:off x="935064" y="1433849"/>
                <a:ext cx="325534" cy="115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8100"/>
                      <a:pt x="2257" y="15300"/>
                      <a:pt x="5803" y="18900"/>
                    </a:cubicBezTo>
                    <a:cubicBezTo>
                      <a:pt x="7415" y="20700"/>
                      <a:pt x="9027" y="21600"/>
                      <a:pt x="10639" y="21600"/>
                    </a:cubicBezTo>
                    <a:cubicBezTo>
                      <a:pt x="12573" y="21600"/>
                      <a:pt x="14185" y="20700"/>
                      <a:pt x="15797" y="18900"/>
                    </a:cubicBezTo>
                    <a:cubicBezTo>
                      <a:pt x="19343" y="15300"/>
                      <a:pt x="21600" y="8100"/>
                      <a:pt x="21600" y="0"/>
                    </a:cubicBezTo>
                    <a:cubicBezTo>
                      <a:pt x="14507" y="0"/>
                      <a:pt x="14507" y="0"/>
                      <a:pt x="14507" y="0"/>
                    </a:cubicBezTo>
                    <a:cubicBezTo>
                      <a:pt x="10639" y="0"/>
                      <a:pt x="10639" y="0"/>
                      <a:pt x="10639" y="0"/>
                    </a:cubicBezTo>
                    <a:cubicBezTo>
                      <a:pt x="7093" y="0"/>
                      <a:pt x="7093" y="0"/>
                      <a:pt x="709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buFont typeface="Helvetica"/>
                  <a:defRPr sz="1600" spc="-66">
                    <a:solidFill>
                      <a:srgbClr val="6C6C6C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9" name="形狀"/>
              <p:cNvSpPr/>
              <p:nvPr/>
            </p:nvSpPr>
            <p:spPr>
              <a:xfrm>
                <a:off x="813911" y="1536040"/>
                <a:ext cx="567840" cy="4361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08" y="720"/>
                    </a:moveTo>
                    <a:cubicBezTo>
                      <a:pt x="9785" y="720"/>
                      <a:pt x="8862" y="480"/>
                      <a:pt x="7938" y="0"/>
                    </a:cubicBezTo>
                    <a:cubicBezTo>
                      <a:pt x="6092" y="9120"/>
                      <a:pt x="1477" y="18480"/>
                      <a:pt x="0" y="21600"/>
                    </a:cubicBezTo>
                    <a:cubicBezTo>
                      <a:pt x="10708" y="21600"/>
                      <a:pt x="10708" y="21600"/>
                      <a:pt x="10708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9938" y="18480"/>
                      <a:pt x="15692" y="9120"/>
                      <a:pt x="13662" y="0"/>
                    </a:cubicBezTo>
                    <a:cubicBezTo>
                      <a:pt x="12738" y="480"/>
                      <a:pt x="11815" y="720"/>
                      <a:pt x="10708" y="720"/>
                    </a:cubicBezTo>
                    <a:close/>
                  </a:path>
                </a:pathLst>
              </a:custGeom>
              <a:solidFill>
                <a:srgbClr val="929292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buFont typeface="Helvetica"/>
                  <a:defRPr sz="1600" spc="-66">
                    <a:solidFill>
                      <a:srgbClr val="6C6C6C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50" name="形狀"/>
              <p:cNvSpPr/>
              <p:nvPr/>
            </p:nvSpPr>
            <p:spPr>
              <a:xfrm>
                <a:off x="0" y="0"/>
                <a:ext cx="2191715" cy="1474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636"/>
                    </a:moveTo>
                    <a:cubicBezTo>
                      <a:pt x="21600" y="21168"/>
                      <a:pt x="21376" y="21600"/>
                      <a:pt x="21108" y="21600"/>
                    </a:cubicBezTo>
                    <a:cubicBezTo>
                      <a:pt x="514" y="21600"/>
                      <a:pt x="514" y="21600"/>
                      <a:pt x="514" y="21600"/>
                    </a:cubicBezTo>
                    <a:cubicBezTo>
                      <a:pt x="224" y="21600"/>
                      <a:pt x="0" y="21168"/>
                      <a:pt x="0" y="20636"/>
                    </a:cubicBezTo>
                    <a:cubicBezTo>
                      <a:pt x="0" y="964"/>
                      <a:pt x="0" y="964"/>
                      <a:pt x="0" y="964"/>
                    </a:cubicBezTo>
                    <a:cubicBezTo>
                      <a:pt x="0" y="432"/>
                      <a:pt x="224" y="0"/>
                      <a:pt x="514" y="0"/>
                    </a:cubicBezTo>
                    <a:cubicBezTo>
                      <a:pt x="21108" y="0"/>
                      <a:pt x="21108" y="0"/>
                      <a:pt x="21108" y="0"/>
                    </a:cubicBezTo>
                    <a:cubicBezTo>
                      <a:pt x="21376" y="0"/>
                      <a:pt x="21600" y="432"/>
                      <a:pt x="21600" y="964"/>
                    </a:cubicBezTo>
                    <a:lnTo>
                      <a:pt x="21600" y="20636"/>
                    </a:lnTo>
                    <a:close/>
                  </a:path>
                </a:pathLst>
              </a:custGeom>
              <a:solidFill>
                <a:srgbClr val="7A7A7A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buFont typeface="Helvetica"/>
                  <a:defRPr sz="1600" spc="-66">
                    <a:solidFill>
                      <a:srgbClr val="6C6C6C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51" name="矩形"/>
              <p:cNvSpPr/>
              <p:nvPr/>
            </p:nvSpPr>
            <p:spPr>
              <a:xfrm>
                <a:off x="101374" y="102452"/>
                <a:ext cx="1996180" cy="1227765"/>
              </a:xfrm>
              <a:prstGeom prst="rect">
                <a:avLst/>
              </a:prstGeom>
              <a:solidFill>
                <a:srgbClr val="444444"/>
              </a:solidFill>
              <a:ln w="9525" cap="flat">
                <a:noFill/>
                <a:round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914400">
                  <a:buClr>
                    <a:srgbClr val="6C6C6C"/>
                  </a:buClr>
                  <a:buFont typeface="Helvetica"/>
                  <a:defRPr sz="24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53" name="形狀"/>
            <p:cNvSpPr/>
            <p:nvPr/>
          </p:nvSpPr>
          <p:spPr>
            <a:xfrm>
              <a:off x="516442" y="2284909"/>
              <a:ext cx="2947911" cy="50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" y="20695"/>
                  </a:moveTo>
                  <a:lnTo>
                    <a:pt x="0" y="17135"/>
                  </a:lnTo>
                  <a:lnTo>
                    <a:pt x="2025" y="0"/>
                  </a:lnTo>
                  <a:lnTo>
                    <a:pt x="20670" y="121"/>
                  </a:lnTo>
                  <a:lnTo>
                    <a:pt x="21600" y="17256"/>
                  </a:lnTo>
                  <a:lnTo>
                    <a:pt x="21545" y="20273"/>
                  </a:lnTo>
                  <a:lnTo>
                    <a:pt x="21379" y="21600"/>
                  </a:lnTo>
                  <a:lnTo>
                    <a:pt x="181" y="20997"/>
                  </a:lnTo>
                  <a:lnTo>
                    <a:pt x="16" y="20695"/>
                  </a:lnTo>
                  <a:close/>
                </a:path>
              </a:pathLst>
            </a:custGeom>
            <a:solidFill>
              <a:srgbClr val="7A7A7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156" name="群組"/>
            <p:cNvGrpSpPr/>
            <p:nvPr/>
          </p:nvGrpSpPr>
          <p:grpSpPr>
            <a:xfrm>
              <a:off x="2760774" y="2092890"/>
              <a:ext cx="1746977" cy="800616"/>
              <a:chOff x="0" y="0"/>
              <a:chExt cx="1746975" cy="800615"/>
            </a:xfrm>
          </p:grpSpPr>
          <p:sp>
            <p:nvSpPr>
              <p:cNvPr id="154" name="形狀"/>
              <p:cNvSpPr/>
              <p:nvPr/>
            </p:nvSpPr>
            <p:spPr>
              <a:xfrm rot="18951425">
                <a:off x="1207327" y="181149"/>
                <a:ext cx="401989" cy="558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47" h="21021" extrusionOk="0">
                    <a:moveTo>
                      <a:pt x="706" y="1545"/>
                    </a:moveTo>
                    <a:cubicBezTo>
                      <a:pt x="2832" y="-515"/>
                      <a:pt x="17904" y="-515"/>
                      <a:pt x="20030" y="1545"/>
                    </a:cubicBezTo>
                    <a:cubicBezTo>
                      <a:pt x="21168" y="2648"/>
                      <a:pt x="20787" y="9646"/>
                      <a:pt x="20030" y="11572"/>
                    </a:cubicBezTo>
                    <a:cubicBezTo>
                      <a:pt x="19091" y="13958"/>
                      <a:pt x="13848" y="19821"/>
                      <a:pt x="11500" y="20841"/>
                    </a:cubicBezTo>
                    <a:cubicBezTo>
                      <a:pt x="10957" y="21076"/>
                      <a:pt x="9072" y="21085"/>
                      <a:pt x="8540" y="20841"/>
                    </a:cubicBezTo>
                    <a:cubicBezTo>
                      <a:pt x="6318" y="19821"/>
                      <a:pt x="1568" y="13909"/>
                      <a:pt x="706" y="11572"/>
                    </a:cubicBezTo>
                    <a:cubicBezTo>
                      <a:pt x="-15" y="9616"/>
                      <a:pt x="-432" y="2648"/>
                      <a:pt x="706" y="1545"/>
                    </a:cubicBezTo>
                    <a:close/>
                  </a:path>
                </a:pathLst>
              </a:custGeom>
              <a:solidFill>
                <a:srgbClr val="7A7A7A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55" name="矩形"/>
              <p:cNvSpPr/>
              <p:nvPr/>
            </p:nvSpPr>
            <p:spPr>
              <a:xfrm rot="686173">
                <a:off x="-12971" y="140479"/>
                <a:ext cx="1418124" cy="11168"/>
              </a:xfrm>
              <a:prstGeom prst="rect">
                <a:avLst/>
              </a:prstGeom>
              <a:solidFill>
                <a:srgbClr val="7A7A7A"/>
              </a:solidFill>
              <a:ln w="25400" cap="flat">
                <a:noFill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1088232">
                  <a:defRPr spc="-208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59" name="群組"/>
            <p:cNvGrpSpPr/>
            <p:nvPr/>
          </p:nvGrpSpPr>
          <p:grpSpPr>
            <a:xfrm>
              <a:off x="0" y="0"/>
              <a:ext cx="1027303" cy="2065771"/>
              <a:chOff x="0" y="0"/>
              <a:chExt cx="1027302" cy="2065770"/>
            </a:xfrm>
          </p:grpSpPr>
          <p:sp>
            <p:nvSpPr>
              <p:cNvPr id="157" name="圓角矩形"/>
              <p:cNvSpPr/>
              <p:nvPr/>
            </p:nvSpPr>
            <p:spPr>
              <a:xfrm>
                <a:off x="0" y="0"/>
                <a:ext cx="1027303" cy="2065771"/>
              </a:xfrm>
              <a:prstGeom prst="roundRect">
                <a:avLst>
                  <a:gd name="adj" fmla="val 16304"/>
                </a:avLst>
              </a:prstGeom>
              <a:solidFill>
                <a:srgbClr val="7A7A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58" name="圓角矩形"/>
              <p:cNvSpPr/>
              <p:nvPr/>
            </p:nvSpPr>
            <p:spPr>
              <a:xfrm>
                <a:off x="111663" y="323823"/>
                <a:ext cx="826309" cy="1652617"/>
              </a:xfrm>
              <a:prstGeom prst="roundRect">
                <a:avLst>
                  <a:gd name="adj" fmla="val 20270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170" name="群組"/>
          <p:cNvGrpSpPr/>
          <p:nvPr/>
        </p:nvGrpSpPr>
        <p:grpSpPr>
          <a:xfrm>
            <a:off x="4957437" y="9916727"/>
            <a:ext cx="1602113" cy="1942479"/>
            <a:chOff x="0" y="0"/>
            <a:chExt cx="1602111" cy="1942477"/>
          </a:xfrm>
        </p:grpSpPr>
        <p:grpSp>
          <p:nvGrpSpPr>
            <p:cNvPr id="163" name="群組"/>
            <p:cNvGrpSpPr/>
            <p:nvPr/>
          </p:nvGrpSpPr>
          <p:grpSpPr>
            <a:xfrm>
              <a:off x="-1" y="1123676"/>
              <a:ext cx="1602113" cy="818802"/>
              <a:chOff x="0" y="0"/>
              <a:chExt cx="1602111" cy="818800"/>
            </a:xfrm>
          </p:grpSpPr>
          <p:sp>
            <p:nvSpPr>
              <p:cNvPr id="161" name="形狀"/>
              <p:cNvSpPr/>
              <p:nvPr/>
            </p:nvSpPr>
            <p:spPr>
              <a:xfrm>
                <a:off x="0" y="0"/>
                <a:ext cx="1602112" cy="818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close/>
                  </a:path>
                </a:pathLst>
              </a:custGeom>
              <a:solidFill>
                <a:srgbClr val="AC6C82"/>
              </a:solidFill>
              <a:ln w="28575" cap="flat">
                <a:noFill/>
                <a:round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l" defTabSz="914400">
                  <a:buClr>
                    <a:srgbClr val="FFFFFF"/>
                  </a:buClr>
                  <a:defRPr sz="18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2" name="橢圓形"/>
              <p:cNvSpPr/>
              <p:nvPr/>
            </p:nvSpPr>
            <p:spPr>
              <a:xfrm>
                <a:off x="2" y="0"/>
                <a:ext cx="1602106" cy="409400"/>
              </a:xfrm>
              <a:prstGeom prst="ellipse">
                <a:avLst/>
              </a:prstGeom>
              <a:solidFill>
                <a:srgbClr val="000000">
                  <a:alpha val="15000"/>
                </a:srgbClr>
              </a:solidFill>
              <a:ln w="28575" cap="flat">
                <a:noFill/>
                <a:round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l" defTabSz="914400">
                  <a:buClr>
                    <a:srgbClr val="FFFFFF"/>
                  </a:buClr>
                  <a:defRPr sz="18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66" name="群組"/>
            <p:cNvGrpSpPr/>
            <p:nvPr/>
          </p:nvGrpSpPr>
          <p:grpSpPr>
            <a:xfrm>
              <a:off x="-1" y="561838"/>
              <a:ext cx="1602113" cy="818802"/>
              <a:chOff x="0" y="0"/>
              <a:chExt cx="1602111" cy="818800"/>
            </a:xfrm>
          </p:grpSpPr>
          <p:sp>
            <p:nvSpPr>
              <p:cNvPr id="164" name="形狀"/>
              <p:cNvSpPr/>
              <p:nvPr/>
            </p:nvSpPr>
            <p:spPr>
              <a:xfrm>
                <a:off x="0" y="0"/>
                <a:ext cx="1602112" cy="818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close/>
                  </a:path>
                </a:pathLst>
              </a:custGeom>
              <a:solidFill>
                <a:srgbClr val="DA727E"/>
              </a:solidFill>
              <a:ln w="28575" cap="flat">
                <a:noFill/>
                <a:round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l" defTabSz="914400">
                  <a:buClr>
                    <a:srgbClr val="FFFFFF"/>
                  </a:buClr>
                  <a:defRPr sz="18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5" name="橢圓形"/>
              <p:cNvSpPr/>
              <p:nvPr/>
            </p:nvSpPr>
            <p:spPr>
              <a:xfrm>
                <a:off x="2" y="0"/>
                <a:ext cx="1602106" cy="409400"/>
              </a:xfrm>
              <a:prstGeom prst="ellipse">
                <a:avLst/>
              </a:prstGeom>
              <a:solidFill>
                <a:srgbClr val="000000">
                  <a:alpha val="15000"/>
                </a:srgbClr>
              </a:solidFill>
              <a:ln w="28575" cap="flat">
                <a:noFill/>
                <a:round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l" defTabSz="914400">
                  <a:buClr>
                    <a:srgbClr val="FFFFFF"/>
                  </a:buClr>
                  <a:defRPr sz="18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69" name="群組"/>
            <p:cNvGrpSpPr/>
            <p:nvPr/>
          </p:nvGrpSpPr>
          <p:grpSpPr>
            <a:xfrm>
              <a:off x="-1" y="-1"/>
              <a:ext cx="1602113" cy="818802"/>
              <a:chOff x="0" y="0"/>
              <a:chExt cx="1602111" cy="818800"/>
            </a:xfrm>
          </p:grpSpPr>
          <p:sp>
            <p:nvSpPr>
              <p:cNvPr id="167" name="形狀"/>
              <p:cNvSpPr/>
              <p:nvPr/>
            </p:nvSpPr>
            <p:spPr>
              <a:xfrm>
                <a:off x="0" y="0"/>
                <a:ext cx="1602112" cy="818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close/>
                  </a:path>
                </a:pathLst>
              </a:custGeom>
              <a:solidFill>
                <a:srgbClr val="FEBC67"/>
              </a:solidFill>
              <a:ln w="28575" cap="flat">
                <a:noFill/>
                <a:round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l" defTabSz="914400">
                  <a:buClr>
                    <a:srgbClr val="FFFFFF"/>
                  </a:buClr>
                  <a:defRPr sz="18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8" name="橢圓形"/>
              <p:cNvSpPr/>
              <p:nvPr/>
            </p:nvSpPr>
            <p:spPr>
              <a:xfrm>
                <a:off x="2" y="0"/>
                <a:ext cx="1602106" cy="409400"/>
              </a:xfrm>
              <a:prstGeom prst="ellipse">
                <a:avLst/>
              </a:prstGeom>
              <a:solidFill>
                <a:srgbClr val="000000">
                  <a:alpha val="15000"/>
                </a:srgbClr>
              </a:solidFill>
              <a:ln w="28575" cap="flat">
                <a:noFill/>
                <a:round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l" defTabSz="914400">
                  <a:buClr>
                    <a:srgbClr val="FFFFFF"/>
                  </a:buClr>
                  <a:defRPr sz="18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grpSp>
        <p:nvGrpSpPr>
          <p:cNvPr id="177" name="群組"/>
          <p:cNvGrpSpPr/>
          <p:nvPr/>
        </p:nvGrpSpPr>
        <p:grpSpPr>
          <a:xfrm>
            <a:off x="6203949" y="11233470"/>
            <a:ext cx="1016001" cy="584201"/>
            <a:chOff x="0" y="0"/>
            <a:chExt cx="1016000" cy="584200"/>
          </a:xfrm>
        </p:grpSpPr>
        <p:sp>
          <p:nvSpPr>
            <p:cNvPr id="171" name="矩形"/>
            <p:cNvSpPr/>
            <p:nvPr/>
          </p:nvSpPr>
          <p:spPr>
            <a:xfrm>
              <a:off x="485631" y="0"/>
              <a:ext cx="172188" cy="581333"/>
            </a:xfrm>
            <a:prstGeom prst="rect">
              <a:avLst/>
            </a:prstGeom>
            <a:solidFill>
              <a:srgbClr val="AC6C82"/>
            </a:solidFill>
            <a:ln w="25400" cap="flat">
              <a:noFill/>
              <a:round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2" name="矩形"/>
            <p:cNvSpPr/>
            <p:nvPr/>
          </p:nvSpPr>
          <p:spPr>
            <a:xfrm>
              <a:off x="271076" y="204469"/>
              <a:ext cx="171903" cy="376864"/>
            </a:xfrm>
            <a:prstGeom prst="rect">
              <a:avLst/>
            </a:prstGeom>
            <a:solidFill>
              <a:srgbClr val="DA727E"/>
            </a:solidFill>
            <a:ln w="25400" cap="flat">
              <a:noFill/>
              <a:round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3" name="矩形"/>
            <p:cNvSpPr/>
            <p:nvPr/>
          </p:nvSpPr>
          <p:spPr>
            <a:xfrm>
              <a:off x="44608" y="277197"/>
              <a:ext cx="177791" cy="304135"/>
            </a:xfrm>
            <a:prstGeom prst="rect">
              <a:avLst/>
            </a:prstGeom>
            <a:solidFill>
              <a:srgbClr val="FEBC67"/>
            </a:solidFill>
            <a:ln w="9525" cap="flat">
              <a:noFill/>
              <a:round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4" name="矩形"/>
            <p:cNvSpPr/>
            <p:nvPr/>
          </p:nvSpPr>
          <p:spPr>
            <a:xfrm>
              <a:off x="700670" y="114988"/>
              <a:ext cx="178685" cy="466346"/>
            </a:xfrm>
            <a:prstGeom prst="rect">
              <a:avLst/>
            </a:prstGeom>
            <a:solidFill>
              <a:srgbClr val="685C79"/>
            </a:solidFill>
            <a:ln w="25400" cap="flat">
              <a:noFill/>
              <a:round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914400">
                <a:buClr>
                  <a:srgbClr val="6C6C6C"/>
                </a:buClr>
                <a:buFont typeface="Helvetica"/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" name="線條"/>
            <p:cNvSpPr/>
            <p:nvPr/>
          </p:nvSpPr>
          <p:spPr>
            <a:xfrm flipH="1">
              <a:off x="0" y="581386"/>
              <a:ext cx="1016001" cy="1"/>
            </a:xfrm>
            <a:prstGeom prst="line">
              <a:avLst/>
            </a:prstGeom>
            <a:noFill/>
            <a:ln w="38100" cap="flat">
              <a:solidFill>
                <a:srgbClr val="685C7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線條"/>
            <p:cNvSpPr/>
            <p:nvPr/>
          </p:nvSpPr>
          <p:spPr>
            <a:xfrm flipV="1">
              <a:off x="2374" y="3246"/>
              <a:ext cx="1" cy="580955"/>
            </a:xfrm>
            <a:prstGeom prst="line">
              <a:avLst/>
            </a:prstGeom>
            <a:noFill/>
            <a:ln w="38100" cap="flat">
              <a:solidFill>
                <a:srgbClr val="685C7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82" name="群組"/>
          <p:cNvGrpSpPr/>
          <p:nvPr/>
        </p:nvGrpSpPr>
        <p:grpSpPr>
          <a:xfrm>
            <a:off x="9202837" y="7010643"/>
            <a:ext cx="5759994" cy="2401105"/>
            <a:chOff x="0" y="0"/>
            <a:chExt cx="5759993" cy="2401104"/>
          </a:xfrm>
        </p:grpSpPr>
        <p:sp>
          <p:nvSpPr>
            <p:cNvPr id="178" name="線條"/>
            <p:cNvSpPr/>
            <p:nvPr/>
          </p:nvSpPr>
          <p:spPr>
            <a:xfrm flipH="1" flipV="1">
              <a:off x="2876232" y="1208480"/>
              <a:ext cx="2883762" cy="1"/>
            </a:xfrm>
            <a:prstGeom prst="line">
              <a:avLst/>
            </a:prstGeom>
            <a:noFill/>
            <a:ln w="28575" cap="flat">
              <a:solidFill>
                <a:srgbClr val="FEBC67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線條"/>
            <p:cNvSpPr/>
            <p:nvPr/>
          </p:nvSpPr>
          <p:spPr>
            <a:xfrm flipH="1">
              <a:off x="2904343" y="0"/>
              <a:ext cx="1" cy="1202122"/>
            </a:xfrm>
            <a:prstGeom prst="line">
              <a:avLst/>
            </a:prstGeom>
            <a:noFill/>
            <a:ln w="28575" cap="flat">
              <a:solidFill>
                <a:srgbClr val="FEBC67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線條"/>
            <p:cNvSpPr/>
            <p:nvPr/>
          </p:nvSpPr>
          <p:spPr>
            <a:xfrm flipH="1" flipV="1">
              <a:off x="2899015" y="1198983"/>
              <a:ext cx="1" cy="1202122"/>
            </a:xfrm>
            <a:prstGeom prst="line">
              <a:avLst/>
            </a:prstGeom>
            <a:noFill/>
            <a:ln w="28575" cap="flat">
              <a:solidFill>
                <a:srgbClr val="FEBC67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線條"/>
            <p:cNvSpPr/>
            <p:nvPr/>
          </p:nvSpPr>
          <p:spPr>
            <a:xfrm flipV="1">
              <a:off x="0" y="1210701"/>
              <a:ext cx="2883761" cy="1"/>
            </a:xfrm>
            <a:prstGeom prst="line">
              <a:avLst/>
            </a:prstGeom>
            <a:noFill/>
            <a:ln w="28575" cap="flat">
              <a:solidFill>
                <a:srgbClr val="FEBC67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209" name="群組"/>
          <p:cNvGrpSpPr/>
          <p:nvPr/>
        </p:nvGrpSpPr>
        <p:grpSpPr>
          <a:xfrm>
            <a:off x="5384799" y="7440807"/>
            <a:ext cx="3924302" cy="1587504"/>
            <a:chOff x="0" y="-1"/>
            <a:chExt cx="3924300" cy="1587503"/>
          </a:xfrm>
        </p:grpSpPr>
        <p:grpSp>
          <p:nvGrpSpPr>
            <p:cNvPr id="189" name="群組"/>
            <p:cNvGrpSpPr/>
            <p:nvPr/>
          </p:nvGrpSpPr>
          <p:grpSpPr>
            <a:xfrm>
              <a:off x="-1" y="1080380"/>
              <a:ext cx="2056647" cy="507122"/>
              <a:chOff x="0" y="-1"/>
              <a:chExt cx="2056645" cy="507120"/>
            </a:xfrm>
          </p:grpSpPr>
          <p:grpSp>
            <p:nvGrpSpPr>
              <p:cNvPr id="185" name="群組"/>
              <p:cNvGrpSpPr/>
              <p:nvPr/>
            </p:nvGrpSpPr>
            <p:grpSpPr>
              <a:xfrm>
                <a:off x="-1" y="-2"/>
                <a:ext cx="2056647" cy="507122"/>
                <a:chOff x="0" y="-1"/>
                <a:chExt cx="2056645" cy="507120"/>
              </a:xfrm>
            </p:grpSpPr>
            <p:sp>
              <p:nvSpPr>
                <p:cNvPr id="183" name="圓角矩形"/>
                <p:cNvSpPr/>
                <p:nvPr/>
              </p:nvSpPr>
              <p:spPr>
                <a:xfrm rot="16199995">
                  <a:off x="774763" y="-774764"/>
                  <a:ext cx="507119" cy="20566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A7A7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1088232">
                    <a:defRPr spc="-208">
                      <a:solidFill>
                        <a:srgbClr val="6C6C6C"/>
                      </a:solidFill>
                      <a:uFill>
                        <a:solidFill>
                          <a:srgbClr val="6C6C6C"/>
                        </a:solidFill>
                      </a:u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84" name="圓角矩形"/>
                <p:cNvSpPr/>
                <p:nvPr/>
              </p:nvSpPr>
              <p:spPr>
                <a:xfrm rot="16199995">
                  <a:off x="826267" y="-683416"/>
                  <a:ext cx="404111" cy="18787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AAA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1088232">
                    <a:defRPr spc="-208">
                      <a:solidFill>
                        <a:srgbClr val="6C6C6C"/>
                      </a:solidFill>
                      <a:uFill>
                        <a:solidFill>
                          <a:srgbClr val="6C6C6C"/>
                        </a:solidFill>
                      </a:u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186" name="圓形"/>
              <p:cNvSpPr/>
              <p:nvPr/>
            </p:nvSpPr>
            <p:spPr>
              <a:xfrm>
                <a:off x="233456" y="121267"/>
                <a:ext cx="277926" cy="275609"/>
              </a:xfrm>
              <a:prstGeom prst="ellipse">
                <a:avLst/>
              </a:prstGeom>
              <a:solidFill>
                <a:srgbClr val="FEBC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87" name="圓形"/>
              <p:cNvSpPr/>
              <p:nvPr/>
            </p:nvSpPr>
            <p:spPr>
              <a:xfrm>
                <a:off x="555849" y="121267"/>
                <a:ext cx="277926" cy="275609"/>
              </a:xfrm>
              <a:prstGeom prst="ellipse">
                <a:avLst/>
              </a:prstGeom>
              <a:solidFill>
                <a:srgbClr val="FEBC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88" name="圓形"/>
              <p:cNvSpPr/>
              <p:nvPr/>
            </p:nvSpPr>
            <p:spPr>
              <a:xfrm>
                <a:off x="1545262" y="121267"/>
                <a:ext cx="277926" cy="275609"/>
              </a:xfrm>
              <a:prstGeom prst="ellipse">
                <a:avLst/>
              </a:prstGeom>
              <a:solidFill>
                <a:srgbClr val="DA727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96" name="群組"/>
            <p:cNvGrpSpPr/>
            <p:nvPr/>
          </p:nvGrpSpPr>
          <p:grpSpPr>
            <a:xfrm>
              <a:off x="11116" y="540189"/>
              <a:ext cx="2056647" cy="507122"/>
              <a:chOff x="0" y="-1"/>
              <a:chExt cx="2056645" cy="507120"/>
            </a:xfrm>
          </p:grpSpPr>
          <p:grpSp>
            <p:nvGrpSpPr>
              <p:cNvPr id="192" name="群組"/>
              <p:cNvGrpSpPr/>
              <p:nvPr/>
            </p:nvGrpSpPr>
            <p:grpSpPr>
              <a:xfrm>
                <a:off x="-1" y="-2"/>
                <a:ext cx="2056647" cy="507122"/>
                <a:chOff x="0" y="-1"/>
                <a:chExt cx="2056645" cy="507120"/>
              </a:xfrm>
            </p:grpSpPr>
            <p:sp>
              <p:nvSpPr>
                <p:cNvPr id="190" name="圓角矩形"/>
                <p:cNvSpPr/>
                <p:nvPr/>
              </p:nvSpPr>
              <p:spPr>
                <a:xfrm rot="16199995">
                  <a:off x="774763" y="-774764"/>
                  <a:ext cx="507119" cy="20566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A7A7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1088232">
                    <a:defRPr spc="-208">
                      <a:solidFill>
                        <a:srgbClr val="6C6C6C"/>
                      </a:solidFill>
                      <a:uFill>
                        <a:solidFill>
                          <a:srgbClr val="6C6C6C"/>
                        </a:solidFill>
                      </a:u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91" name="圓角矩形"/>
                <p:cNvSpPr/>
                <p:nvPr/>
              </p:nvSpPr>
              <p:spPr>
                <a:xfrm rot="16199995">
                  <a:off x="826267" y="-683416"/>
                  <a:ext cx="404111" cy="18787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AAA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1088232">
                    <a:defRPr spc="-208">
                      <a:solidFill>
                        <a:srgbClr val="6C6C6C"/>
                      </a:solidFill>
                      <a:uFill>
                        <a:solidFill>
                          <a:srgbClr val="6C6C6C"/>
                        </a:solidFill>
                      </a:u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193" name="圓形"/>
              <p:cNvSpPr/>
              <p:nvPr/>
            </p:nvSpPr>
            <p:spPr>
              <a:xfrm>
                <a:off x="233456" y="121267"/>
                <a:ext cx="277926" cy="275609"/>
              </a:xfrm>
              <a:prstGeom prst="ellipse">
                <a:avLst/>
              </a:prstGeom>
              <a:solidFill>
                <a:srgbClr val="FEBC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4" name="圓形"/>
              <p:cNvSpPr/>
              <p:nvPr/>
            </p:nvSpPr>
            <p:spPr>
              <a:xfrm>
                <a:off x="555849" y="121267"/>
                <a:ext cx="277926" cy="275609"/>
              </a:xfrm>
              <a:prstGeom prst="ellipse">
                <a:avLst/>
              </a:prstGeom>
              <a:solidFill>
                <a:srgbClr val="FEBC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5" name="圓形"/>
              <p:cNvSpPr/>
              <p:nvPr/>
            </p:nvSpPr>
            <p:spPr>
              <a:xfrm>
                <a:off x="1545262" y="121267"/>
                <a:ext cx="277926" cy="275609"/>
              </a:xfrm>
              <a:prstGeom prst="ellipse">
                <a:avLst/>
              </a:prstGeom>
              <a:solidFill>
                <a:srgbClr val="DA727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03" name="群組"/>
            <p:cNvGrpSpPr/>
            <p:nvPr/>
          </p:nvGrpSpPr>
          <p:grpSpPr>
            <a:xfrm>
              <a:off x="22233" y="-2"/>
              <a:ext cx="2056647" cy="507122"/>
              <a:chOff x="0" y="-1"/>
              <a:chExt cx="2056645" cy="507120"/>
            </a:xfrm>
          </p:grpSpPr>
          <p:grpSp>
            <p:nvGrpSpPr>
              <p:cNvPr id="199" name="群組"/>
              <p:cNvGrpSpPr/>
              <p:nvPr/>
            </p:nvGrpSpPr>
            <p:grpSpPr>
              <a:xfrm>
                <a:off x="-1" y="-2"/>
                <a:ext cx="2056647" cy="507122"/>
                <a:chOff x="0" y="-1"/>
                <a:chExt cx="2056645" cy="507120"/>
              </a:xfrm>
            </p:grpSpPr>
            <p:sp>
              <p:nvSpPr>
                <p:cNvPr id="197" name="圓角矩形"/>
                <p:cNvSpPr/>
                <p:nvPr/>
              </p:nvSpPr>
              <p:spPr>
                <a:xfrm rot="16199995">
                  <a:off x="774763" y="-774764"/>
                  <a:ext cx="507119" cy="20566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A7A7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1088232">
                    <a:defRPr spc="-208">
                      <a:solidFill>
                        <a:srgbClr val="6C6C6C"/>
                      </a:solidFill>
                      <a:uFill>
                        <a:solidFill>
                          <a:srgbClr val="6C6C6C"/>
                        </a:solidFill>
                      </a:u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98" name="圓角矩形"/>
                <p:cNvSpPr/>
                <p:nvPr/>
              </p:nvSpPr>
              <p:spPr>
                <a:xfrm rot="16199995">
                  <a:off x="826267" y="-683416"/>
                  <a:ext cx="404111" cy="18787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AAA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1088232">
                    <a:defRPr spc="-208">
                      <a:solidFill>
                        <a:srgbClr val="6C6C6C"/>
                      </a:solidFill>
                      <a:uFill>
                        <a:solidFill>
                          <a:srgbClr val="6C6C6C"/>
                        </a:solidFill>
                      </a:u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200" name="圓形"/>
              <p:cNvSpPr/>
              <p:nvPr/>
            </p:nvSpPr>
            <p:spPr>
              <a:xfrm>
                <a:off x="233456" y="121267"/>
                <a:ext cx="277926" cy="275609"/>
              </a:xfrm>
              <a:prstGeom prst="ellipse">
                <a:avLst/>
              </a:prstGeom>
              <a:solidFill>
                <a:srgbClr val="FEBC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1" name="圓形"/>
              <p:cNvSpPr/>
              <p:nvPr/>
            </p:nvSpPr>
            <p:spPr>
              <a:xfrm>
                <a:off x="555849" y="121267"/>
                <a:ext cx="277926" cy="275609"/>
              </a:xfrm>
              <a:prstGeom prst="ellipse">
                <a:avLst/>
              </a:prstGeom>
              <a:solidFill>
                <a:srgbClr val="FEBC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2" name="圓形"/>
              <p:cNvSpPr/>
              <p:nvPr/>
            </p:nvSpPr>
            <p:spPr>
              <a:xfrm>
                <a:off x="1545262" y="121267"/>
                <a:ext cx="277926" cy="275609"/>
              </a:xfrm>
              <a:prstGeom prst="ellipse">
                <a:avLst/>
              </a:prstGeom>
              <a:solidFill>
                <a:srgbClr val="DA727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1088232">
                  <a:defRPr spc="-208">
                    <a:solidFill>
                      <a:srgbClr val="6C6C6C"/>
                    </a:solidFill>
                    <a:uFill>
                      <a:solidFill>
                        <a:srgbClr val="6C6C6C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08" name="群組"/>
            <p:cNvGrpSpPr/>
            <p:nvPr/>
          </p:nvGrpSpPr>
          <p:grpSpPr>
            <a:xfrm>
              <a:off x="2345686" y="198817"/>
              <a:ext cx="1578615" cy="1190047"/>
              <a:chOff x="0" y="23"/>
              <a:chExt cx="1578613" cy="1190045"/>
            </a:xfrm>
          </p:grpSpPr>
          <p:sp>
            <p:nvSpPr>
              <p:cNvPr id="204" name="線條"/>
              <p:cNvSpPr/>
              <p:nvPr/>
            </p:nvSpPr>
            <p:spPr>
              <a:xfrm flipH="1">
                <a:off x="778317" y="592810"/>
                <a:ext cx="800297" cy="15"/>
              </a:xfrm>
              <a:prstGeom prst="line">
                <a:avLst/>
              </a:prstGeom>
              <a:noFill/>
              <a:ln w="38100" cap="flat">
                <a:solidFill>
                  <a:srgbClr val="FEBC67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5" name="線條"/>
              <p:cNvSpPr/>
              <p:nvPr/>
            </p:nvSpPr>
            <p:spPr>
              <a:xfrm>
                <a:off x="-1" y="590513"/>
                <a:ext cx="800298" cy="2"/>
              </a:xfrm>
              <a:prstGeom prst="line">
                <a:avLst/>
              </a:prstGeom>
              <a:noFill/>
              <a:ln w="38100" cap="flat">
                <a:solidFill>
                  <a:srgbClr val="FEBC67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6" name="線條"/>
              <p:cNvSpPr/>
              <p:nvPr/>
            </p:nvSpPr>
            <p:spPr>
              <a:xfrm flipV="1">
                <a:off x="5529" y="597023"/>
                <a:ext cx="589813" cy="593047"/>
              </a:xfrm>
              <a:prstGeom prst="line">
                <a:avLst/>
              </a:prstGeom>
              <a:noFill/>
              <a:ln w="38100" cap="flat">
                <a:solidFill>
                  <a:srgbClr val="FEBC67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7" name="線條"/>
              <p:cNvSpPr/>
              <p:nvPr/>
            </p:nvSpPr>
            <p:spPr>
              <a:xfrm>
                <a:off x="10456" y="23"/>
                <a:ext cx="589361" cy="593368"/>
              </a:xfrm>
              <a:prstGeom prst="line">
                <a:avLst/>
              </a:prstGeom>
              <a:noFill/>
              <a:ln w="38100" cap="flat">
                <a:solidFill>
                  <a:srgbClr val="FEBC67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10" name="資料庫"/>
          <p:cNvSpPr txBox="1"/>
          <p:nvPr/>
        </p:nvSpPr>
        <p:spPr>
          <a:xfrm>
            <a:off x="4881562" y="11868308"/>
            <a:ext cx="2060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資料庫</a:t>
            </a:r>
          </a:p>
        </p:txBody>
      </p:sp>
      <p:sp>
        <p:nvSpPr>
          <p:cNvPr id="211" name="軟體系統"/>
          <p:cNvSpPr txBox="1"/>
          <p:nvPr/>
        </p:nvSpPr>
        <p:spPr>
          <a:xfrm>
            <a:off x="5160962" y="6342062"/>
            <a:ext cx="269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軟體系統</a:t>
            </a:r>
          </a:p>
        </p:txBody>
      </p:sp>
      <p:pic>
        <p:nvPicPr>
          <p:cNvPr id="212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台北夜景.jpg" descr="台北夜景.jpg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228512" y="1260871"/>
            <a:ext cx="8410179" cy="5529264"/>
          </a:xfrm>
          <a:prstGeom prst="rect">
            <a:avLst/>
          </a:prstGeom>
        </p:spPr>
      </p:pic>
      <p:pic>
        <p:nvPicPr>
          <p:cNvPr id="215" name="石門水庫.jpg" descr="石門水庫.jpg"/>
          <p:cNvPicPr>
            <a:picLocks noGrp="1"/>
          </p:cNvPicPr>
          <p:nvPr>
            <p:ph type="pic" idx="15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3742946" y="1257496"/>
            <a:ext cx="8195866" cy="11244263"/>
          </a:xfrm>
          <a:prstGeom prst="rect">
            <a:avLst/>
          </a:prstGeom>
        </p:spPr>
      </p:pic>
      <p:pic>
        <p:nvPicPr>
          <p:cNvPr id="216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水庫供給城市水資源…"/>
          <p:cNvSpPr txBox="1"/>
          <p:nvPr/>
        </p:nvSpPr>
        <p:spPr>
          <a:xfrm>
            <a:off x="13410102" y="8910040"/>
            <a:ext cx="6046999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水庫供給城市水資源</a:t>
            </a:r>
          </a:p>
          <a:p>
            <a:r>
              <a:t>讓城市可以正常運作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資料庫系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資料庫系統</a:t>
            </a:r>
          </a:p>
        </p:txBody>
      </p:sp>
      <p:pic>
        <p:nvPicPr>
          <p:cNvPr id="220" name="Oracle_Database.png" descr="Oracle_Databa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3527" y="8988335"/>
            <a:ext cx="54864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MicrosoftSQLServer.png" descr="MicrosoftSQL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16284" y="8878907"/>
            <a:ext cx="7092844" cy="1806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verslag-techtalk-mysql.png" descr="verslag-techtalk-mysq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2432" y="2538164"/>
            <a:ext cx="6041852" cy="6041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ode gym logo 600.png" descr="code gym logo 6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ySQ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900"/>
              </a:spcBef>
              <a:defRPr sz="9600" cap="none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MySQL</a:t>
            </a:r>
          </a:p>
        </p:txBody>
      </p:sp>
      <p:pic>
        <p:nvPicPr>
          <p:cNvPr id="226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verslag-techtalk-mysql.png" descr="verslag-techtalk-mysq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9365" y="7393074"/>
            <a:ext cx="6041853" cy="604185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MySQL是一個開放原始碼資料庫管理系統…"/>
          <p:cNvSpPr txBox="1"/>
          <p:nvPr/>
        </p:nvSpPr>
        <p:spPr>
          <a:xfrm>
            <a:off x="3804606" y="4928129"/>
            <a:ext cx="12372122" cy="443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endParaRPr/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MySQL是一個開放原始碼資料庫管理系統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原本是Sun(昇陽)旗下的資料庫管理系統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2009年Oracle(甲骨文)買下SunSun(昇陽)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效能高、成本低、可靠度高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大頭照(圓).png" descr="大頭照(圓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0426" y="1125970"/>
            <a:ext cx="4611094" cy="4611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java從0到1截圖.jpg" descr="java從0到1截圖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52456" y="3799816"/>
            <a:ext cx="3962401" cy="525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建立自己的網路商店.jpg" descr="建立自己的網路商店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2322" y="3812516"/>
            <a:ext cx="3860801" cy="523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Facebook.jpg" descr="Facebook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24890" y="4940242"/>
            <a:ext cx="3178964" cy="718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hahow logo.png" descr="hahow 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72634" y="8873513"/>
            <a:ext cx="6008231" cy="200675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科技公司軟體工程師與PM…"/>
          <p:cNvSpPr txBox="1"/>
          <p:nvPr/>
        </p:nvSpPr>
        <p:spPr>
          <a:xfrm>
            <a:off x="12449887" y="6866995"/>
            <a:ext cx="9820649" cy="458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科技公司軟體工程師與PM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系統開發經驗十年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手機APP、Web AP、企業級系統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網路行銷與經營網路商店</a:t>
            </a:r>
          </a:p>
          <a:p>
            <a:pPr marL="616323" indent="-616323" algn="l">
              <a:buClr>
                <a:srgbClr val="BEBEBE"/>
              </a:buClr>
              <a:buSzPct val="125000"/>
              <a:buChar char="•"/>
            </a:pPr>
            <a:r>
              <a:t>Code Gym創辦人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課程大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課程大綱</a:t>
            </a:r>
          </a:p>
        </p:txBody>
      </p:sp>
      <p:sp>
        <p:nvSpPr>
          <p:cNvPr id="239" name="課程介紹…"/>
          <p:cNvSpPr txBox="1">
            <a:spLocks noGrp="1"/>
          </p:cNvSpPr>
          <p:nvPr>
            <p:ph type="body" sz="half" idx="1"/>
          </p:nvPr>
        </p:nvSpPr>
        <p:spPr>
          <a:xfrm>
            <a:off x="3830108" y="2830710"/>
            <a:ext cx="8496764" cy="805458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課程介紹</a:t>
            </a:r>
          </a:p>
          <a:p>
            <a:pPr>
              <a:buBlip>
                <a:blip r:embed="rId2"/>
              </a:buBlip>
            </a:pPr>
            <a:r>
              <a:t>系統安裝和介面操作</a:t>
            </a:r>
          </a:p>
          <a:p>
            <a:pPr>
              <a:buBlip>
                <a:blip r:embed="rId2"/>
              </a:buBlip>
            </a:pPr>
            <a:r>
              <a:t>資料庫基本架構</a:t>
            </a:r>
          </a:p>
          <a:p>
            <a:pPr>
              <a:buBlip>
                <a:blip r:embed="rId2"/>
              </a:buBlip>
            </a:pPr>
            <a:r>
              <a:t>資料庫設計</a:t>
            </a:r>
          </a:p>
        </p:txBody>
      </p:sp>
      <p:pic>
        <p:nvPicPr>
          <p:cNvPr id="240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QL語法…"/>
          <p:cNvSpPr txBox="1"/>
          <p:nvPr/>
        </p:nvSpPr>
        <p:spPr>
          <a:xfrm>
            <a:off x="11430000" y="6970448"/>
            <a:ext cx="9485593" cy="5695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67017" indent="-567017" algn="l">
              <a:spcBef>
                <a:spcPts val="5900"/>
              </a:spcBef>
              <a:buSzPct val="30000"/>
              <a:buBlip>
                <a:blip r:embed="rId2"/>
              </a:buBlip>
              <a:defRPr sz="4600"/>
            </a:pPr>
            <a:r>
              <a:t>SQL語法</a:t>
            </a:r>
          </a:p>
          <a:p>
            <a:pPr marL="567017" indent="-567017" algn="l">
              <a:spcBef>
                <a:spcPts val="5900"/>
              </a:spcBef>
              <a:buSzPct val="30000"/>
              <a:buBlip>
                <a:blip r:embed="rId2"/>
              </a:buBlip>
              <a:defRPr sz="4600"/>
            </a:pPr>
            <a:r>
              <a:t>MySQL函式庫與運算子</a:t>
            </a:r>
          </a:p>
          <a:p>
            <a:pPr marL="567017" indent="-567017" algn="l">
              <a:spcBef>
                <a:spcPts val="5900"/>
              </a:spcBef>
              <a:buSzPct val="30000"/>
              <a:buBlip>
                <a:blip r:embed="rId2"/>
              </a:buBlip>
              <a:defRPr sz="4600"/>
            </a:pPr>
            <a:r>
              <a:t>資料庫進階功能</a:t>
            </a:r>
          </a:p>
          <a:p>
            <a:pPr marL="567017" indent="-567017" algn="l">
              <a:spcBef>
                <a:spcPts val="5900"/>
              </a:spcBef>
              <a:buSzPct val="30000"/>
              <a:buBlip>
                <a:blip r:embed="rId2"/>
              </a:buBlip>
              <a:defRPr sz="4600"/>
            </a:pPr>
            <a:r>
              <a:t>程式語言串連資料庫的設計與實作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  <a:endParaRPr/>
          </a:p>
        </p:txBody>
      </p:sp>
      <p:sp>
        <p:nvSpPr>
          <p:cNvPr id="244" name="線條"/>
          <p:cNvSpPr/>
          <p:nvPr/>
        </p:nvSpPr>
        <p:spPr>
          <a:xfrm>
            <a:off x="3552525" y="46486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  <a:endParaRPr/>
          </a:p>
        </p:txBody>
      </p:sp>
      <p:sp>
        <p:nvSpPr>
          <p:cNvPr id="245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6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elect id, name…"/>
          <p:cNvSpPr txBox="1"/>
          <p:nvPr/>
        </p:nvSpPr>
        <p:spPr>
          <a:xfrm>
            <a:off x="14867949" y="5487485"/>
            <a:ext cx="5843102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select</a:t>
            </a:r>
            <a:r>
              <a:t> id, name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from</a:t>
            </a:r>
            <a:r>
              <a:t> urer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where</a:t>
            </a:r>
            <a:r>
              <a:t> age &gt; 18;</a:t>
            </a:r>
          </a:p>
        </p:txBody>
      </p:sp>
      <p:sp>
        <p:nvSpPr>
          <p:cNvPr id="248" name="教學單元觀念"/>
          <p:cNvSpPr txBox="1"/>
          <p:nvPr/>
        </p:nvSpPr>
        <p:spPr>
          <a:xfrm>
            <a:off x="5344914" y="2038582"/>
            <a:ext cx="50323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r>
              <a:t>教學單元觀念</a:t>
            </a:r>
          </a:p>
        </p:txBody>
      </p:sp>
      <p:sp>
        <p:nvSpPr>
          <p:cNvPr id="249" name="內容說明"/>
          <p:cNvSpPr txBox="1"/>
          <p:nvPr/>
        </p:nvSpPr>
        <p:spPr>
          <a:xfrm>
            <a:off x="5894816" y="7431202"/>
            <a:ext cx="5730671" cy="141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7200"/>
            </a:lvl1pPr>
          </a:lstStyle>
          <a:p>
            <a:r>
              <a:t>內容說明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保持輕鬆愉快的心情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保持輕鬆愉快的心情！</a:t>
            </a:r>
          </a:p>
        </p:txBody>
      </p:sp>
      <p:pic>
        <p:nvPicPr>
          <p:cNvPr id="252" name="Wallions1024.jpg" descr="Wallions10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3954262"/>
            <a:ext cx="13004800" cy="867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自訂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Gill Sans</vt:lpstr>
      <vt:lpstr>Gill Sans Light</vt:lpstr>
      <vt:lpstr>Helvetica Neue</vt:lpstr>
      <vt:lpstr>Monaco</vt:lpstr>
      <vt:lpstr>Arial</vt:lpstr>
      <vt:lpstr>Calibri</vt:lpstr>
      <vt:lpstr>Helvetica</vt:lpstr>
      <vt:lpstr>New_Template3</vt:lpstr>
      <vt:lpstr>資料庫從 0 到 1</vt:lpstr>
      <vt:lpstr>資料庫與軟體系統的關係</vt:lpstr>
      <vt:lpstr>PowerPoint 簡報</vt:lpstr>
      <vt:lpstr>資料庫系統</vt:lpstr>
      <vt:lpstr>MySQL</vt:lpstr>
      <vt:lpstr>PowerPoint 簡報</vt:lpstr>
      <vt:lpstr>課程大綱</vt:lpstr>
      <vt:lpstr>PowerPoint 簡報</vt:lpstr>
      <vt:lpstr>保持輕鬆愉快的心情！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資料庫從 0 到 1</dc:title>
  <dc:creator>Yan-Ju-Wang</dc:creator>
  <cp:lastModifiedBy>Microsoft 帳戶</cp:lastModifiedBy>
  <cp:revision>1</cp:revision>
  <dcterms:modified xsi:type="dcterms:W3CDTF">2023-08-29T05:05:59Z</dcterms:modified>
</cp:coreProperties>
</file>