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736486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大標題文字"/>
          <p:cNvSpPr txBox="1">
            <a:spLocks noGrp="1"/>
          </p:cNvSpPr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>
            <a:spLocks noGrp="1"/>
          </p:cNvSpPr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sz="4200" i="1">
                <a:solidFill>
                  <a:srgbClr val="9D9D9D"/>
                </a:solidFill>
              </a:defRPr>
            </a:lvl1pPr>
          </a:lstStyle>
          <a:p>
            <a:r>
              <a:t>–王大明</a:t>
            </a:r>
          </a:p>
        </p:txBody>
      </p:sp>
      <p:sp>
        <p:nvSpPr>
          <p:cNvPr id="106" name="「在此輸入名言語錄。」"/>
          <p:cNvSpPr txBox="1">
            <a:spLocks noGrp="1"/>
          </p:cNvSpPr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r>
              <a:t>「在此輸入名言語錄。」</a:t>
            </a:r>
          </a:p>
        </p:txBody>
      </p:sp>
      <p:sp>
        <p:nvSpPr>
          <p:cNvPr id="10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>
            <a:spLocks noGrp="1"/>
          </p:cNvSpPr>
          <p:nvPr>
            <p:ph type="pic" sz="half" idx="13"/>
          </p:nvPr>
        </p:nvSpPr>
        <p:spPr>
          <a:xfrm>
            <a:off x="3923109" y="1660921"/>
            <a:ext cx="16537782" cy="79831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4" name="大標題文字"/>
          <p:cNvSpPr txBox="1">
            <a:spLocks noGrp="1"/>
          </p:cNvSpPr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2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>
            <a:spLocks noGrp="1"/>
          </p:cNvSpPr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>
            <a:spLocks noGrp="1"/>
          </p:cNvSpPr>
          <p:nvPr>
            <p:ph type="pic" sz="half" idx="13"/>
          </p:nvPr>
        </p:nvSpPr>
        <p:spPr>
          <a:xfrm>
            <a:off x="12618261" y="1380725"/>
            <a:ext cx="7840267" cy="105906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2" name="大標題文字"/>
          <p:cNvSpPr txBox="1">
            <a:spLocks noGrp="1"/>
          </p:cNvSpPr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r>
              <a:t>大標題文字</a:t>
            </a:r>
          </a:p>
        </p:txBody>
      </p:sp>
      <p:sp>
        <p:nvSpPr>
          <p:cNvPr id="43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4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6" name="內文層級一…"/>
          <p:cNvSpPr txBox="1">
            <a:spLocks noGrp="1"/>
          </p:cNvSpPr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" name="影像"/>
          <p:cNvSpPr>
            <a:spLocks noGrp="1"/>
          </p:cNvSpPr>
          <p:nvPr>
            <p:ph type="pic" sz="quarter" idx="13"/>
          </p:nvPr>
        </p:nvSpPr>
        <p:spPr>
          <a:xfrm>
            <a:off x="3920746" y="4211436"/>
            <a:ext cx="7768829" cy="77688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7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>
            <a:spLocks noGrp="1"/>
          </p:cNvSpPr>
          <p:nvPr>
            <p:ph type="pic" sz="quarter" idx="13"/>
          </p:nvPr>
        </p:nvSpPr>
        <p:spPr>
          <a:xfrm>
            <a:off x="12406312" y="1375171"/>
            <a:ext cx="8054579" cy="507206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6" name="影像"/>
          <p:cNvSpPr>
            <a:spLocks noGrp="1"/>
          </p:cNvSpPr>
          <p:nvPr>
            <p:ph type="pic" sz="quarter" idx="14"/>
          </p:nvPr>
        </p:nvSpPr>
        <p:spPr>
          <a:xfrm>
            <a:off x="12406312" y="7036593"/>
            <a:ext cx="8054579" cy="51256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7" name="影像"/>
          <p:cNvSpPr>
            <a:spLocks noGrp="1"/>
          </p:cNvSpPr>
          <p:nvPr>
            <p:ph type="pic" sz="half" idx="15"/>
          </p:nvPr>
        </p:nvSpPr>
        <p:spPr>
          <a:xfrm>
            <a:off x="3920746" y="1371796"/>
            <a:ext cx="7840266" cy="107870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內文層級一…"/>
          <p:cNvSpPr txBox="1">
            <a:spLocks noGrp="1"/>
          </p:cNvSpPr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>
            <a:spLocks noGrp="1"/>
          </p:cNvSpPr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從 0 到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r>
              <a:t>資料庫從 0 到 1</a:t>
            </a:r>
          </a:p>
        </p:txBody>
      </p:sp>
      <p:sp>
        <p:nvSpPr>
          <p:cNvPr id="132" name="課程介紹 - SQL語法介紹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課程介紹 - SQL語法介紹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q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sql</a:t>
            </a:r>
          </a:p>
        </p:txBody>
      </p:sp>
      <p:sp>
        <p:nvSpPr>
          <p:cNvPr id="136" name="結構化查詢語言(Structured Query Language)…"/>
          <p:cNvSpPr txBox="1">
            <a:spLocks noGrp="1"/>
          </p:cNvSpPr>
          <p:nvPr>
            <p:ph type="body" sz="quarter" idx="1"/>
          </p:nvPr>
        </p:nvSpPr>
        <p:spPr>
          <a:xfrm>
            <a:off x="3762375" y="4268390"/>
            <a:ext cx="16859250" cy="3108422"/>
          </a:xfrm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結構化查詢語言(Structured Query Language)</a:t>
            </a:r>
          </a:p>
          <a:p>
            <a:pPr>
              <a:buBlip>
                <a:blip r:embed="rId2"/>
              </a:buBlip>
            </a:pPr>
            <a:r>
              <a:t>SQL是關聯式資料庫的程式語言標準語言</a:t>
            </a:r>
          </a:p>
        </p:txBody>
      </p:sp>
      <p:pic>
        <p:nvPicPr>
          <p:cNvPr id="137" name="Oracle_Database.png" descr="Oracle_Databas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35027" y="10182135"/>
            <a:ext cx="5486401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MicrosoftSQLServer.png" descr="MicrosoftSQLServ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41384" y="10072707"/>
            <a:ext cx="7092844" cy="18063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verslag-techtalk-mysql.png" descr="verslag-techtalk-mysql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92932" y="4635386"/>
            <a:ext cx="6041852" cy="60418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code gym logo 600.png" descr="code gym logo 60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QL的用途與方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SQL的用途與方法</a:t>
            </a:r>
          </a:p>
        </p:txBody>
      </p:sp>
      <p:sp>
        <p:nvSpPr>
          <p:cNvPr id="143" name="允許用戶撈取關連式資料庫的數據…"/>
          <p:cNvSpPr txBox="1">
            <a:spLocks noGrp="1"/>
          </p:cNvSpPr>
          <p:nvPr>
            <p:ph type="body" sz="half" idx="1"/>
          </p:nvPr>
        </p:nvSpPr>
        <p:spPr>
          <a:xfrm>
            <a:off x="1895475" y="4001690"/>
            <a:ext cx="11220202" cy="8054579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允許用戶撈取關連式資料庫的數據</a:t>
            </a:r>
          </a:p>
          <a:p>
            <a:pPr>
              <a:buBlip>
                <a:blip r:embed="rId2"/>
              </a:buBlip>
            </a:pPr>
            <a:r>
              <a:t>允許用戶定義資料庫中的數據</a:t>
            </a:r>
          </a:p>
          <a:p>
            <a:pPr>
              <a:buBlip>
                <a:blip r:embed="rId2"/>
              </a:buBlip>
            </a:pPr>
            <a:r>
              <a:t>新增、修改、刪除資料庫中的表單(table)</a:t>
            </a:r>
          </a:p>
          <a:p>
            <a:pPr>
              <a:buBlip>
                <a:blip r:embed="rId2"/>
              </a:buBlip>
            </a:pPr>
            <a:r>
              <a:t>設定table, procedure, views...的權限</a:t>
            </a:r>
          </a:p>
        </p:txBody>
      </p:sp>
      <p:pic>
        <p:nvPicPr>
          <p:cNvPr id="144" name="sql流程.png" descr="sql流程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28017" y="5133379"/>
            <a:ext cx="9740901" cy="579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code gym logo 600.png" descr="code gym logo 6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QL語法的分類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SQL語法的分類</a:t>
            </a:r>
          </a:p>
        </p:txBody>
      </p:sp>
      <p:sp>
        <p:nvSpPr>
          <p:cNvPr id="148" name="DDL(Data Definition Language) - 資料定義語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4336" indent="-544336" defTabSz="788669">
              <a:spcBef>
                <a:spcPts val="5600"/>
              </a:spcBef>
              <a:buBlip>
                <a:blip r:embed="rId2"/>
              </a:buBlip>
              <a:defRPr sz="4416"/>
            </a:pPr>
            <a:r>
              <a:rPr b="1"/>
              <a:t>DDL(Data Definition Language)</a:t>
            </a:r>
            <a:r>
              <a:t> - </a:t>
            </a:r>
            <a:r>
              <a:rPr b="1"/>
              <a:t>資料定義語言</a:t>
            </a:r>
          </a:p>
          <a:p>
            <a:pPr marL="946672" lvl="1" indent="-544336" defTabSz="788669">
              <a:spcBef>
                <a:spcPts val="5600"/>
              </a:spcBef>
              <a:buBlip>
                <a:blip r:embed="rId2"/>
              </a:buBlip>
              <a:defRPr sz="4416"/>
            </a:pPr>
            <a:r>
              <a:t>CREATE, ALTER, DROP</a:t>
            </a:r>
          </a:p>
          <a:p>
            <a:pPr marL="544336" indent="-544336" defTabSz="788669">
              <a:spcBef>
                <a:spcPts val="5600"/>
              </a:spcBef>
              <a:buBlip>
                <a:blip r:embed="rId2"/>
              </a:buBlip>
              <a:defRPr sz="4416"/>
            </a:pPr>
            <a:r>
              <a:rPr b="1"/>
              <a:t>DML(Data Manipulation Language)</a:t>
            </a:r>
            <a:r>
              <a:t> - </a:t>
            </a:r>
            <a:r>
              <a:rPr b="1"/>
              <a:t>資料操縱語言</a:t>
            </a:r>
          </a:p>
          <a:p>
            <a:pPr marL="946672" lvl="1" indent="-544336" defTabSz="788669">
              <a:spcBef>
                <a:spcPts val="5600"/>
              </a:spcBef>
              <a:buBlip>
                <a:blip r:embed="rId2"/>
              </a:buBlip>
              <a:defRPr sz="4416"/>
            </a:pPr>
            <a:r>
              <a:t>SELECT, INSERT, UPDATE, DELETE</a:t>
            </a:r>
          </a:p>
          <a:p>
            <a:pPr marL="544336" indent="-544336" defTabSz="788669">
              <a:spcBef>
                <a:spcPts val="5600"/>
              </a:spcBef>
              <a:buBlip>
                <a:blip r:embed="rId2"/>
              </a:buBlip>
              <a:defRPr sz="4416"/>
            </a:pPr>
            <a:r>
              <a:rPr b="1"/>
              <a:t>DCL(Data Control Language)</a:t>
            </a:r>
            <a:r>
              <a:t> - </a:t>
            </a:r>
            <a:r>
              <a:rPr b="1"/>
              <a:t>資料控製語言</a:t>
            </a:r>
          </a:p>
          <a:p>
            <a:pPr marL="946672" lvl="1" indent="-544336" defTabSz="788669">
              <a:spcBef>
                <a:spcPts val="5600"/>
              </a:spcBef>
              <a:buBlip>
                <a:blip r:embed="rId2"/>
              </a:buBlip>
              <a:defRPr sz="4416"/>
            </a:pPr>
            <a:r>
              <a:t>GRANT, REVOKE</a:t>
            </a:r>
          </a:p>
        </p:txBody>
      </p:sp>
      <p:pic>
        <p:nvPicPr>
          <p:cNvPr id="149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線條"/>
          <p:cNvSpPr/>
          <p:nvPr/>
        </p:nvSpPr>
        <p:spPr>
          <a:xfrm flipV="1">
            <a:off x="12527051" y="730756"/>
            <a:ext cx="1" cy="12210034"/>
          </a:xfrm>
          <a:prstGeom prst="line">
            <a:avLst/>
          </a:prstGeom>
          <a:ln w="50800">
            <a:solidFill>
              <a:srgbClr val="6F6A5A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  <a:endParaRPr/>
          </a:p>
        </p:txBody>
      </p:sp>
      <p:sp>
        <p:nvSpPr>
          <p:cNvPr id="152" name="線條"/>
          <p:cNvSpPr/>
          <p:nvPr/>
        </p:nvSpPr>
        <p:spPr>
          <a:xfrm>
            <a:off x="3552525" y="4648664"/>
            <a:ext cx="8617152" cy="1"/>
          </a:xfrm>
          <a:prstGeom prst="line">
            <a:avLst/>
          </a:prstGeom>
          <a:ln w="12700">
            <a:solidFill>
              <a:srgbClr val="A39E97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  <a:endParaRPr/>
          </a:p>
        </p:txBody>
      </p:sp>
      <p:sp>
        <p:nvSpPr>
          <p:cNvPr id="153" name="群組"/>
          <p:cNvSpPr/>
          <p:nvPr/>
        </p:nvSpPr>
        <p:spPr>
          <a:xfrm>
            <a:off x="12884424" y="1248109"/>
            <a:ext cx="7845884" cy="10271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2" y="0"/>
                </a:moveTo>
                <a:cubicBezTo>
                  <a:pt x="722" y="0"/>
                  <a:pt x="0" y="548"/>
                  <a:pt x="0" y="1226"/>
                </a:cubicBezTo>
                <a:lnTo>
                  <a:pt x="0" y="20374"/>
                </a:lnTo>
                <a:cubicBezTo>
                  <a:pt x="0" y="21052"/>
                  <a:pt x="722" y="21600"/>
                  <a:pt x="1612" y="21600"/>
                </a:cubicBezTo>
                <a:lnTo>
                  <a:pt x="19988" y="21600"/>
                </a:lnTo>
                <a:cubicBezTo>
                  <a:pt x="20878" y="21600"/>
                  <a:pt x="21600" y="21052"/>
                  <a:pt x="21600" y="20374"/>
                </a:cubicBezTo>
                <a:lnTo>
                  <a:pt x="21600" y="1226"/>
                </a:lnTo>
                <a:cubicBezTo>
                  <a:pt x="21600" y="548"/>
                  <a:pt x="20878" y="0"/>
                  <a:pt x="19988" y="0"/>
                </a:cubicBezTo>
                <a:lnTo>
                  <a:pt x="1612" y="0"/>
                </a:lnTo>
                <a:close/>
                <a:moveTo>
                  <a:pt x="9674" y="1103"/>
                </a:moveTo>
                <a:cubicBezTo>
                  <a:pt x="9763" y="1103"/>
                  <a:pt x="9834" y="1158"/>
                  <a:pt x="9834" y="1226"/>
                </a:cubicBezTo>
                <a:cubicBezTo>
                  <a:pt x="9834" y="1294"/>
                  <a:pt x="9763" y="1348"/>
                  <a:pt x="9674" y="1348"/>
                </a:cubicBezTo>
                <a:cubicBezTo>
                  <a:pt x="9585" y="1348"/>
                  <a:pt x="9510" y="1294"/>
                  <a:pt x="9510" y="1226"/>
                </a:cubicBezTo>
                <a:cubicBezTo>
                  <a:pt x="9510" y="1158"/>
                  <a:pt x="9585" y="1103"/>
                  <a:pt x="9674" y="1103"/>
                </a:cubicBezTo>
                <a:close/>
                <a:moveTo>
                  <a:pt x="10478" y="1103"/>
                </a:moveTo>
                <a:lnTo>
                  <a:pt x="12090" y="1103"/>
                </a:lnTo>
                <a:cubicBezTo>
                  <a:pt x="12179" y="1103"/>
                  <a:pt x="12250" y="1158"/>
                  <a:pt x="12250" y="1226"/>
                </a:cubicBezTo>
                <a:cubicBezTo>
                  <a:pt x="12250" y="1294"/>
                  <a:pt x="12179" y="1348"/>
                  <a:pt x="12090" y="1348"/>
                </a:cubicBezTo>
                <a:lnTo>
                  <a:pt x="10478" y="1348"/>
                </a:lnTo>
                <a:cubicBezTo>
                  <a:pt x="10389" y="1348"/>
                  <a:pt x="10318" y="1294"/>
                  <a:pt x="10318" y="1226"/>
                </a:cubicBezTo>
                <a:cubicBezTo>
                  <a:pt x="10318" y="1158"/>
                  <a:pt x="10389" y="1103"/>
                  <a:pt x="10478" y="1103"/>
                </a:cubicBezTo>
                <a:close/>
                <a:moveTo>
                  <a:pt x="2096" y="2207"/>
                </a:moveTo>
                <a:lnTo>
                  <a:pt x="19507" y="2207"/>
                </a:lnTo>
                <a:lnTo>
                  <a:pt x="19507" y="19390"/>
                </a:lnTo>
                <a:lnTo>
                  <a:pt x="2096" y="19390"/>
                </a:lnTo>
                <a:lnTo>
                  <a:pt x="2096" y="2207"/>
                </a:lnTo>
                <a:close/>
                <a:moveTo>
                  <a:pt x="10825" y="20005"/>
                </a:moveTo>
                <a:cubicBezTo>
                  <a:pt x="11194" y="20005"/>
                  <a:pt x="11492" y="20233"/>
                  <a:pt x="11492" y="20514"/>
                </a:cubicBezTo>
                <a:cubicBezTo>
                  <a:pt x="11492" y="20795"/>
                  <a:pt x="11194" y="21021"/>
                  <a:pt x="10825" y="21021"/>
                </a:cubicBezTo>
                <a:cubicBezTo>
                  <a:pt x="10455" y="21021"/>
                  <a:pt x="10158" y="20795"/>
                  <a:pt x="10158" y="20514"/>
                </a:cubicBezTo>
                <a:cubicBezTo>
                  <a:pt x="10158" y="20233"/>
                  <a:pt x="10455" y="20005"/>
                  <a:pt x="10825" y="20005"/>
                </a:cubicBezTo>
                <a:close/>
              </a:path>
            </a:pathLst>
          </a:custGeom>
          <a:solidFill>
            <a:srgbClr val="445468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1828433">
              <a:defRPr sz="3600">
                <a:solidFill>
                  <a:srgbClr val="73757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54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elect id, name…"/>
          <p:cNvSpPr txBox="1"/>
          <p:nvPr/>
        </p:nvSpPr>
        <p:spPr>
          <a:xfrm>
            <a:off x="14867949" y="5487485"/>
            <a:ext cx="5843102" cy="1792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select</a:t>
            </a:r>
            <a:r>
              <a:t> id, name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from</a:t>
            </a:r>
            <a:r>
              <a:t> user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2600"/>
                </a:solidFill>
              </a:rPr>
              <a:t>where</a:t>
            </a:r>
            <a:r>
              <a:t> age &gt; 18;</a:t>
            </a:r>
          </a:p>
        </p:txBody>
      </p:sp>
      <p:sp>
        <p:nvSpPr>
          <p:cNvPr id="156" name="SELECT [欄位名稱]…"/>
          <p:cNvSpPr txBox="1"/>
          <p:nvPr/>
        </p:nvSpPr>
        <p:spPr>
          <a:xfrm>
            <a:off x="4914874" y="1657582"/>
            <a:ext cx="5892454" cy="204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3600"/>
            </a:pPr>
            <a:r>
              <a:rPr>
                <a:solidFill>
                  <a:srgbClr val="0433FF"/>
                </a:solidFill>
              </a:rPr>
              <a:t>SELECT</a:t>
            </a:r>
            <a:r>
              <a:t> [欄位名稱] </a:t>
            </a:r>
          </a:p>
          <a:p>
            <a:pPr algn="l">
              <a:defRPr sz="3600"/>
            </a:pPr>
            <a:r>
              <a:rPr>
                <a:solidFill>
                  <a:srgbClr val="0433FF"/>
                </a:solidFill>
              </a:rPr>
              <a:t>FROM</a:t>
            </a:r>
            <a:r>
              <a:t> [表單名稱]</a:t>
            </a:r>
          </a:p>
          <a:p>
            <a:pPr algn="l">
              <a:defRPr sz="3600"/>
            </a:pPr>
            <a:r>
              <a:rPr>
                <a:solidFill>
                  <a:srgbClr val="FF2600"/>
                </a:solidFill>
              </a:rPr>
              <a:t>WHERE</a:t>
            </a:r>
            <a:r>
              <a:t> [搜尋的條件和範圍];</a:t>
            </a:r>
          </a:p>
        </p:txBody>
      </p:sp>
      <p:sp>
        <p:nvSpPr>
          <p:cNvPr id="157" name="從一個或多個表中檢索特定的記錄"/>
          <p:cNvSpPr txBox="1"/>
          <p:nvPr/>
        </p:nvSpPr>
        <p:spPr>
          <a:xfrm>
            <a:off x="3939016" y="6469062"/>
            <a:ext cx="7844170" cy="77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3600"/>
            </a:lvl1pPr>
          </a:lstStyle>
          <a:p>
            <a:r>
              <a:t>從一個或多個表中檢索特定的記錄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線上SQL練習網站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線上SQL練習網站</a:t>
            </a:r>
          </a:p>
        </p:txBody>
      </p:sp>
      <p:sp>
        <p:nvSpPr>
          <p:cNvPr id="160" name="W3Schools…"/>
          <p:cNvSpPr txBox="1">
            <a:spLocks noGrp="1"/>
          </p:cNvSpPr>
          <p:nvPr>
            <p:ph type="body" sz="quarter" idx="1"/>
          </p:nvPr>
        </p:nvSpPr>
        <p:spPr>
          <a:xfrm>
            <a:off x="3762375" y="3341290"/>
            <a:ext cx="16859250" cy="327422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 marL="936811" indent="-517711">
              <a:lnSpc>
                <a:spcPct val="140000"/>
              </a:lnSpc>
              <a:spcBef>
                <a:spcPts val="0"/>
              </a:spcBef>
              <a:buBlip>
                <a:blip r:embed="rId2"/>
              </a:buBlip>
              <a:defRPr sz="4200" i="1">
                <a:solidFill>
                  <a:srgbClr val="9D9D9D"/>
                </a:solidFill>
              </a:defRPr>
            </a:lvl2pPr>
          </a:lstStyle>
          <a:p>
            <a:r>
              <a:t>W3Schools</a:t>
            </a:r>
          </a:p>
          <a:p>
            <a:pPr lvl="1"/>
            <a:r>
              <a:t>https://www.w3schools.com/sql/trysql.asp?filename=trysql_op_in</a:t>
            </a:r>
          </a:p>
        </p:txBody>
      </p:sp>
      <p:pic>
        <p:nvPicPr>
          <p:cNvPr id="161" name="SQL_Tryit_Editor_v1_5.jpg" descr="SQL_Tryit_Editor_v1_5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8507" y="6530181"/>
            <a:ext cx="13586986" cy="58468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code gym logo 600.png" descr="code gym logo 6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自訂</PresentationFormat>
  <Paragraphs>27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Gill Sans</vt:lpstr>
      <vt:lpstr>Gill Sans Light</vt:lpstr>
      <vt:lpstr>Helvetica Neue</vt:lpstr>
      <vt:lpstr>Monaco</vt:lpstr>
      <vt:lpstr>Helvetica</vt:lpstr>
      <vt:lpstr>New_Template3</vt:lpstr>
      <vt:lpstr>資料庫從 0 到 1</vt:lpstr>
      <vt:lpstr>sql</vt:lpstr>
      <vt:lpstr>SQL的用途與方法</vt:lpstr>
      <vt:lpstr>SQL語法的分類</vt:lpstr>
      <vt:lpstr>PowerPoint 簡報</vt:lpstr>
      <vt:lpstr>線上SQL練習網站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資料庫從 0 到 1</dc:title>
  <dc:creator>Yan-Ju-Wang</dc:creator>
  <cp:lastModifiedBy>Microsoft 帳戶</cp:lastModifiedBy>
  <cp:revision>1</cp:revision>
  <dcterms:modified xsi:type="dcterms:W3CDTF">2023-08-29T05:19:01Z</dcterms:modified>
</cp:coreProperties>
</file>