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 b="def" i="def"/>
      <a:tcStyle>
        <a:tcBdr/>
        <a:fill>
          <a:solidFill>
            <a:srgbClr val="F6F2E5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 b="def" i="def"/>
      <a:tcStyle>
        <a:tcBdr/>
        <a:fill>
          <a:solidFill>
            <a:srgbClr val="F9F5E8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 b="def" i="def"/>
      <a:tcStyle>
        <a:tcBdr/>
        <a:fill>
          <a:solidFill>
            <a:srgbClr val="FFFBF1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E9E7DC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線條"/>
          <p:cNvSpPr/>
          <p:nvPr/>
        </p:nvSpPr>
        <p:spPr>
          <a:xfrm>
            <a:off x="3762375" y="7286625"/>
            <a:ext cx="1685925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大標題文字"/>
          <p:cNvSpPr txBox="1"/>
          <p:nvPr>
            <p:ph type="title"/>
          </p:nvPr>
        </p:nvSpPr>
        <p:spPr>
          <a:xfrm>
            <a:off x="3762375" y="4232671"/>
            <a:ext cx="16859250" cy="2857501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5" name="內文層級一…"/>
          <p:cNvSpPr txBox="1"/>
          <p:nvPr>
            <p:ph type="body" sz="quarter" idx="1"/>
          </p:nvPr>
        </p:nvSpPr>
        <p:spPr>
          <a:xfrm>
            <a:off x="3762375" y="7822406"/>
            <a:ext cx="16859250" cy="11608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6" name="幻燈片編號"/>
          <p:cNvSpPr txBox="1"/>
          <p:nvPr>
            <p:ph type="sldNum" sz="quarter" idx="2"/>
          </p:nvPr>
        </p:nvSpPr>
        <p:spPr>
          <a:xfrm>
            <a:off x="20150478" y="12322968"/>
            <a:ext cx="460376" cy="49847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–王大明"/>
          <p:cNvSpPr txBox="1"/>
          <p:nvPr>
            <p:ph type="body" sz="quarter" idx="13"/>
          </p:nvPr>
        </p:nvSpPr>
        <p:spPr>
          <a:xfrm>
            <a:off x="3762375" y="8322468"/>
            <a:ext cx="16859250" cy="89217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i="1" sz="4200">
                <a:solidFill>
                  <a:srgbClr val="9D9D9D"/>
                </a:solidFill>
              </a:defRPr>
            </a:lvl1pPr>
          </a:lstStyle>
          <a:p>
            <a:pPr/>
            <a:r>
              <a:t>–王大明</a:t>
            </a:r>
          </a:p>
        </p:txBody>
      </p:sp>
      <p:sp>
        <p:nvSpPr>
          <p:cNvPr id="106" name="「在此輸入名言語錄。」"/>
          <p:cNvSpPr txBox="1"/>
          <p:nvPr>
            <p:ph type="body" sz="quarter" idx="14"/>
          </p:nvPr>
        </p:nvSpPr>
        <p:spPr>
          <a:xfrm>
            <a:off x="4833937" y="5967015"/>
            <a:ext cx="14716126" cy="10318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5000"/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10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影像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影像"/>
          <p:cNvSpPr/>
          <p:nvPr>
            <p:ph type="pic" sz="half" idx="13"/>
          </p:nvPr>
        </p:nvSpPr>
        <p:spPr>
          <a:xfrm>
            <a:off x="3923109" y="1660921"/>
            <a:ext cx="16537782" cy="798314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" name="大標題文字"/>
          <p:cNvSpPr txBox="1"/>
          <p:nvPr>
            <p:ph type="title"/>
          </p:nvPr>
        </p:nvSpPr>
        <p:spPr>
          <a:xfrm>
            <a:off x="3762375" y="9983390"/>
            <a:ext cx="16859250" cy="1571626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25" name="內文層級一…"/>
          <p:cNvSpPr txBox="1"/>
          <p:nvPr>
            <p:ph type="body" sz="quarter" idx="1"/>
          </p:nvPr>
        </p:nvSpPr>
        <p:spPr>
          <a:xfrm>
            <a:off x="3762375" y="11626453"/>
            <a:ext cx="16859250" cy="117871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大標題文字"/>
          <p:cNvSpPr txBox="1"/>
          <p:nvPr>
            <p:ph type="title"/>
          </p:nvPr>
        </p:nvSpPr>
        <p:spPr>
          <a:xfrm>
            <a:off x="3762375" y="5429250"/>
            <a:ext cx="16859250" cy="28575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影像"/>
          <p:cNvSpPr/>
          <p:nvPr>
            <p:ph type="pic" sz="half" idx="13"/>
          </p:nvPr>
        </p:nvSpPr>
        <p:spPr>
          <a:xfrm>
            <a:off x="12618261" y="1380725"/>
            <a:ext cx="7840267" cy="1059061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" name="大標題文字"/>
          <p:cNvSpPr txBox="1"/>
          <p:nvPr>
            <p:ph type="title"/>
          </p:nvPr>
        </p:nvSpPr>
        <p:spPr>
          <a:xfrm>
            <a:off x="3762375" y="3375421"/>
            <a:ext cx="8197454" cy="8536783"/>
          </a:xfrm>
          <a:prstGeom prst="rect">
            <a:avLst/>
          </a:prstGeom>
        </p:spPr>
        <p:txBody>
          <a:bodyPr anchor="t"/>
          <a:lstStyle/>
          <a:p>
            <a:pPr/>
            <a:r>
              <a:t>大標題文字</a:t>
            </a:r>
          </a:p>
        </p:txBody>
      </p:sp>
      <p:sp>
        <p:nvSpPr>
          <p:cNvPr id="43" name="內文層級一…"/>
          <p:cNvSpPr txBox="1"/>
          <p:nvPr>
            <p:ph type="body" sz="quarter" idx="1"/>
          </p:nvPr>
        </p:nvSpPr>
        <p:spPr>
          <a:xfrm>
            <a:off x="3762375" y="1643062"/>
            <a:ext cx="8197454" cy="1178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線條"/>
          <p:cNvSpPr/>
          <p:nvPr/>
        </p:nvSpPr>
        <p:spPr>
          <a:xfrm>
            <a:off x="3762375" y="3625453"/>
            <a:ext cx="16871192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4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3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4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5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6" name="內文層級一…"/>
          <p:cNvSpPr txBox="1"/>
          <p:nvPr>
            <p:ph type="body" idx="1"/>
          </p:nvPr>
        </p:nvSpPr>
        <p:spPr>
          <a:xfrm>
            <a:off x="3762375" y="4268390"/>
            <a:ext cx="16859250" cy="805457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5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6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7" name="影像"/>
          <p:cNvSpPr/>
          <p:nvPr>
            <p:ph type="pic" sz="quarter" idx="13"/>
          </p:nvPr>
        </p:nvSpPr>
        <p:spPr>
          <a:xfrm>
            <a:off x="3920746" y="4211436"/>
            <a:ext cx="7768829" cy="7768829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9" name="內文層級一…"/>
          <p:cNvSpPr txBox="1"/>
          <p:nvPr>
            <p:ph type="body" sz="quarter" idx="1"/>
          </p:nvPr>
        </p:nvSpPr>
        <p:spPr>
          <a:xfrm>
            <a:off x="12584906" y="4179093"/>
            <a:ext cx="8054579" cy="7768829"/>
          </a:xfrm>
          <a:prstGeom prst="rect">
            <a:avLst/>
          </a:prstGeom>
        </p:spPr>
        <p:txBody>
          <a:bodyPr/>
          <a:lstStyle>
            <a:lvl1pPr marL="5156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1pPr>
            <a:lvl2pPr marL="8839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2pPr>
            <a:lvl3pPr marL="12522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3pPr>
            <a:lvl4pPr marL="16205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4pPr>
            <a:lvl5pPr marL="1988820" indent="-51562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影像"/>
          <p:cNvSpPr/>
          <p:nvPr>
            <p:ph type="pic" sz="quarter" idx="13"/>
          </p:nvPr>
        </p:nvSpPr>
        <p:spPr>
          <a:xfrm>
            <a:off x="12406312" y="1375171"/>
            <a:ext cx="8054579" cy="507206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影像"/>
          <p:cNvSpPr/>
          <p:nvPr>
            <p:ph type="pic" sz="quarter" idx="14"/>
          </p:nvPr>
        </p:nvSpPr>
        <p:spPr>
          <a:xfrm>
            <a:off x="12406312" y="7036593"/>
            <a:ext cx="8054579" cy="512564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7" name="影像"/>
          <p:cNvSpPr/>
          <p:nvPr>
            <p:ph type="pic" sz="half" idx="15"/>
          </p:nvPr>
        </p:nvSpPr>
        <p:spPr>
          <a:xfrm>
            <a:off x="3920746" y="1371796"/>
            <a:ext cx="7840266" cy="10787063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內文層級一…"/>
          <p:cNvSpPr txBox="1"/>
          <p:nvPr>
            <p:ph type="body" idx="1"/>
          </p:nvPr>
        </p:nvSpPr>
        <p:spPr>
          <a:xfrm>
            <a:off x="3762375" y="1375171"/>
            <a:ext cx="16859250" cy="10947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" name="大標題文字"/>
          <p:cNvSpPr txBox="1"/>
          <p:nvPr>
            <p:ph type="title"/>
          </p:nvPr>
        </p:nvSpPr>
        <p:spPr>
          <a:xfrm>
            <a:off x="3762375" y="839390"/>
            <a:ext cx="16859250" cy="2678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6" name="幻燈片編號"/>
          <p:cNvSpPr txBox="1"/>
          <p:nvPr>
            <p:ph type="sldNum" sz="quarter" idx="2"/>
          </p:nvPr>
        </p:nvSpPr>
        <p:spPr>
          <a:xfrm>
            <a:off x="20168337" y="12322968"/>
            <a:ext cx="460376" cy="498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1pPr>
      <a:lvl2pPr marL="0" marR="0" indent="228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2pPr>
      <a:lvl3pPr marL="0" marR="0" indent="457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3pPr>
      <a:lvl4pPr marL="0" marR="0" indent="685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4pPr>
      <a:lvl5pPr marL="0" marR="0" indent="9144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5pPr>
      <a:lvl6pPr marL="0" marR="0" indent="11430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6pPr>
      <a:lvl7pPr marL="0" marR="0" indent="1371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7pPr>
      <a:lvl8pPr marL="0" marR="0" indent="1600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8pPr>
      <a:lvl9pPr marL="0" marR="0" indent="1828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9pPr>
    </p:titleStyle>
    <p:bodyStyle>
      <a:lvl1pPr marL="5670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1pPr>
      <a:lvl2pPr marL="9861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2pPr>
      <a:lvl3pPr marL="14052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3pPr>
      <a:lvl4pPr marL="18243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4pPr>
      <a:lvl5pPr marL="22434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5pPr>
      <a:lvl6pPr marL="26625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6pPr>
      <a:lvl7pPr marL="30816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7pPr>
      <a:lvl8pPr marL="35007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8pPr>
      <a:lvl9pPr marL="39198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jpeg"/><Relationship Id="rId5" Type="http://schemas.openxmlformats.org/officeDocument/2006/relationships/image" Target="../media/image5.png"/><Relationship Id="rId6" Type="http://schemas.openxmlformats.org/officeDocument/2006/relationships/image" Target="../media/image3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Relationship Id="rId3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資料庫從 0 到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1155278">
              <a:defRPr sz="12600"/>
            </a:lvl1pPr>
          </a:lstStyle>
          <a:p>
            <a:pPr/>
            <a:r>
              <a:t>資料庫從 0 到 1</a:t>
            </a:r>
          </a:p>
        </p:txBody>
      </p:sp>
      <p:sp>
        <p:nvSpPr>
          <p:cNvPr id="132" name="課程介紹 - MySQL資料庫管理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課程介紹 - MySQL資料庫管理</a:t>
            </a:r>
          </a:p>
        </p:txBody>
      </p:sp>
      <p:pic>
        <p:nvPicPr>
          <p:cNvPr id="133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資料庫管理系統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資料庫管理系統</a:t>
            </a:r>
          </a:p>
        </p:txBody>
      </p:sp>
      <p:pic>
        <p:nvPicPr>
          <p:cNvPr id="136" name="verslag-techtalk-mysql.png" descr="verslag-techtalk-mysq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32932" y="2884574"/>
            <a:ext cx="6041852" cy="60418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code gym logo 600.png" descr="code gym logo 6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terminal.jpg" descr="terminal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333834" y="4000956"/>
            <a:ext cx="3278320" cy="2292243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139" name="MySQLWorkbench.png" descr="MySQLWorkbench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680976" y="7417717"/>
            <a:ext cx="3062710" cy="30627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creer-bdd-phpmyadmin.jpg" descr="creer-bdd-phpmyadmin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919045" y="9550284"/>
            <a:ext cx="4826026" cy="3138802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線條"/>
          <p:cNvSpPr/>
          <p:nvPr/>
        </p:nvSpPr>
        <p:spPr>
          <a:xfrm>
            <a:off x="10114260" y="7204640"/>
            <a:ext cx="4427241" cy="2059839"/>
          </a:xfrm>
          <a:prstGeom prst="line">
            <a:avLst/>
          </a:prstGeom>
          <a:ln w="50800">
            <a:solidFill>
              <a:srgbClr val="6F6A5A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4200"/>
            </a:pPr>
          </a:p>
        </p:txBody>
      </p:sp>
      <p:sp>
        <p:nvSpPr>
          <p:cNvPr id="142" name="線條"/>
          <p:cNvSpPr/>
          <p:nvPr/>
        </p:nvSpPr>
        <p:spPr>
          <a:xfrm flipV="1">
            <a:off x="10113072" y="5178673"/>
            <a:ext cx="5069775" cy="1031826"/>
          </a:xfrm>
          <a:prstGeom prst="line">
            <a:avLst/>
          </a:prstGeom>
          <a:ln w="50800">
            <a:solidFill>
              <a:srgbClr val="6F6A5A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4200"/>
            </a:pPr>
          </a:p>
        </p:txBody>
      </p:sp>
      <p:sp>
        <p:nvSpPr>
          <p:cNvPr id="143" name="線條"/>
          <p:cNvSpPr/>
          <p:nvPr/>
        </p:nvSpPr>
        <p:spPr>
          <a:xfrm flipH="1" flipV="1">
            <a:off x="8485137" y="7647407"/>
            <a:ext cx="1475909" cy="1795637"/>
          </a:xfrm>
          <a:prstGeom prst="line">
            <a:avLst/>
          </a:prstGeom>
          <a:ln w="50800">
            <a:solidFill>
              <a:srgbClr val="6F6A5A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4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OA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TOAD</a:t>
            </a:r>
          </a:p>
        </p:txBody>
      </p:sp>
      <p:sp>
        <p:nvSpPr>
          <p:cNvPr id="146" name="https://www.quest.com/toad/"/>
          <p:cNvSpPr txBox="1"/>
          <p:nvPr/>
        </p:nvSpPr>
        <p:spPr>
          <a:xfrm>
            <a:off x="3901120" y="4030662"/>
            <a:ext cx="7590161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https://www.quest.com/toad/</a:t>
            </a:r>
          </a:p>
        </p:txBody>
      </p:sp>
      <p:pic>
        <p:nvPicPr>
          <p:cNvPr id="147" name="toad-for-mysql-3.jpg" descr="toad-for-mysql-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87931" y="5373735"/>
            <a:ext cx="9808137" cy="71134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code gym logo 600.png" descr="code gym logo 6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toad-eclipse-oracle-db.png" descr="toad-eclipse-oracle-d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13250" y="1689100"/>
            <a:ext cx="15557500" cy="10337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code gym logo 600.png" descr="code gym logo 6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QL語法的分類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SQL語法的分類</a:t>
            </a:r>
          </a:p>
        </p:txBody>
      </p:sp>
      <p:sp>
        <p:nvSpPr>
          <p:cNvPr id="154" name="DDL(Data Definition Language) - 資料定義語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44336" indent="-544336" defTabSz="788669">
              <a:spcBef>
                <a:spcPts val="5600"/>
              </a:spcBef>
              <a:buBlip>
                <a:blip r:embed="rId2"/>
              </a:buBlip>
              <a:defRPr sz="4416"/>
            </a:pPr>
            <a:r>
              <a:rPr b="1"/>
              <a:t>DDL(Data Definition Language)</a:t>
            </a:r>
            <a:r>
              <a:t> - </a:t>
            </a:r>
            <a:r>
              <a:rPr b="1"/>
              <a:t>資料定義語言</a:t>
            </a:r>
          </a:p>
          <a:p>
            <a:pPr lvl="1" marL="946672" indent="-544336" defTabSz="788669">
              <a:spcBef>
                <a:spcPts val="5600"/>
              </a:spcBef>
              <a:buBlip>
                <a:blip r:embed="rId2"/>
              </a:buBlip>
              <a:defRPr sz="4416"/>
            </a:pPr>
            <a:r>
              <a:t>CREATE, ALTER, DROP</a:t>
            </a:r>
          </a:p>
          <a:p>
            <a:pPr marL="544336" indent="-544336" defTabSz="788669">
              <a:spcBef>
                <a:spcPts val="5600"/>
              </a:spcBef>
              <a:buBlip>
                <a:blip r:embed="rId2"/>
              </a:buBlip>
              <a:defRPr sz="4416"/>
            </a:pPr>
            <a:r>
              <a:rPr b="1"/>
              <a:t>DML(Data Manipulation Language)</a:t>
            </a:r>
            <a:r>
              <a:t> - </a:t>
            </a:r>
            <a:r>
              <a:rPr b="1"/>
              <a:t>資料操縱語言</a:t>
            </a:r>
          </a:p>
          <a:p>
            <a:pPr lvl="1" marL="946672" indent="-544336" defTabSz="788669">
              <a:spcBef>
                <a:spcPts val="5600"/>
              </a:spcBef>
              <a:buBlip>
                <a:blip r:embed="rId2"/>
              </a:buBlip>
              <a:defRPr sz="4416"/>
            </a:pPr>
            <a:r>
              <a:t>SELECT, INSERT, UPDATE, DELETE</a:t>
            </a:r>
          </a:p>
          <a:p>
            <a:pPr marL="544336" indent="-544336" defTabSz="788669">
              <a:spcBef>
                <a:spcPts val="5600"/>
              </a:spcBef>
              <a:buBlip>
                <a:blip r:embed="rId2"/>
              </a:buBlip>
              <a:defRPr sz="4416"/>
            </a:pPr>
            <a:r>
              <a:rPr b="1"/>
              <a:t>DCL(Data Control Language)</a:t>
            </a:r>
            <a:r>
              <a:t> - </a:t>
            </a:r>
            <a:r>
              <a:rPr b="1"/>
              <a:t>資料控製語言</a:t>
            </a:r>
          </a:p>
          <a:p>
            <a:pPr lvl="1" marL="946672" indent="-544336" defTabSz="788669">
              <a:spcBef>
                <a:spcPts val="5600"/>
              </a:spcBef>
              <a:buBlip>
                <a:blip r:embed="rId2"/>
              </a:buBlip>
              <a:defRPr sz="4416"/>
            </a:pPr>
            <a:r>
              <a:t>GRANT, REVOKE</a:t>
            </a:r>
          </a:p>
        </p:txBody>
      </p:sp>
      <p:pic>
        <p:nvPicPr>
          <p:cNvPr id="155" name="code gym logo 600.png" descr="code gym logo 6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606060"/>
      </a:dk1>
      <a:lt1>
        <a:srgbClr val="006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