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D4DAE0"/>
          </a:solidFill>
        </a:fill>
      </a:tcStyle>
    </a:wholeTbl>
    <a:band2H>
      <a:tcTxStyle b="def" i="def"/>
      <a:tcStyle>
        <a:tcBdr/>
        <a:fill>
          <a:solidFill>
            <a:srgbClr val="EBEDF0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381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381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DDE0D3"/>
          </a:solidFill>
        </a:fill>
      </a:tcStyle>
    </a:wholeTbl>
    <a:band2H>
      <a:tcTxStyle b="def" i="def"/>
      <a:tcStyle>
        <a:tcBdr/>
        <a:fill>
          <a:solidFill>
            <a:srgbClr val="EFF0E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381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381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D8D6DD"/>
          </a:solidFill>
        </a:fill>
      </a:tcStyle>
    </a:wholeTbl>
    <a:band2H>
      <a:tcTxStyle b="def" i="def"/>
      <a:tcStyle>
        <a:tcBdr/>
        <a:fill>
          <a:solidFill>
            <a:srgbClr val="ECECEF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381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381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006060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606060"/>
              </a:solidFill>
              <a:prstDash val="solid"/>
              <a:round/>
            </a:ln>
          </a:top>
          <a:bottom>
            <a:ln w="254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060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round/>
            </a:ln>
          </a:top>
          <a:bottom>
            <a:ln w="254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606060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381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606060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381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60606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606060"/>
              </a:solidFill>
              <a:prstDash val="solid"/>
              <a:round/>
            </a:ln>
          </a:left>
          <a:right>
            <a:ln w="12700" cap="flat">
              <a:solidFill>
                <a:srgbClr val="606060"/>
              </a:solidFill>
              <a:prstDash val="solid"/>
              <a:round/>
            </a:ln>
          </a:right>
          <a:top>
            <a:ln w="12700" cap="flat">
              <a:solidFill>
                <a:srgbClr val="606060"/>
              </a:solidFill>
              <a:prstDash val="solid"/>
              <a:round/>
            </a:ln>
          </a:top>
          <a:bottom>
            <a:ln w="127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solidFill>
                <a:srgbClr val="606060"/>
              </a:solidFill>
              <a:prstDash val="solid"/>
              <a:round/>
            </a:ln>
          </a:insideH>
          <a:insideV>
            <a:ln w="12700" cap="flat">
              <a:solidFill>
                <a:srgbClr val="606060"/>
              </a:solidFill>
              <a:prstDash val="solid"/>
              <a:round/>
            </a:ln>
          </a:insideV>
        </a:tcBdr>
        <a:fill>
          <a:solidFill>
            <a:srgbClr val="60606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606060"/>
              </a:solidFill>
              <a:prstDash val="solid"/>
              <a:round/>
            </a:ln>
          </a:left>
          <a:right>
            <a:ln w="12700" cap="flat">
              <a:solidFill>
                <a:srgbClr val="606060"/>
              </a:solidFill>
              <a:prstDash val="solid"/>
              <a:round/>
            </a:ln>
          </a:right>
          <a:top>
            <a:ln w="12700" cap="flat">
              <a:solidFill>
                <a:srgbClr val="606060"/>
              </a:solidFill>
              <a:prstDash val="solid"/>
              <a:round/>
            </a:ln>
          </a:top>
          <a:bottom>
            <a:ln w="127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solidFill>
                <a:srgbClr val="606060"/>
              </a:solidFill>
              <a:prstDash val="solid"/>
              <a:round/>
            </a:ln>
          </a:insideH>
          <a:insideV>
            <a:ln w="12700" cap="flat">
              <a:solidFill>
                <a:srgbClr val="606060"/>
              </a:solidFill>
              <a:prstDash val="solid"/>
              <a:round/>
            </a:ln>
          </a:insideV>
        </a:tcBdr>
        <a:fill>
          <a:solidFill>
            <a:srgbClr val="606060">
              <a:alpha val="20000"/>
            </a:srgb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606060"/>
              </a:solidFill>
              <a:prstDash val="solid"/>
              <a:round/>
            </a:ln>
          </a:left>
          <a:right>
            <a:ln w="12700" cap="flat">
              <a:solidFill>
                <a:srgbClr val="606060"/>
              </a:solidFill>
              <a:prstDash val="solid"/>
              <a:round/>
            </a:ln>
          </a:right>
          <a:top>
            <a:ln w="50800" cap="flat">
              <a:solidFill>
                <a:srgbClr val="606060"/>
              </a:solidFill>
              <a:prstDash val="solid"/>
              <a:round/>
            </a:ln>
          </a:top>
          <a:bottom>
            <a:ln w="127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solidFill>
                <a:srgbClr val="606060"/>
              </a:solidFill>
              <a:prstDash val="solid"/>
              <a:round/>
            </a:ln>
          </a:insideH>
          <a:insideV>
            <a:ln w="12700" cap="flat">
              <a:solidFill>
                <a:srgbClr val="60606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606060"/>
              </a:solidFill>
              <a:prstDash val="solid"/>
              <a:round/>
            </a:ln>
          </a:left>
          <a:right>
            <a:ln w="12700" cap="flat">
              <a:solidFill>
                <a:srgbClr val="606060"/>
              </a:solidFill>
              <a:prstDash val="solid"/>
              <a:round/>
            </a:ln>
          </a:right>
          <a:top>
            <a:ln w="12700" cap="flat">
              <a:solidFill>
                <a:srgbClr val="606060"/>
              </a:solidFill>
              <a:prstDash val="solid"/>
              <a:round/>
            </a:ln>
          </a:top>
          <a:bottom>
            <a:ln w="254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solidFill>
                <a:srgbClr val="606060"/>
              </a:solidFill>
              <a:prstDash val="solid"/>
              <a:round/>
            </a:ln>
          </a:insideH>
          <a:insideV>
            <a:ln w="12700" cap="flat">
              <a:solidFill>
                <a:srgbClr val="60606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線條"/>
          <p:cNvSpPr/>
          <p:nvPr/>
        </p:nvSpPr>
        <p:spPr>
          <a:xfrm flipV="1">
            <a:off x="3762375" y="13001621"/>
            <a:ext cx="16859251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線條"/>
          <p:cNvSpPr/>
          <p:nvPr/>
        </p:nvSpPr>
        <p:spPr>
          <a:xfrm flipV="1">
            <a:off x="3762375" y="714375"/>
            <a:ext cx="16859251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線條"/>
          <p:cNvSpPr/>
          <p:nvPr/>
        </p:nvSpPr>
        <p:spPr>
          <a:xfrm>
            <a:off x="3762375" y="7286625"/>
            <a:ext cx="16859251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大標題文字"/>
          <p:cNvSpPr txBox="1"/>
          <p:nvPr>
            <p:ph type="title"/>
          </p:nvPr>
        </p:nvSpPr>
        <p:spPr>
          <a:xfrm>
            <a:off x="3762375" y="4232671"/>
            <a:ext cx="16859250" cy="2857502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8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" name="幻燈片編號"/>
          <p:cNvSpPr txBox="1"/>
          <p:nvPr>
            <p:ph type="sldNum" sz="quarter" idx="2"/>
          </p:nvPr>
        </p:nvSpPr>
        <p:spPr>
          <a:xfrm>
            <a:off x="20150479" y="12322967"/>
            <a:ext cx="460375" cy="4984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線條"/>
          <p:cNvSpPr/>
          <p:nvPr/>
        </p:nvSpPr>
        <p:spPr>
          <a:xfrm flipV="1">
            <a:off x="3762375" y="13001621"/>
            <a:ext cx="16859251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線條"/>
          <p:cNvSpPr/>
          <p:nvPr/>
        </p:nvSpPr>
        <p:spPr>
          <a:xfrm flipV="1">
            <a:off x="3762375" y="714375"/>
            <a:ext cx="16859251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" name="內文層級一…"/>
          <p:cNvSpPr txBox="1"/>
          <p:nvPr>
            <p:ph type="body" sz="quarter" idx="1"/>
          </p:nvPr>
        </p:nvSpPr>
        <p:spPr>
          <a:xfrm>
            <a:off x="3762375" y="8322467"/>
            <a:ext cx="16859250" cy="89217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  <a:lvl2pPr marL="936811" indent="-517711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i="1" sz="4200">
                <a:solidFill>
                  <a:srgbClr val="9D9D9D"/>
                </a:solidFill>
              </a:defRPr>
            </a:lvl2pPr>
            <a:lvl3pPr marL="1355911" indent="-517711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i="1" sz="4200">
                <a:solidFill>
                  <a:srgbClr val="9D9D9D"/>
                </a:solidFill>
              </a:defRPr>
            </a:lvl3pPr>
            <a:lvl4pPr marL="1775011" indent="-517711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i="1" sz="4200">
                <a:solidFill>
                  <a:srgbClr val="9D9D9D"/>
                </a:solidFill>
              </a:defRPr>
            </a:lvl4pPr>
            <a:lvl5pPr marL="2194111" indent="-517711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i="1" sz="4200">
                <a:solidFill>
                  <a:srgbClr val="9D9D9D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8" name="「在此輸入名言語錄。」"/>
          <p:cNvSpPr txBox="1"/>
          <p:nvPr>
            <p:ph type="body" sz="quarter" idx="21"/>
          </p:nvPr>
        </p:nvSpPr>
        <p:spPr>
          <a:xfrm>
            <a:off x="4833937" y="5967014"/>
            <a:ext cx="14716127" cy="1031877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pPr>
          </a:p>
        </p:txBody>
      </p:sp>
      <p:sp>
        <p:nvSpPr>
          <p:cNvPr id="11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線條"/>
          <p:cNvSpPr/>
          <p:nvPr/>
        </p:nvSpPr>
        <p:spPr>
          <a:xfrm flipV="1">
            <a:off x="3762375" y="13001621"/>
            <a:ext cx="16859251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線條"/>
          <p:cNvSpPr/>
          <p:nvPr/>
        </p:nvSpPr>
        <p:spPr>
          <a:xfrm flipV="1">
            <a:off x="3762375" y="714375"/>
            <a:ext cx="16859251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" name="影像"/>
          <p:cNvSpPr/>
          <p:nvPr>
            <p:ph type="pic" idx="21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線條"/>
          <p:cNvSpPr/>
          <p:nvPr/>
        </p:nvSpPr>
        <p:spPr>
          <a:xfrm flipV="1">
            <a:off x="3762375" y="13001621"/>
            <a:ext cx="16859251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線條"/>
          <p:cNvSpPr/>
          <p:nvPr/>
        </p:nvSpPr>
        <p:spPr>
          <a:xfrm flipV="1">
            <a:off x="3762375" y="714375"/>
            <a:ext cx="16859251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線條"/>
          <p:cNvSpPr/>
          <p:nvPr/>
        </p:nvSpPr>
        <p:spPr>
          <a:xfrm flipV="1">
            <a:off x="3762375" y="13001621"/>
            <a:ext cx="16859251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" name="線條"/>
          <p:cNvSpPr/>
          <p:nvPr/>
        </p:nvSpPr>
        <p:spPr>
          <a:xfrm flipV="1">
            <a:off x="3762375" y="714375"/>
            <a:ext cx="16859251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" name="影像"/>
          <p:cNvSpPr/>
          <p:nvPr>
            <p:ph type="pic" sz="half" idx="21"/>
          </p:nvPr>
        </p:nvSpPr>
        <p:spPr>
          <a:xfrm>
            <a:off x="3923108" y="1660920"/>
            <a:ext cx="16537783" cy="79831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9" name="大標題文字"/>
          <p:cNvSpPr txBox="1"/>
          <p:nvPr>
            <p:ph type="title"/>
          </p:nvPr>
        </p:nvSpPr>
        <p:spPr>
          <a:xfrm>
            <a:off x="3762375" y="9983389"/>
            <a:ext cx="16859250" cy="1571627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30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線條"/>
          <p:cNvSpPr/>
          <p:nvPr/>
        </p:nvSpPr>
        <p:spPr>
          <a:xfrm flipV="1">
            <a:off x="3762375" y="13001621"/>
            <a:ext cx="16859251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" name="線條"/>
          <p:cNvSpPr/>
          <p:nvPr/>
        </p:nvSpPr>
        <p:spPr>
          <a:xfrm flipV="1">
            <a:off x="3762375" y="714375"/>
            <a:ext cx="16859251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線條"/>
          <p:cNvSpPr/>
          <p:nvPr/>
        </p:nvSpPr>
        <p:spPr>
          <a:xfrm flipV="1">
            <a:off x="3762375" y="13001621"/>
            <a:ext cx="16859251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" name="線條"/>
          <p:cNvSpPr/>
          <p:nvPr/>
        </p:nvSpPr>
        <p:spPr>
          <a:xfrm flipV="1">
            <a:off x="3762375" y="714375"/>
            <a:ext cx="16859251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" name="影像"/>
          <p:cNvSpPr/>
          <p:nvPr>
            <p:ph type="pic" sz="half" idx="21"/>
          </p:nvPr>
        </p:nvSpPr>
        <p:spPr>
          <a:xfrm>
            <a:off x="12618260" y="1380725"/>
            <a:ext cx="7840268" cy="10590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52" name="內文層級一…"/>
          <p:cNvSpPr txBox="1"/>
          <p:nvPr>
            <p:ph type="body" sz="quarter" idx="1"/>
          </p:nvPr>
        </p:nvSpPr>
        <p:spPr>
          <a:xfrm>
            <a:off x="3762375" y="1643061"/>
            <a:ext cx="8197454" cy="117872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線條"/>
          <p:cNvSpPr/>
          <p:nvPr/>
        </p:nvSpPr>
        <p:spPr>
          <a:xfrm>
            <a:off x="3762375" y="3625453"/>
            <a:ext cx="16859251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" name="線條"/>
          <p:cNvSpPr/>
          <p:nvPr/>
        </p:nvSpPr>
        <p:spPr>
          <a:xfrm flipV="1">
            <a:off x="3762375" y="13001621"/>
            <a:ext cx="16859251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" name="線條"/>
          <p:cNvSpPr/>
          <p:nvPr/>
        </p:nvSpPr>
        <p:spPr>
          <a:xfrm flipV="1">
            <a:off x="3762375" y="714375"/>
            <a:ext cx="16859251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2" name="內文層級一…"/>
          <p:cNvSpPr txBox="1"/>
          <p:nvPr>
            <p:ph type="body" idx="1"/>
          </p:nvPr>
        </p:nvSpPr>
        <p:spPr>
          <a:xfrm>
            <a:off x="3762375" y="4268389"/>
            <a:ext cx="16859250" cy="805458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線條"/>
          <p:cNvSpPr/>
          <p:nvPr/>
        </p:nvSpPr>
        <p:spPr>
          <a:xfrm>
            <a:off x="3762375" y="3625453"/>
            <a:ext cx="16859251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線條"/>
          <p:cNvSpPr/>
          <p:nvPr/>
        </p:nvSpPr>
        <p:spPr>
          <a:xfrm flipV="1">
            <a:off x="3762375" y="13001621"/>
            <a:ext cx="16859251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" name="線條"/>
          <p:cNvSpPr/>
          <p:nvPr/>
        </p:nvSpPr>
        <p:spPr>
          <a:xfrm flipV="1">
            <a:off x="3762375" y="714375"/>
            <a:ext cx="16859251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3" name="影像"/>
          <p:cNvSpPr/>
          <p:nvPr>
            <p:ph type="pic" sz="quarter" idx="21"/>
          </p:nvPr>
        </p:nvSpPr>
        <p:spPr>
          <a:xfrm>
            <a:off x="3920745" y="4211435"/>
            <a:ext cx="7768830" cy="77688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85" name="內文層級一…"/>
          <p:cNvSpPr txBox="1"/>
          <p:nvPr>
            <p:ph type="body" sz="quarter" idx="1"/>
          </p:nvPr>
        </p:nvSpPr>
        <p:spPr>
          <a:xfrm>
            <a:off x="12584906" y="4179092"/>
            <a:ext cx="8054580" cy="7768830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Blip>
                <a:blip r:embed="rId2"/>
              </a:buBlip>
              <a:defRPr sz="4200"/>
            </a:lvl4pPr>
            <a:lvl5pPr marL="1988820" indent="-515619">
              <a:spcBef>
                <a:spcPts val="4500"/>
              </a:spcBef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線條"/>
          <p:cNvSpPr/>
          <p:nvPr/>
        </p:nvSpPr>
        <p:spPr>
          <a:xfrm flipV="1">
            <a:off x="3762375" y="13001621"/>
            <a:ext cx="16859251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線條"/>
          <p:cNvSpPr/>
          <p:nvPr/>
        </p:nvSpPr>
        <p:spPr>
          <a:xfrm flipV="1">
            <a:off x="3762375" y="714375"/>
            <a:ext cx="16859251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線條"/>
          <p:cNvSpPr/>
          <p:nvPr/>
        </p:nvSpPr>
        <p:spPr>
          <a:xfrm flipV="1">
            <a:off x="3762375" y="13001621"/>
            <a:ext cx="16859251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4" name="線條"/>
          <p:cNvSpPr/>
          <p:nvPr/>
        </p:nvSpPr>
        <p:spPr>
          <a:xfrm flipV="1">
            <a:off x="3762375" y="714375"/>
            <a:ext cx="16859251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影像"/>
          <p:cNvSpPr/>
          <p:nvPr>
            <p:ph type="pic" sz="quarter" idx="21"/>
          </p:nvPr>
        </p:nvSpPr>
        <p:spPr>
          <a:xfrm>
            <a:off x="12406311" y="1375171"/>
            <a:ext cx="8054580" cy="50720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6" name="影像"/>
          <p:cNvSpPr/>
          <p:nvPr>
            <p:ph type="pic" sz="quarter" idx="22"/>
          </p:nvPr>
        </p:nvSpPr>
        <p:spPr>
          <a:xfrm>
            <a:off x="12406311" y="7036592"/>
            <a:ext cx="8054580" cy="51256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7" name="影像"/>
          <p:cNvSpPr/>
          <p:nvPr>
            <p:ph type="pic" sz="half" idx="23"/>
          </p:nvPr>
        </p:nvSpPr>
        <p:spPr>
          <a:xfrm>
            <a:off x="3920745" y="1371796"/>
            <a:ext cx="7840267" cy="10787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>
            <a:off x="3762375" y="3625453"/>
            <a:ext cx="16871193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線條"/>
          <p:cNvSpPr/>
          <p:nvPr/>
        </p:nvSpPr>
        <p:spPr>
          <a:xfrm flipV="1">
            <a:off x="3762375" y="13001621"/>
            <a:ext cx="16859251" cy="5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線條"/>
          <p:cNvSpPr/>
          <p:nvPr/>
        </p:nvSpPr>
        <p:spPr>
          <a:xfrm flipV="1">
            <a:off x="3762375" y="714375"/>
            <a:ext cx="16859251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內文層級一…"/>
          <p:cNvSpPr txBox="1"/>
          <p:nvPr>
            <p:ph type="body" idx="1"/>
          </p:nvPr>
        </p:nvSpPr>
        <p:spPr>
          <a:xfrm>
            <a:off x="13610166" y="3962400"/>
            <a:ext cx="9550401" cy="975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" name="幻燈片編號"/>
          <p:cNvSpPr txBox="1"/>
          <p:nvPr>
            <p:ph type="sldNum" sz="quarter" idx="2"/>
          </p:nvPr>
        </p:nvSpPr>
        <p:spPr>
          <a:xfrm>
            <a:off x="20168337" y="12322967"/>
            <a:ext cx="460375" cy="4984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titleStyle>
    <p:bodyStyle>
      <a:lvl1pPr marL="567016" marR="0" indent="-567016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1pPr>
      <a:lvl2pPr marL="986117" marR="0" indent="-567016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2pPr>
      <a:lvl3pPr marL="1405217" marR="0" indent="-56701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3pPr>
      <a:lvl4pPr marL="1824316" marR="0" indent="-567016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4pPr>
      <a:lvl5pPr marL="2243416" marR="0" indent="-567016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5pPr>
      <a:lvl6pPr marL="2662516" marR="0" indent="-567016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6pPr>
      <a:lvl7pPr marL="3081616" marR="0" indent="-567016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7pPr>
      <a:lvl8pPr marL="3500716" marR="0" indent="-567016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8pPr>
      <a:lvl9pPr marL="3919816" marR="0" indent="-567016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資料庫設計"/>
          <p:cNvSpPr txBox="1"/>
          <p:nvPr>
            <p:ph type="ctrTitle"/>
          </p:nvPr>
        </p:nvSpPr>
        <p:spPr>
          <a:xfrm>
            <a:off x="3762375" y="4232671"/>
            <a:ext cx="16859250" cy="2857502"/>
          </a:xfrm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48" name="資料庫設計 - 使用者需求分析的方法與流程"/>
          <p:cNvSpPr txBox="1"/>
          <p:nvPr>
            <p:ph type="subTitle" sz="quarter" idx="1"/>
          </p:nvPr>
        </p:nvSpPr>
        <p:spPr>
          <a:xfrm>
            <a:off x="3762375" y="7822406"/>
            <a:ext cx="16859250" cy="1160861"/>
          </a:xfrm>
          <a:prstGeom prst="rect">
            <a:avLst/>
          </a:prstGeom>
        </p:spPr>
        <p:txBody>
          <a:bodyPr/>
          <a:lstStyle/>
          <a:p>
            <a:pPr/>
            <a:r>
              <a:t>資料庫設計 - 使用者需求分析的方法與流程</a:t>
            </a:r>
          </a:p>
        </p:txBody>
      </p:sp>
      <p:pic>
        <p:nvPicPr>
          <p:cNvPr id="149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1"/>
            <a:ext cx="1854951" cy="1827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ER Diagram"/>
          <p:cNvSpPr txBox="1"/>
          <p:nvPr>
            <p:ph type="title"/>
          </p:nvPr>
        </p:nvSpPr>
        <p:spPr>
          <a:xfrm>
            <a:off x="3762375" y="839390"/>
            <a:ext cx="16859250" cy="26789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ER Diagram</a:t>
            </a:r>
          </a:p>
        </p:txBody>
      </p:sp>
      <p:pic>
        <p:nvPicPr>
          <p:cNvPr id="188" name="Vertabelo.jpg" descr="Vertabel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3828" y="3776040"/>
            <a:ext cx="15209340" cy="794895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http://www.vertabelo.com/"/>
          <p:cNvSpPr txBox="1"/>
          <p:nvPr/>
        </p:nvSpPr>
        <p:spPr>
          <a:xfrm>
            <a:off x="3739393" y="11869229"/>
            <a:ext cx="7024613" cy="87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pPr/>
            <a:r>
              <a:t>http://www.vertabelo.com/</a:t>
            </a:r>
          </a:p>
        </p:txBody>
      </p:sp>
      <p:pic>
        <p:nvPicPr>
          <p:cNvPr id="190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1"/>
            <a:ext cx="1854951" cy="1827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ER Diagram"/>
          <p:cNvSpPr txBox="1"/>
          <p:nvPr>
            <p:ph type="title"/>
          </p:nvPr>
        </p:nvSpPr>
        <p:spPr>
          <a:xfrm>
            <a:off x="3762375" y="839390"/>
            <a:ext cx="16859250" cy="26789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ER Diagram</a:t>
            </a:r>
          </a:p>
        </p:txBody>
      </p:sp>
      <p:sp>
        <p:nvSpPr>
          <p:cNvPr id="193" name="https://www.draw.io/"/>
          <p:cNvSpPr txBox="1"/>
          <p:nvPr/>
        </p:nvSpPr>
        <p:spPr>
          <a:xfrm>
            <a:off x="3841439" y="11869229"/>
            <a:ext cx="5474320" cy="87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pPr/>
            <a:r>
              <a:t>https://www.draw.io/</a:t>
            </a:r>
          </a:p>
        </p:txBody>
      </p:sp>
      <p:pic>
        <p:nvPicPr>
          <p:cNvPr id="194" name="Untitled_Diagram_-_draw_io.jpg" descr="Untitled_Diagram_-_draw_i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1269" y="3965916"/>
            <a:ext cx="10045702" cy="756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1"/>
            <a:ext cx="1854951" cy="1827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欄位設計"/>
          <p:cNvSpPr txBox="1"/>
          <p:nvPr>
            <p:ph type="title"/>
          </p:nvPr>
        </p:nvSpPr>
        <p:spPr>
          <a:xfrm>
            <a:off x="3762375" y="839390"/>
            <a:ext cx="16859250" cy="2678908"/>
          </a:xfrm>
          <a:prstGeom prst="rect">
            <a:avLst/>
          </a:prstGeom>
        </p:spPr>
        <p:txBody>
          <a:bodyPr/>
          <a:lstStyle/>
          <a:p>
            <a:pPr/>
            <a:r>
              <a:t>欄位設計</a:t>
            </a:r>
          </a:p>
        </p:txBody>
      </p:sp>
      <p:sp>
        <p:nvSpPr>
          <p:cNvPr id="198" name="名稱若有分隔用底線區分…"/>
          <p:cNvSpPr txBox="1"/>
          <p:nvPr>
            <p:ph type="body" idx="1"/>
          </p:nvPr>
        </p:nvSpPr>
        <p:spPr>
          <a:xfrm>
            <a:off x="3762375" y="4268389"/>
            <a:ext cx="16859250" cy="805458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名稱若有分隔用底線區分</a:t>
            </a:r>
          </a:p>
          <a:p>
            <a:pPr>
              <a:buBlip>
                <a:blip r:embed="rId2"/>
              </a:buBlip>
            </a:pPr>
            <a:r>
              <a:t>關鍵欄位請加上註解</a:t>
            </a:r>
          </a:p>
          <a:p>
            <a:pPr>
              <a:buBlip>
                <a:blip r:embed="rId2"/>
              </a:buBlip>
            </a:pPr>
            <a:r>
              <a:t>create_by, create_date, update_by, update_date</a:t>
            </a:r>
          </a:p>
        </p:txBody>
      </p:sp>
      <p:pic>
        <p:nvPicPr>
          <p:cNvPr id="199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1"/>
            <a:ext cx="1854951" cy="1827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開發文件"/>
          <p:cNvSpPr txBox="1"/>
          <p:nvPr>
            <p:ph type="title"/>
          </p:nvPr>
        </p:nvSpPr>
        <p:spPr>
          <a:xfrm>
            <a:off x="3762375" y="839390"/>
            <a:ext cx="16859250" cy="2678908"/>
          </a:xfrm>
          <a:prstGeom prst="rect">
            <a:avLst/>
          </a:prstGeom>
        </p:spPr>
        <p:txBody>
          <a:bodyPr/>
          <a:lstStyle/>
          <a:p>
            <a:pPr/>
            <a:r>
              <a:t>開發文件</a:t>
            </a:r>
          </a:p>
        </p:txBody>
      </p:sp>
      <p:sp>
        <p:nvSpPr>
          <p:cNvPr id="202" name="即便你很不願意花太多時間在這個上面，但有效率的設計藍圖，能讓你事倍功半，與團隊成員的溝通會更清楚明確。…"/>
          <p:cNvSpPr txBox="1"/>
          <p:nvPr>
            <p:ph type="body" idx="1"/>
          </p:nvPr>
        </p:nvSpPr>
        <p:spPr>
          <a:xfrm>
            <a:off x="3762375" y="4268389"/>
            <a:ext cx="16859250" cy="805458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即便你很不願意花太多時間在這個上面，但有效率的設計藍圖，能讓你事半功倍，與團隊成員的溝通會更清楚明確。</a:t>
            </a:r>
          </a:p>
          <a:p>
            <a:pPr>
              <a:buBlip>
                <a:blip r:embed="rId2"/>
              </a:buBlip>
            </a:pPr>
            <a:r>
              <a:t>盡可能的做出一個能讓自己與同事能夠理解的設計藍圖。</a:t>
            </a:r>
          </a:p>
        </p:txBody>
      </p:sp>
      <p:pic>
        <p:nvPicPr>
          <p:cNvPr id="203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1"/>
            <a:ext cx="1854951" cy="1827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與使用者確認系統開發文件"/>
          <p:cNvSpPr txBox="1"/>
          <p:nvPr>
            <p:ph type="title"/>
          </p:nvPr>
        </p:nvSpPr>
        <p:spPr>
          <a:xfrm>
            <a:off x="3762375" y="839390"/>
            <a:ext cx="16859250" cy="2678908"/>
          </a:xfrm>
          <a:prstGeom prst="rect">
            <a:avLst/>
          </a:prstGeom>
        </p:spPr>
        <p:txBody>
          <a:bodyPr/>
          <a:lstStyle/>
          <a:p>
            <a:pPr/>
            <a:r>
              <a:t>與使用者確認系統開發文件</a:t>
            </a:r>
          </a:p>
        </p:txBody>
      </p:sp>
      <p:sp>
        <p:nvSpPr>
          <p:cNvPr id="206" name="變動需求的成本，參與的團隊成員都在與時間賽跑…"/>
          <p:cNvSpPr txBox="1"/>
          <p:nvPr>
            <p:ph type="body" idx="1"/>
          </p:nvPr>
        </p:nvSpPr>
        <p:spPr>
          <a:xfrm>
            <a:off x="3762375" y="4268389"/>
            <a:ext cx="16859250" cy="805458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變動需求的成本，參與的團隊成員都在與時間賽跑</a:t>
            </a:r>
          </a:p>
          <a:p>
            <a:pPr>
              <a:buBlip>
                <a:blip r:embed="rId2"/>
              </a:buBlip>
            </a:pPr>
            <a:r>
              <a:t>做紀錄，未來確認責任歸屬</a:t>
            </a:r>
          </a:p>
        </p:txBody>
      </p:sp>
      <p:pic>
        <p:nvPicPr>
          <p:cNvPr id="207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1"/>
            <a:ext cx="1854951" cy="1827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作業練習"/>
          <p:cNvSpPr txBox="1"/>
          <p:nvPr>
            <p:ph type="title"/>
          </p:nvPr>
        </p:nvSpPr>
        <p:spPr>
          <a:xfrm>
            <a:off x="3762375" y="839390"/>
            <a:ext cx="16859250" cy="2678908"/>
          </a:xfrm>
          <a:prstGeom prst="rect">
            <a:avLst/>
          </a:prstGeom>
        </p:spPr>
        <p:txBody>
          <a:bodyPr/>
          <a:lstStyle/>
          <a:p>
            <a:pPr/>
            <a:r>
              <a:t>作業練習</a:t>
            </a:r>
          </a:p>
        </p:txBody>
      </p:sp>
      <p:sp>
        <p:nvSpPr>
          <p:cNvPr id="210" name="請同學依據本課程的訂單管理系統範例，製作UML，此練習主要是要學習定義角色和Use Case…"/>
          <p:cNvSpPr txBox="1"/>
          <p:nvPr>
            <p:ph type="body" idx="1"/>
          </p:nvPr>
        </p:nvSpPr>
        <p:spPr>
          <a:xfrm>
            <a:off x="3762375" y="4268389"/>
            <a:ext cx="16859250" cy="8054580"/>
          </a:xfrm>
          <a:prstGeom prst="rect">
            <a:avLst/>
          </a:prstGeom>
        </p:spPr>
        <p:txBody>
          <a:bodyPr/>
          <a:lstStyle/>
          <a:p>
            <a:pPr marL="738840" indent="-738840">
              <a:buClr>
                <a:srgbClr val="A1A1A1"/>
              </a:buClr>
              <a:buSzPct val="100000"/>
              <a:buAutoNum type="arabicPeriod" startAt="1"/>
            </a:pPr>
            <a:r>
              <a:t>請同學依據本課程的訂單管理系統範例，製作UML，此練習主要是要學習定義角色和Use Case</a:t>
            </a:r>
          </a:p>
          <a:p>
            <a:pPr marL="738840" indent="-738840">
              <a:buClr>
                <a:srgbClr val="A1A1A1"/>
              </a:buClr>
              <a:buSzPct val="100000"/>
              <a:buAutoNum type="arabicPeriod" startAt="1"/>
            </a:pPr>
            <a:r>
              <a:t>製作訂單管理功能的圖形介面</a:t>
            </a:r>
          </a:p>
          <a:p>
            <a:pPr marL="738840" indent="-738840">
              <a:buClr>
                <a:srgbClr val="A1A1A1"/>
              </a:buClr>
              <a:buSzPct val="100000"/>
              <a:buAutoNum type="arabicPeriod" startAt="1"/>
            </a:pPr>
            <a:r>
              <a:t>使用ER diagram製作出訂單管理系統每一個Table</a:t>
            </a:r>
          </a:p>
        </p:txBody>
      </p:sp>
      <p:pic>
        <p:nvPicPr>
          <p:cNvPr id="211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1"/>
            <a:ext cx="1854951" cy="1827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db3.jpg" descr="db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9633" y="6531002"/>
            <a:ext cx="11817089" cy="62889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1"/>
            <a:ext cx="1854951" cy="18271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db2.jpg" descr="db2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83755" y="987126"/>
            <a:ext cx="9801702" cy="62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好問題？壞問題？什麼時候問？"/>
          <p:cNvSpPr txBox="1"/>
          <p:nvPr>
            <p:ph type="title"/>
          </p:nvPr>
        </p:nvSpPr>
        <p:spPr>
          <a:xfrm>
            <a:off x="3762375" y="839390"/>
            <a:ext cx="16859250" cy="2678908"/>
          </a:xfrm>
          <a:prstGeom prst="rect">
            <a:avLst/>
          </a:prstGeom>
        </p:spPr>
        <p:txBody>
          <a:bodyPr/>
          <a:lstStyle/>
          <a:p>
            <a:pPr/>
            <a:r>
              <a:t>好問題？壞問題？什麼時候問？</a:t>
            </a:r>
          </a:p>
        </p:txBody>
      </p:sp>
      <p:sp>
        <p:nvSpPr>
          <p:cNvPr id="156" name="訂單管理系統需不需要和物流業者系統串接？"/>
          <p:cNvSpPr txBox="1"/>
          <p:nvPr>
            <p:ph type="body" idx="1"/>
          </p:nvPr>
        </p:nvSpPr>
        <p:spPr>
          <a:xfrm>
            <a:off x="3762375" y="4268389"/>
            <a:ext cx="16859250" cy="805458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訂單管理系統需不需要和物流業者系統串接？</a:t>
            </a:r>
          </a:p>
        </p:txBody>
      </p:sp>
      <p:sp>
        <p:nvSpPr>
          <p:cNvPr id="157" name="訂單管理系統"/>
          <p:cNvSpPr txBox="1"/>
          <p:nvPr/>
        </p:nvSpPr>
        <p:spPr>
          <a:xfrm>
            <a:off x="3833812" y="6253162"/>
            <a:ext cx="4727575" cy="1209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defRPr sz="6000">
                <a:solidFill>
                  <a:srgbClr val="874B3F"/>
                </a:solidFill>
              </a:defRPr>
            </a:lvl1pPr>
          </a:lstStyle>
          <a:p>
            <a:pPr/>
            <a:r>
              <a:t>訂單管理系統</a:t>
            </a:r>
          </a:p>
        </p:txBody>
      </p:sp>
      <p:pic>
        <p:nvPicPr>
          <p:cNvPr id="158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73971"/>
            <a:ext cx="1854951" cy="1827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先搞清楚幾件事"/>
          <p:cNvSpPr txBox="1"/>
          <p:nvPr>
            <p:ph type="title"/>
          </p:nvPr>
        </p:nvSpPr>
        <p:spPr>
          <a:xfrm>
            <a:off x="3762375" y="839390"/>
            <a:ext cx="16859250" cy="2678908"/>
          </a:xfrm>
          <a:prstGeom prst="rect">
            <a:avLst/>
          </a:prstGeom>
        </p:spPr>
        <p:txBody>
          <a:bodyPr/>
          <a:lstStyle/>
          <a:p>
            <a:pPr/>
            <a:r>
              <a:t>先搞清楚幾件事</a:t>
            </a:r>
          </a:p>
        </p:txBody>
      </p:sp>
      <p:sp>
        <p:nvSpPr>
          <p:cNvPr id="161" name="有哪些角色(部門)人員需要使用這個系統？…"/>
          <p:cNvSpPr txBox="1"/>
          <p:nvPr>
            <p:ph type="body" idx="1"/>
          </p:nvPr>
        </p:nvSpPr>
        <p:spPr>
          <a:xfrm>
            <a:off x="3762375" y="4268389"/>
            <a:ext cx="16859250" cy="8054580"/>
          </a:xfrm>
          <a:prstGeom prst="rect">
            <a:avLst/>
          </a:prstGeom>
        </p:spPr>
        <p:txBody>
          <a:bodyPr/>
          <a:lstStyle/>
          <a:p>
            <a:pPr marL="561346" indent="-561346" defTabSz="813314">
              <a:spcBef>
                <a:spcPts val="5800"/>
              </a:spcBef>
              <a:buBlip>
                <a:blip r:embed="rId2"/>
              </a:buBlip>
              <a:defRPr sz="3900">
                <a:solidFill>
                  <a:srgbClr val="874B3F"/>
                </a:solidFill>
              </a:defRPr>
            </a:pPr>
            <a:r>
              <a:t>有哪些角色(部門)人員需要使用這個系統？</a:t>
            </a:r>
          </a:p>
          <a:p>
            <a:pPr lvl="1" marL="976256" indent="-561346" defTabSz="813314">
              <a:spcBef>
                <a:spcPts val="5800"/>
              </a:spcBef>
              <a:buBlip>
                <a:blip r:embed="rId2"/>
              </a:buBlip>
              <a:defRPr sz="3900"/>
            </a:pPr>
            <a:r>
              <a:t>訂單管理員、主管、物流、客戶、產品廠商</a:t>
            </a:r>
          </a:p>
          <a:p>
            <a:pPr marL="488128" indent="-488128" defTabSz="813314">
              <a:spcBef>
                <a:spcPts val="5800"/>
              </a:spcBef>
              <a:buBlip>
                <a:blip r:embed="rId2"/>
              </a:buBlip>
              <a:defRPr sz="3900">
                <a:solidFill>
                  <a:srgbClr val="874B3F"/>
                </a:solidFill>
              </a:defRPr>
            </a:pPr>
            <a:r>
              <a:t>再從角色(部門)人員的面向去了解，他們要做什麼？</a:t>
            </a:r>
          </a:p>
          <a:p>
            <a:pPr lvl="1" marL="976256" indent="-561346" defTabSz="813314">
              <a:spcBef>
                <a:spcPts val="5800"/>
              </a:spcBef>
              <a:buBlip>
                <a:blip r:embed="rId2"/>
              </a:buBlip>
              <a:defRPr sz="3900"/>
            </a:pPr>
            <a:r>
              <a:t>訂單管理員要管理訂單，物流要撿貨與寄送</a:t>
            </a:r>
          </a:p>
          <a:p>
            <a:pPr marL="561346" indent="-561346" defTabSz="813314">
              <a:spcBef>
                <a:spcPts val="5800"/>
              </a:spcBef>
              <a:buBlip>
                <a:blip r:embed="rId2"/>
              </a:buBlip>
              <a:defRPr sz="3900">
                <a:solidFill>
                  <a:srgbClr val="874B3F"/>
                </a:solidFill>
              </a:defRPr>
            </a:pPr>
            <a:r>
              <a:t>進而深談理解它們需要什麼功能</a:t>
            </a:r>
          </a:p>
          <a:p>
            <a:pPr lvl="1" marL="976256" indent="-561346" defTabSz="813314">
              <a:spcBef>
                <a:spcPts val="5800"/>
              </a:spcBef>
              <a:buBlip>
                <a:blip r:embed="rId2"/>
              </a:buBlip>
              <a:defRPr sz="3900">
                <a:solidFill>
                  <a:srgbClr val="5B5854"/>
                </a:solidFill>
              </a:defRPr>
            </a:pPr>
            <a:r>
              <a:t>新增、修改、刪除訂單的資料</a:t>
            </a:r>
          </a:p>
        </p:txBody>
      </p:sp>
      <p:pic>
        <p:nvPicPr>
          <p:cNvPr id="162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1"/>
            <a:ext cx="1854951" cy="1827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ML"/>
          <p:cNvSpPr txBox="1"/>
          <p:nvPr>
            <p:ph type="title"/>
          </p:nvPr>
        </p:nvSpPr>
        <p:spPr>
          <a:xfrm>
            <a:off x="3762375" y="839390"/>
            <a:ext cx="16859250" cy="2678908"/>
          </a:xfrm>
          <a:prstGeom prst="rect">
            <a:avLst/>
          </a:prstGeom>
        </p:spPr>
        <p:txBody>
          <a:bodyPr/>
          <a:lstStyle/>
          <a:p>
            <a:pPr/>
            <a:r>
              <a:t>UML</a:t>
            </a:r>
          </a:p>
        </p:txBody>
      </p:sp>
      <p:pic>
        <p:nvPicPr>
          <p:cNvPr id="165" name="db4.png" descr="db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842" y="4884858"/>
            <a:ext cx="8566329" cy="6812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1"/>
            <a:ext cx="1854951" cy="182712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Unified Modeling Language…"/>
          <p:cNvSpPr txBox="1"/>
          <p:nvPr/>
        </p:nvSpPr>
        <p:spPr>
          <a:xfrm>
            <a:off x="12181005" y="4884858"/>
            <a:ext cx="9109783" cy="3546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/>
          <a:p>
            <a:pPr/>
            <a:r>
              <a:t>Unified Modeling Language</a:t>
            </a:r>
          </a:p>
          <a:p>
            <a:pPr/>
            <a:r>
              <a:t>UML是一種開放的方法，用於說明、可視化、構建一個正在開發的軟體系統的方法。</a:t>
            </a:r>
          </a:p>
        </p:txBody>
      </p:sp>
      <p:sp>
        <p:nvSpPr>
          <p:cNvPr id="168" name="https://www.draw.io/"/>
          <p:cNvSpPr txBox="1"/>
          <p:nvPr/>
        </p:nvSpPr>
        <p:spPr>
          <a:xfrm>
            <a:off x="13506138" y="10251340"/>
            <a:ext cx="5474320" cy="87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pPr/>
            <a:r>
              <a:t>https://www.draw.io/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初步整理歸納"/>
          <p:cNvSpPr txBox="1"/>
          <p:nvPr>
            <p:ph type="title"/>
          </p:nvPr>
        </p:nvSpPr>
        <p:spPr>
          <a:xfrm>
            <a:off x="3762375" y="839390"/>
            <a:ext cx="16859250" cy="2678908"/>
          </a:xfrm>
          <a:prstGeom prst="rect">
            <a:avLst/>
          </a:prstGeom>
        </p:spPr>
        <p:txBody>
          <a:bodyPr/>
          <a:lstStyle/>
          <a:p>
            <a:pPr/>
            <a:r>
              <a:t>初步整理歸納</a:t>
            </a:r>
          </a:p>
        </p:txBody>
      </p:sp>
      <p:sp>
        <p:nvSpPr>
          <p:cNvPr id="171" name="訂單管理系統使用者(角色)：…"/>
          <p:cNvSpPr txBox="1"/>
          <p:nvPr>
            <p:ph type="body" idx="1"/>
          </p:nvPr>
        </p:nvSpPr>
        <p:spPr>
          <a:xfrm>
            <a:off x="3762375" y="4268389"/>
            <a:ext cx="16859250" cy="8054580"/>
          </a:xfrm>
          <a:prstGeom prst="rect">
            <a:avLst/>
          </a:prstGeom>
        </p:spPr>
        <p:txBody>
          <a:bodyPr/>
          <a:lstStyle/>
          <a:p>
            <a:pPr marL="0" indent="0" defTabSz="780454">
              <a:lnSpc>
                <a:spcPct val="10000"/>
              </a:lnSpc>
              <a:spcBef>
                <a:spcPts val="5600"/>
              </a:spcBef>
              <a:buSzTx/>
              <a:buNone/>
              <a:defRPr sz="4300"/>
            </a:pPr>
            <a:r>
              <a:t>訂單管理系統使用者(角色)：</a:t>
            </a:r>
          </a:p>
          <a:p>
            <a:pPr marL="0" indent="0" defTabSz="780454">
              <a:lnSpc>
                <a:spcPct val="10000"/>
              </a:lnSpc>
              <a:spcBef>
                <a:spcPts val="5600"/>
              </a:spcBef>
              <a:buSzTx/>
              <a:buNone/>
              <a:defRPr sz="4300"/>
            </a:pPr>
            <a:r>
              <a:t>訂單管理員、客戶、主管、產品廠商、物流</a:t>
            </a:r>
          </a:p>
          <a:p>
            <a:pPr marL="0" indent="0" defTabSz="780454">
              <a:lnSpc>
                <a:spcPct val="10000"/>
              </a:lnSpc>
              <a:spcBef>
                <a:spcPts val="5600"/>
              </a:spcBef>
              <a:buSzTx/>
              <a:buNone/>
              <a:defRPr sz="4300"/>
            </a:pPr>
          </a:p>
          <a:p>
            <a:pPr marL="0" indent="0" defTabSz="780454">
              <a:lnSpc>
                <a:spcPct val="10000"/>
              </a:lnSpc>
              <a:spcBef>
                <a:spcPts val="5600"/>
              </a:spcBef>
              <a:buSzTx/>
              <a:buNone/>
              <a:defRPr sz="4300">
                <a:solidFill>
                  <a:srgbClr val="874B3F"/>
                </a:solidFill>
              </a:defRPr>
            </a:pPr>
            <a:r>
              <a:t>客戶資料管理功能：</a:t>
            </a:r>
          </a:p>
          <a:p>
            <a:pPr marL="0" indent="0" defTabSz="780454">
              <a:lnSpc>
                <a:spcPct val="10000"/>
              </a:lnSpc>
              <a:spcBef>
                <a:spcPts val="5600"/>
              </a:spcBef>
              <a:buSzTx/>
              <a:buNone/>
              <a:defRPr sz="4300">
                <a:solidFill>
                  <a:srgbClr val="874B3F"/>
                </a:solidFill>
              </a:defRPr>
            </a:pPr>
            <a:r>
              <a:t>使用者：客戶</a:t>
            </a:r>
          </a:p>
          <a:p>
            <a:pPr marL="0" indent="0" defTabSz="780454">
              <a:lnSpc>
                <a:spcPct val="10000"/>
              </a:lnSpc>
              <a:spcBef>
                <a:spcPts val="5600"/>
              </a:spcBef>
              <a:buSzTx/>
              <a:buNone/>
              <a:defRPr sz="4300">
                <a:solidFill>
                  <a:srgbClr val="874B3F"/>
                </a:solidFill>
              </a:defRPr>
            </a:pPr>
            <a:r>
              <a:t>功能：新增、修改、刪除客戶資料</a:t>
            </a:r>
          </a:p>
          <a:p>
            <a:pPr marL="0" indent="0" defTabSz="780454">
              <a:lnSpc>
                <a:spcPct val="10000"/>
              </a:lnSpc>
              <a:spcBef>
                <a:spcPts val="5600"/>
              </a:spcBef>
              <a:buSzTx/>
              <a:buNone/>
              <a:defRPr sz="4300">
                <a:solidFill>
                  <a:srgbClr val="874B3F"/>
                </a:solidFill>
              </a:defRPr>
            </a:pPr>
          </a:p>
          <a:p>
            <a:pPr marL="0" indent="0" defTabSz="780454">
              <a:lnSpc>
                <a:spcPct val="10000"/>
              </a:lnSpc>
              <a:spcBef>
                <a:spcPts val="5600"/>
              </a:spcBef>
              <a:buSzTx/>
              <a:buNone/>
              <a:defRPr sz="4300">
                <a:solidFill>
                  <a:srgbClr val="3B6166"/>
                </a:solidFill>
              </a:defRPr>
            </a:pPr>
            <a:r>
              <a:t>訂單管理功能：</a:t>
            </a:r>
          </a:p>
          <a:p>
            <a:pPr marL="0" indent="0" defTabSz="780454">
              <a:lnSpc>
                <a:spcPct val="10000"/>
              </a:lnSpc>
              <a:spcBef>
                <a:spcPts val="5600"/>
              </a:spcBef>
              <a:buSzTx/>
              <a:buNone/>
              <a:defRPr sz="4300">
                <a:solidFill>
                  <a:srgbClr val="3B6166"/>
                </a:solidFill>
              </a:defRPr>
            </a:pPr>
            <a:r>
              <a:t>使用者：訂單管理員、物流、客戶</a:t>
            </a:r>
          </a:p>
          <a:p>
            <a:pPr marL="0" indent="0" defTabSz="780454">
              <a:lnSpc>
                <a:spcPct val="10000"/>
              </a:lnSpc>
              <a:spcBef>
                <a:spcPts val="5600"/>
              </a:spcBef>
              <a:buSzTx/>
              <a:buNone/>
              <a:defRPr sz="4300">
                <a:solidFill>
                  <a:srgbClr val="3B6166"/>
                </a:solidFill>
              </a:defRPr>
            </a:pPr>
            <a:r>
              <a:t>新增、修改、刪除訂單資料</a:t>
            </a:r>
          </a:p>
        </p:txBody>
      </p:sp>
      <p:pic>
        <p:nvPicPr>
          <p:cNvPr id="172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1"/>
            <a:ext cx="1854951" cy="1827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製作出使用者介面雛形"/>
          <p:cNvSpPr txBox="1"/>
          <p:nvPr>
            <p:ph type="title"/>
          </p:nvPr>
        </p:nvSpPr>
        <p:spPr>
          <a:xfrm>
            <a:off x="3762375" y="839390"/>
            <a:ext cx="16859250" cy="2678908"/>
          </a:xfrm>
          <a:prstGeom prst="rect">
            <a:avLst/>
          </a:prstGeom>
        </p:spPr>
        <p:txBody>
          <a:bodyPr/>
          <a:lstStyle/>
          <a:p>
            <a:pPr/>
            <a:r>
              <a:t>製作出使用者介面雛形</a:t>
            </a:r>
          </a:p>
        </p:txBody>
      </p:sp>
      <p:sp>
        <p:nvSpPr>
          <p:cNvPr id="175" name="看得到的形體，有助於討論分析…"/>
          <p:cNvSpPr txBox="1"/>
          <p:nvPr>
            <p:ph type="body" idx="1"/>
          </p:nvPr>
        </p:nvSpPr>
        <p:spPr>
          <a:xfrm>
            <a:off x="3762375" y="4268389"/>
            <a:ext cx="16859250" cy="805458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看得到的形體，有助於討論分析</a:t>
            </a:r>
          </a:p>
          <a:p>
            <a:pPr>
              <a:buBlip>
                <a:blip r:embed="rId2"/>
              </a:buBlip>
            </a:pPr>
            <a:r>
              <a:t>不用管外觀是否好看</a:t>
            </a:r>
          </a:p>
          <a:p>
            <a:pPr>
              <a:buBlip>
                <a:blip r:embed="rId2"/>
              </a:buBlip>
            </a:pPr>
            <a:r>
              <a:t>方便快速的調整</a:t>
            </a:r>
          </a:p>
        </p:txBody>
      </p:sp>
      <p:pic>
        <p:nvPicPr>
          <p:cNvPr id="176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1"/>
            <a:ext cx="1854951" cy="1827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介面雛形編輯軟體"/>
          <p:cNvSpPr txBox="1"/>
          <p:nvPr>
            <p:ph type="title"/>
          </p:nvPr>
        </p:nvSpPr>
        <p:spPr>
          <a:xfrm>
            <a:off x="3762375" y="839390"/>
            <a:ext cx="16859250" cy="2678908"/>
          </a:xfrm>
          <a:prstGeom prst="rect">
            <a:avLst/>
          </a:prstGeom>
        </p:spPr>
        <p:txBody>
          <a:bodyPr/>
          <a:lstStyle/>
          <a:p>
            <a:pPr/>
            <a:r>
              <a:t>介面雛形編輯軟體</a:t>
            </a:r>
          </a:p>
        </p:txBody>
      </p:sp>
      <p:pic>
        <p:nvPicPr>
          <p:cNvPr id="179" name="db5.jpg" descr="db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0353" y="3732608"/>
            <a:ext cx="10841799" cy="768439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https://balsamiq.com/"/>
          <p:cNvSpPr txBox="1"/>
          <p:nvPr/>
        </p:nvSpPr>
        <p:spPr>
          <a:xfrm>
            <a:off x="3852850" y="11744173"/>
            <a:ext cx="5578499" cy="87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pPr/>
            <a:r>
              <a:t>https://balsamiq.com/</a:t>
            </a:r>
          </a:p>
        </p:txBody>
      </p:sp>
      <p:pic>
        <p:nvPicPr>
          <p:cNvPr id="181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1"/>
            <a:ext cx="1854951" cy="1827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系統設計重要階段"/>
          <p:cNvSpPr txBox="1"/>
          <p:nvPr>
            <p:ph type="title"/>
          </p:nvPr>
        </p:nvSpPr>
        <p:spPr>
          <a:xfrm>
            <a:off x="3762375" y="839390"/>
            <a:ext cx="16859250" cy="2678908"/>
          </a:xfrm>
          <a:prstGeom prst="rect">
            <a:avLst/>
          </a:prstGeom>
        </p:spPr>
        <p:txBody>
          <a:bodyPr/>
          <a:lstStyle/>
          <a:p>
            <a:pPr/>
            <a:r>
              <a:t>系統設計重要階段</a:t>
            </a:r>
          </a:p>
        </p:txBody>
      </p:sp>
      <p:sp>
        <p:nvSpPr>
          <p:cNvPr id="184" name="資料庫設計…"/>
          <p:cNvSpPr txBox="1"/>
          <p:nvPr>
            <p:ph type="body" idx="1"/>
          </p:nvPr>
        </p:nvSpPr>
        <p:spPr>
          <a:xfrm>
            <a:off x="3762375" y="4268389"/>
            <a:ext cx="16859250" cy="805458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資料庫設計</a:t>
            </a:r>
          </a:p>
          <a:p>
            <a:pPr>
              <a:buBlip>
                <a:blip r:embed="rId2"/>
              </a:buBlip>
            </a:pPr>
            <a:r>
              <a:t>前端介面設計</a:t>
            </a:r>
          </a:p>
          <a:p>
            <a:pPr>
              <a:buBlip>
                <a:blip r:embed="rId2"/>
              </a:buBlip>
            </a:pPr>
            <a:r>
              <a:t>後端程式架構設計</a:t>
            </a:r>
          </a:p>
          <a:p>
            <a:pPr>
              <a:buBlip>
                <a:blip r:embed="rId2"/>
              </a:buBlip>
            </a:pPr>
            <a:r>
              <a:t>子系統interface與外部系統API設計</a:t>
            </a:r>
          </a:p>
          <a:p>
            <a:pPr>
              <a:buBlip>
                <a:blip r:embed="rId2"/>
              </a:buBlip>
            </a:pPr>
            <a:r>
              <a:t>整合測試案例設計</a:t>
            </a:r>
          </a:p>
        </p:txBody>
      </p:sp>
      <p:pic>
        <p:nvPicPr>
          <p:cNvPr id="185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1"/>
            <a:ext cx="1854951" cy="1827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606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606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