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線條"/>
          <p:cNvSpPr/>
          <p:nvPr/>
        </p:nvSpPr>
        <p:spPr>
          <a:xfrm>
            <a:off x="3762375" y="7286625"/>
            <a:ext cx="1685925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大標題文字"/>
          <p:cNvSpPr txBox="1"/>
          <p:nvPr>
            <p:ph type="title"/>
          </p:nvPr>
        </p:nvSpPr>
        <p:spPr>
          <a:xfrm>
            <a:off x="3762375" y="4232671"/>
            <a:ext cx="16859250" cy="2857501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5" name="內文層級一…"/>
          <p:cNvSpPr txBox="1"/>
          <p:nvPr>
            <p:ph type="body" sz="quarter" idx="1"/>
          </p:nvPr>
        </p:nvSpPr>
        <p:spPr>
          <a:xfrm>
            <a:off x="3762375" y="7822406"/>
            <a:ext cx="16859250" cy="11608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" name="幻燈片編號"/>
          <p:cNvSpPr txBox="1"/>
          <p:nvPr>
            <p:ph type="sldNum" sz="quarter" idx="2"/>
          </p:nvPr>
        </p:nvSpPr>
        <p:spPr>
          <a:xfrm>
            <a:off x="20150478" y="12322968"/>
            <a:ext cx="460376" cy="49847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王大明"/>
          <p:cNvSpPr txBox="1"/>
          <p:nvPr>
            <p:ph type="body" sz="quarter" idx="13"/>
          </p:nvPr>
        </p:nvSpPr>
        <p:spPr>
          <a:xfrm>
            <a:off x="3762375" y="8322468"/>
            <a:ext cx="16859250" cy="89217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4200">
                <a:solidFill>
                  <a:srgbClr val="9D9D9D"/>
                </a:solidFill>
              </a:defRPr>
            </a:lvl1pPr>
          </a:lstStyle>
          <a:p>
            <a:pPr/>
            <a:r>
              <a:t>–王大明</a:t>
            </a:r>
          </a:p>
        </p:txBody>
      </p:sp>
      <p:sp>
        <p:nvSpPr>
          <p:cNvPr id="106" name="「在此輸入名言語錄。」"/>
          <p:cNvSpPr txBox="1"/>
          <p:nvPr>
            <p:ph type="body" sz="quarter" idx="14"/>
          </p:nvPr>
        </p:nvSpPr>
        <p:spPr>
          <a:xfrm>
            <a:off x="4833937" y="5967015"/>
            <a:ext cx="14716126" cy="10318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5000"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10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影像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影像"/>
          <p:cNvSpPr/>
          <p:nvPr>
            <p:ph type="pic" sz="half" idx="13"/>
          </p:nvPr>
        </p:nvSpPr>
        <p:spPr>
          <a:xfrm>
            <a:off x="3923109" y="1660921"/>
            <a:ext cx="16537782" cy="79831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大標題文字"/>
          <p:cNvSpPr txBox="1"/>
          <p:nvPr>
            <p:ph type="title"/>
          </p:nvPr>
        </p:nvSpPr>
        <p:spPr>
          <a:xfrm>
            <a:off x="3762375" y="9983390"/>
            <a:ext cx="16859250" cy="1571626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5" name="內文層級一…"/>
          <p:cNvSpPr txBox="1"/>
          <p:nvPr>
            <p:ph type="body" sz="quarter" idx="1"/>
          </p:nvPr>
        </p:nvSpPr>
        <p:spPr>
          <a:xfrm>
            <a:off x="3762375" y="11626453"/>
            <a:ext cx="16859250" cy="117871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大標題文字"/>
          <p:cNvSpPr txBox="1"/>
          <p:nvPr>
            <p:ph type="title"/>
          </p:nvPr>
        </p:nvSpPr>
        <p:spPr>
          <a:xfrm>
            <a:off x="3762375" y="5429250"/>
            <a:ext cx="16859250" cy="28575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影像"/>
          <p:cNvSpPr/>
          <p:nvPr>
            <p:ph type="pic" sz="half" idx="13"/>
          </p:nvPr>
        </p:nvSpPr>
        <p:spPr>
          <a:xfrm>
            <a:off x="12618261" y="1380725"/>
            <a:ext cx="7840267" cy="1059061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大標題文字"/>
          <p:cNvSpPr txBox="1"/>
          <p:nvPr>
            <p:ph type="title"/>
          </p:nvPr>
        </p:nvSpPr>
        <p:spPr>
          <a:xfrm>
            <a:off x="3762375" y="3375421"/>
            <a:ext cx="8197454" cy="8536783"/>
          </a:xfrm>
          <a:prstGeom prst="rect">
            <a:avLst/>
          </a:prstGeom>
        </p:spPr>
        <p:txBody>
          <a:bodyPr anchor="t"/>
          <a:lstStyle/>
          <a:p>
            <a:pPr/>
            <a:r>
              <a:t>大標題文字</a:t>
            </a:r>
          </a:p>
        </p:txBody>
      </p:sp>
      <p:sp>
        <p:nvSpPr>
          <p:cNvPr id="43" name="內文層級一…"/>
          <p:cNvSpPr txBox="1"/>
          <p:nvPr>
            <p:ph type="body" sz="quarter" idx="1"/>
          </p:nvPr>
        </p:nvSpPr>
        <p:spPr>
          <a:xfrm>
            <a:off x="3762375" y="1643062"/>
            <a:ext cx="8197454" cy="1178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線條"/>
          <p:cNvSpPr/>
          <p:nvPr/>
        </p:nvSpPr>
        <p:spPr>
          <a:xfrm>
            <a:off x="3762375" y="3625453"/>
            <a:ext cx="16871192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6" name="內文層級一…"/>
          <p:cNvSpPr txBox="1"/>
          <p:nvPr>
            <p:ph type="body" idx="1"/>
          </p:nvPr>
        </p:nvSpPr>
        <p:spPr>
          <a:xfrm>
            <a:off x="3762375" y="4268390"/>
            <a:ext cx="16859250" cy="805457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影像"/>
          <p:cNvSpPr/>
          <p:nvPr>
            <p:ph type="pic" sz="quarter" idx="13"/>
          </p:nvPr>
        </p:nvSpPr>
        <p:spPr>
          <a:xfrm>
            <a:off x="3920746" y="4211436"/>
            <a:ext cx="7768829" cy="776882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9" name="內文層級一…"/>
          <p:cNvSpPr txBox="1"/>
          <p:nvPr>
            <p:ph type="body" sz="quarter" idx="1"/>
          </p:nvPr>
        </p:nvSpPr>
        <p:spPr>
          <a:xfrm>
            <a:off x="12584906" y="4179093"/>
            <a:ext cx="8054579" cy="7768829"/>
          </a:xfrm>
          <a:prstGeom prst="rect">
            <a:avLst/>
          </a:prstGeom>
        </p:spPr>
        <p:txBody>
          <a:bodyPr/>
          <a:lstStyle>
            <a:lvl1pPr marL="5156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1pPr>
            <a:lvl2pPr marL="8839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2pPr>
            <a:lvl3pPr marL="12522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3pPr>
            <a:lvl4pPr marL="16205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4pPr>
            <a:lvl5pPr marL="1988820" indent="-51562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影像"/>
          <p:cNvSpPr/>
          <p:nvPr>
            <p:ph type="pic" sz="quarter" idx="13"/>
          </p:nvPr>
        </p:nvSpPr>
        <p:spPr>
          <a:xfrm>
            <a:off x="12406312" y="1375171"/>
            <a:ext cx="8054579" cy="507206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影像"/>
          <p:cNvSpPr/>
          <p:nvPr>
            <p:ph type="pic" sz="quarter" idx="14"/>
          </p:nvPr>
        </p:nvSpPr>
        <p:spPr>
          <a:xfrm>
            <a:off x="12406312" y="7036593"/>
            <a:ext cx="8054579" cy="51256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影像"/>
          <p:cNvSpPr/>
          <p:nvPr>
            <p:ph type="pic" sz="half" idx="15"/>
          </p:nvPr>
        </p:nvSpPr>
        <p:spPr>
          <a:xfrm>
            <a:off x="3920746" y="1371796"/>
            <a:ext cx="7840266" cy="10787063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內文層級一…"/>
          <p:cNvSpPr txBox="1"/>
          <p:nvPr>
            <p:ph type="body" idx="1"/>
          </p:nvPr>
        </p:nvSpPr>
        <p:spPr>
          <a:xfrm>
            <a:off x="3762375" y="1375171"/>
            <a:ext cx="16859250" cy="10947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大標題文字"/>
          <p:cNvSpPr txBox="1"/>
          <p:nvPr>
            <p:ph type="title"/>
          </p:nvPr>
        </p:nvSpPr>
        <p:spPr>
          <a:xfrm>
            <a:off x="3762375" y="839390"/>
            <a:ext cx="16859250" cy="2678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6" name="幻燈片編號"/>
          <p:cNvSpPr txBox="1"/>
          <p:nvPr>
            <p:ph type="sldNum" sz="quarter" idx="2"/>
          </p:nvPr>
        </p:nvSpPr>
        <p:spPr>
          <a:xfrm>
            <a:off x="20168337" y="12322968"/>
            <a:ext cx="460376" cy="498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5670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9861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4052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8243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2434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6625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30816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5007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9198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資料庫設計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1155278">
              <a:defRPr sz="12600"/>
            </a:lvl1pPr>
          </a:lstStyle>
          <a:p>
            <a:pPr/>
            <a:r>
              <a:t>資料庫設計</a:t>
            </a:r>
          </a:p>
        </p:txBody>
      </p:sp>
      <p:sp>
        <p:nvSpPr>
          <p:cNvPr id="132" name="SQL語法 - 新增資料(insert)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SQL語法 - 新增資料(insert)</a:t>
            </a:r>
          </a:p>
        </p:txBody>
      </p:sp>
      <p:pic>
        <p:nvPicPr>
          <p:cNvPr id="133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線條"/>
          <p:cNvSpPr/>
          <p:nvPr/>
        </p:nvSpPr>
        <p:spPr>
          <a:xfrm flipV="1">
            <a:off x="12527051" y="730756"/>
            <a:ext cx="1" cy="12210034"/>
          </a:xfrm>
          <a:prstGeom prst="line">
            <a:avLst/>
          </a:prstGeom>
          <a:ln w="50800">
            <a:solidFill>
              <a:srgbClr val="6F6A5A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  <p:sp>
        <p:nvSpPr>
          <p:cNvPr id="136" name="線條"/>
          <p:cNvSpPr/>
          <p:nvPr/>
        </p:nvSpPr>
        <p:spPr>
          <a:xfrm>
            <a:off x="3552525" y="3492964"/>
            <a:ext cx="8617152" cy="1"/>
          </a:xfrm>
          <a:prstGeom prst="line">
            <a:avLst/>
          </a:prstGeom>
          <a:ln w="12700">
            <a:solidFill>
              <a:srgbClr val="A39E97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  <p:sp>
        <p:nvSpPr>
          <p:cNvPr id="137" name="群組"/>
          <p:cNvSpPr/>
          <p:nvPr/>
        </p:nvSpPr>
        <p:spPr>
          <a:xfrm>
            <a:off x="12884424" y="1248109"/>
            <a:ext cx="7845884" cy="10271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12" y="0"/>
                </a:moveTo>
                <a:cubicBezTo>
                  <a:pt x="722" y="0"/>
                  <a:pt x="0" y="548"/>
                  <a:pt x="0" y="1226"/>
                </a:cubicBezTo>
                <a:lnTo>
                  <a:pt x="0" y="20374"/>
                </a:lnTo>
                <a:cubicBezTo>
                  <a:pt x="0" y="21052"/>
                  <a:pt x="722" y="21600"/>
                  <a:pt x="1612" y="21600"/>
                </a:cubicBezTo>
                <a:lnTo>
                  <a:pt x="19988" y="21600"/>
                </a:lnTo>
                <a:cubicBezTo>
                  <a:pt x="20878" y="21600"/>
                  <a:pt x="21600" y="21052"/>
                  <a:pt x="21600" y="20374"/>
                </a:cubicBezTo>
                <a:lnTo>
                  <a:pt x="21600" y="1226"/>
                </a:lnTo>
                <a:cubicBezTo>
                  <a:pt x="21600" y="548"/>
                  <a:pt x="20878" y="0"/>
                  <a:pt x="19988" y="0"/>
                </a:cubicBezTo>
                <a:lnTo>
                  <a:pt x="1612" y="0"/>
                </a:lnTo>
                <a:close/>
                <a:moveTo>
                  <a:pt x="9674" y="1103"/>
                </a:moveTo>
                <a:cubicBezTo>
                  <a:pt x="9763" y="1103"/>
                  <a:pt x="9834" y="1158"/>
                  <a:pt x="9834" y="1226"/>
                </a:cubicBezTo>
                <a:cubicBezTo>
                  <a:pt x="9834" y="1294"/>
                  <a:pt x="9763" y="1348"/>
                  <a:pt x="9674" y="1348"/>
                </a:cubicBezTo>
                <a:cubicBezTo>
                  <a:pt x="9585" y="1348"/>
                  <a:pt x="9510" y="1294"/>
                  <a:pt x="9510" y="1226"/>
                </a:cubicBezTo>
                <a:cubicBezTo>
                  <a:pt x="9510" y="1158"/>
                  <a:pt x="9585" y="1103"/>
                  <a:pt x="9674" y="1103"/>
                </a:cubicBezTo>
                <a:close/>
                <a:moveTo>
                  <a:pt x="10478" y="1103"/>
                </a:moveTo>
                <a:lnTo>
                  <a:pt x="12090" y="1103"/>
                </a:lnTo>
                <a:cubicBezTo>
                  <a:pt x="12179" y="1103"/>
                  <a:pt x="12250" y="1158"/>
                  <a:pt x="12250" y="1226"/>
                </a:cubicBezTo>
                <a:cubicBezTo>
                  <a:pt x="12250" y="1294"/>
                  <a:pt x="12179" y="1348"/>
                  <a:pt x="12090" y="1348"/>
                </a:cubicBezTo>
                <a:lnTo>
                  <a:pt x="10478" y="1348"/>
                </a:lnTo>
                <a:cubicBezTo>
                  <a:pt x="10389" y="1348"/>
                  <a:pt x="10318" y="1294"/>
                  <a:pt x="10318" y="1226"/>
                </a:cubicBezTo>
                <a:cubicBezTo>
                  <a:pt x="10318" y="1158"/>
                  <a:pt x="10389" y="1103"/>
                  <a:pt x="10478" y="1103"/>
                </a:cubicBezTo>
                <a:close/>
                <a:moveTo>
                  <a:pt x="2096" y="2207"/>
                </a:moveTo>
                <a:lnTo>
                  <a:pt x="19507" y="2207"/>
                </a:lnTo>
                <a:lnTo>
                  <a:pt x="19507" y="19390"/>
                </a:lnTo>
                <a:lnTo>
                  <a:pt x="2096" y="19390"/>
                </a:lnTo>
                <a:lnTo>
                  <a:pt x="2096" y="2207"/>
                </a:lnTo>
                <a:close/>
                <a:moveTo>
                  <a:pt x="10825" y="20005"/>
                </a:moveTo>
                <a:cubicBezTo>
                  <a:pt x="11194" y="20005"/>
                  <a:pt x="11492" y="20233"/>
                  <a:pt x="11492" y="20514"/>
                </a:cubicBezTo>
                <a:cubicBezTo>
                  <a:pt x="11492" y="20795"/>
                  <a:pt x="11194" y="21021"/>
                  <a:pt x="10825" y="21021"/>
                </a:cubicBezTo>
                <a:cubicBezTo>
                  <a:pt x="10455" y="21021"/>
                  <a:pt x="10158" y="20795"/>
                  <a:pt x="10158" y="20514"/>
                </a:cubicBezTo>
                <a:cubicBezTo>
                  <a:pt x="10158" y="20233"/>
                  <a:pt x="10455" y="20005"/>
                  <a:pt x="10825" y="20005"/>
                </a:cubicBezTo>
                <a:close/>
              </a:path>
            </a:pathLst>
          </a:custGeom>
          <a:solidFill>
            <a:srgbClr val="445468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1828433">
              <a:defRPr sz="3600">
                <a:solidFill>
                  <a:srgbClr val="737572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38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insert"/>
          <p:cNvSpPr txBox="1"/>
          <p:nvPr/>
        </p:nvSpPr>
        <p:spPr>
          <a:xfrm>
            <a:off x="6835576" y="1378182"/>
            <a:ext cx="2051051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/>
            </a:lvl1pPr>
          </a:lstStyle>
          <a:p>
            <a:pPr/>
            <a:r>
              <a:t>insert</a:t>
            </a:r>
          </a:p>
        </p:txBody>
      </p:sp>
      <p:sp>
        <p:nvSpPr>
          <p:cNvPr id="140" name="insert將資料塞入資料庫當中"/>
          <p:cNvSpPr txBox="1"/>
          <p:nvPr/>
        </p:nvSpPr>
        <p:spPr>
          <a:xfrm>
            <a:off x="3656871" y="5602402"/>
            <a:ext cx="8408461" cy="96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67017" indent="-567017" algn="l">
              <a:spcBef>
                <a:spcPts val="500"/>
              </a:spcBef>
              <a:buClr>
                <a:srgbClr val="BEBEBE"/>
              </a:buClr>
              <a:buSzPct val="125000"/>
              <a:buChar char="•"/>
              <a:defRPr sz="4600"/>
            </a:lvl1pPr>
          </a:lstStyle>
          <a:p>
            <a:pPr/>
            <a:r>
              <a:t>insert將資料塞入資料庫當中</a:t>
            </a:r>
          </a:p>
        </p:txBody>
      </p:sp>
      <p:sp>
        <p:nvSpPr>
          <p:cNvPr id="141" name="insert into TABLE(COL_1, COL_2)…"/>
          <p:cNvSpPr txBox="1"/>
          <p:nvPr/>
        </p:nvSpPr>
        <p:spPr>
          <a:xfrm>
            <a:off x="13749266" y="5214435"/>
            <a:ext cx="6116201" cy="954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satOff val="-8700"/>
                    <a:lumOff val="-21853"/>
                  </a:schemeClr>
                </a:solidFill>
              </a:rPr>
              <a:t>insert into</a:t>
            </a:r>
            <a:r>
              <a:t> TABLE(COL_1, COL_2)</a:t>
            </a:r>
          </a:p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satOff val="-8700"/>
                    <a:lumOff val="-21853"/>
                  </a:schemeClr>
                </a:solidFill>
              </a:rPr>
              <a:t>values</a:t>
            </a:r>
            <a:r>
              <a:t> (1, 'data');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