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線條"/>
          <p:cNvSpPr/>
          <p:nvPr/>
        </p:nvSpPr>
        <p:spPr>
          <a:xfrm>
            <a:off x="3762375" y="7286625"/>
            <a:ext cx="1685925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大標題文字"/>
          <p:cNvSpPr txBox="1"/>
          <p:nvPr>
            <p:ph type="title"/>
          </p:nvPr>
        </p:nvSpPr>
        <p:spPr>
          <a:xfrm>
            <a:off x="3762375" y="4232671"/>
            <a:ext cx="16859250" cy="2857501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5" name="內文層級一…"/>
          <p:cNvSpPr txBox="1"/>
          <p:nvPr>
            <p:ph type="body" sz="quarter" idx="1"/>
          </p:nvPr>
        </p:nvSpPr>
        <p:spPr>
          <a:xfrm>
            <a:off x="3762375" y="7822406"/>
            <a:ext cx="16859250" cy="11608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xfrm>
            <a:off x="20150478" y="12322968"/>
            <a:ext cx="460376" cy="4984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王大明"/>
          <p:cNvSpPr txBox="1"/>
          <p:nvPr>
            <p:ph type="body" sz="quarter" idx="13"/>
          </p:nvPr>
        </p:nvSpPr>
        <p:spPr>
          <a:xfrm>
            <a:off x="3762375" y="8322468"/>
            <a:ext cx="16859250" cy="8921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4200">
                <a:solidFill>
                  <a:srgbClr val="9D9D9D"/>
                </a:solidFill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106" name="「在此輸入名言語錄。」"/>
          <p:cNvSpPr txBox="1"/>
          <p:nvPr>
            <p:ph type="body" sz="quarter" idx="14"/>
          </p:nvPr>
        </p:nvSpPr>
        <p:spPr>
          <a:xfrm>
            <a:off x="4833937" y="5967015"/>
            <a:ext cx="14716126" cy="10318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0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影像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影像"/>
          <p:cNvSpPr/>
          <p:nvPr>
            <p:ph type="pic" sz="half" idx="13"/>
          </p:nvPr>
        </p:nvSpPr>
        <p:spPr>
          <a:xfrm>
            <a:off x="3923109" y="1660921"/>
            <a:ext cx="16537782" cy="79831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3762375" y="9983390"/>
            <a:ext cx="16859250" cy="1571626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3762375" y="11626453"/>
            <a:ext cx="16859250" cy="117871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/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影像"/>
          <p:cNvSpPr/>
          <p:nvPr>
            <p:ph type="pic" sz="half" idx="13"/>
          </p:nvPr>
        </p:nvSpPr>
        <p:spPr>
          <a:xfrm>
            <a:off x="12618261" y="1380725"/>
            <a:ext cx="7840267" cy="1059061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大標題文字"/>
          <p:cNvSpPr txBox="1"/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pPr/>
            <a:r>
              <a:t>大標題文字</a:t>
            </a:r>
          </a:p>
        </p:txBody>
      </p:sp>
      <p:sp>
        <p:nvSpPr>
          <p:cNvPr id="43" name="內文層級一…"/>
          <p:cNvSpPr txBox="1"/>
          <p:nvPr>
            <p:ph type="body" sz="quarter" idx="1"/>
          </p:nvPr>
        </p:nvSpPr>
        <p:spPr>
          <a:xfrm>
            <a:off x="3762375" y="1643062"/>
            <a:ext cx="8197454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>
            <a:off x="3762375" y="3625453"/>
            <a:ext cx="168711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6" name="內文層級一…"/>
          <p:cNvSpPr txBox="1"/>
          <p:nvPr>
            <p:ph type="body" idx="1"/>
          </p:nvPr>
        </p:nvSpPr>
        <p:spPr>
          <a:xfrm>
            <a:off x="3762375" y="4268390"/>
            <a:ext cx="16859250" cy="805457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影像"/>
          <p:cNvSpPr/>
          <p:nvPr>
            <p:ph type="pic" sz="quarter" idx="13"/>
          </p:nvPr>
        </p:nvSpPr>
        <p:spPr>
          <a:xfrm>
            <a:off x="3920746" y="4211436"/>
            <a:ext cx="7768829" cy="776882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9" name="內文層級一…"/>
          <p:cNvSpPr txBox="1"/>
          <p:nvPr>
            <p:ph type="body" sz="quarter" idx="1"/>
          </p:nvPr>
        </p:nvSpPr>
        <p:spPr>
          <a:xfrm>
            <a:off x="12584906" y="4179093"/>
            <a:ext cx="8054579" cy="7768829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1988820" indent="-51562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影像"/>
          <p:cNvSpPr/>
          <p:nvPr>
            <p:ph type="pic" sz="quarter" idx="13"/>
          </p:nvPr>
        </p:nvSpPr>
        <p:spPr>
          <a:xfrm>
            <a:off x="12406312" y="1375171"/>
            <a:ext cx="8054579" cy="507206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影像"/>
          <p:cNvSpPr/>
          <p:nvPr>
            <p:ph type="pic" sz="quarter" idx="14"/>
          </p:nvPr>
        </p:nvSpPr>
        <p:spPr>
          <a:xfrm>
            <a:off x="12406312" y="7036593"/>
            <a:ext cx="8054579" cy="51256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影像"/>
          <p:cNvSpPr/>
          <p:nvPr>
            <p:ph type="pic" sz="half" idx="15"/>
          </p:nvPr>
        </p:nvSpPr>
        <p:spPr>
          <a:xfrm>
            <a:off x="3920746" y="1371796"/>
            <a:ext cx="7840266" cy="107870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大標題文字"/>
          <p:cNvSpPr txBox="1"/>
          <p:nvPr>
            <p:ph type="title"/>
          </p:nvPr>
        </p:nvSpPr>
        <p:spPr>
          <a:xfrm>
            <a:off x="3762375" y="839390"/>
            <a:ext cx="16859250" cy="2678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20168337" y="12322968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670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9861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4052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8243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2434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6625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30816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5007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9198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資料庫設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155278">
              <a:defRPr sz="12600"/>
            </a:lvl1pPr>
          </a:lstStyle>
          <a:p>
            <a:pPr/>
            <a:r>
              <a:t>資料庫設計</a:t>
            </a:r>
          </a:p>
        </p:txBody>
      </p:sp>
      <p:sp>
        <p:nvSpPr>
          <p:cNvPr id="132" name="SQL語法 - 修改資料(update)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SQL語法 - 修改資料(update)</a:t>
            </a:r>
          </a:p>
        </p:txBody>
      </p:sp>
      <p:pic>
        <p:nvPicPr>
          <p:cNvPr id="133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線條"/>
          <p:cNvSpPr/>
          <p:nvPr/>
        </p:nvSpPr>
        <p:spPr>
          <a:xfrm flipV="1">
            <a:off x="12527051" y="730756"/>
            <a:ext cx="1" cy="12210034"/>
          </a:xfrm>
          <a:prstGeom prst="line">
            <a:avLst/>
          </a:prstGeom>
          <a:ln w="50800">
            <a:solidFill>
              <a:srgbClr val="6F6A5A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6" name="線條"/>
          <p:cNvSpPr/>
          <p:nvPr/>
        </p:nvSpPr>
        <p:spPr>
          <a:xfrm>
            <a:off x="3552525" y="3492964"/>
            <a:ext cx="8617152" cy="1"/>
          </a:xfrm>
          <a:prstGeom prst="line">
            <a:avLst/>
          </a:prstGeom>
          <a:ln w="12700">
            <a:solidFill>
              <a:srgbClr val="A39E97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7" name="群組"/>
          <p:cNvSpPr/>
          <p:nvPr/>
        </p:nvSpPr>
        <p:spPr>
          <a:xfrm>
            <a:off x="12884424" y="1248109"/>
            <a:ext cx="7845884" cy="10271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12" y="0"/>
                </a:moveTo>
                <a:cubicBezTo>
                  <a:pt x="722" y="0"/>
                  <a:pt x="0" y="548"/>
                  <a:pt x="0" y="1226"/>
                </a:cubicBezTo>
                <a:lnTo>
                  <a:pt x="0" y="20374"/>
                </a:lnTo>
                <a:cubicBezTo>
                  <a:pt x="0" y="21052"/>
                  <a:pt x="722" y="21600"/>
                  <a:pt x="1612" y="21600"/>
                </a:cubicBezTo>
                <a:lnTo>
                  <a:pt x="19988" y="21600"/>
                </a:lnTo>
                <a:cubicBezTo>
                  <a:pt x="20878" y="21600"/>
                  <a:pt x="21600" y="21052"/>
                  <a:pt x="21600" y="20374"/>
                </a:cubicBezTo>
                <a:lnTo>
                  <a:pt x="21600" y="1226"/>
                </a:lnTo>
                <a:cubicBezTo>
                  <a:pt x="21600" y="548"/>
                  <a:pt x="20878" y="0"/>
                  <a:pt x="19988" y="0"/>
                </a:cubicBezTo>
                <a:lnTo>
                  <a:pt x="1612" y="0"/>
                </a:lnTo>
                <a:close/>
                <a:moveTo>
                  <a:pt x="9674" y="1103"/>
                </a:moveTo>
                <a:cubicBezTo>
                  <a:pt x="9763" y="1103"/>
                  <a:pt x="9834" y="1158"/>
                  <a:pt x="9834" y="1226"/>
                </a:cubicBezTo>
                <a:cubicBezTo>
                  <a:pt x="9834" y="1294"/>
                  <a:pt x="9763" y="1348"/>
                  <a:pt x="9674" y="1348"/>
                </a:cubicBezTo>
                <a:cubicBezTo>
                  <a:pt x="9585" y="1348"/>
                  <a:pt x="9510" y="1294"/>
                  <a:pt x="9510" y="1226"/>
                </a:cubicBezTo>
                <a:cubicBezTo>
                  <a:pt x="9510" y="1158"/>
                  <a:pt x="9585" y="1103"/>
                  <a:pt x="9674" y="1103"/>
                </a:cubicBezTo>
                <a:close/>
                <a:moveTo>
                  <a:pt x="10478" y="1103"/>
                </a:moveTo>
                <a:lnTo>
                  <a:pt x="12090" y="1103"/>
                </a:lnTo>
                <a:cubicBezTo>
                  <a:pt x="12179" y="1103"/>
                  <a:pt x="12250" y="1158"/>
                  <a:pt x="12250" y="1226"/>
                </a:cubicBezTo>
                <a:cubicBezTo>
                  <a:pt x="12250" y="1294"/>
                  <a:pt x="12179" y="1348"/>
                  <a:pt x="12090" y="1348"/>
                </a:cubicBezTo>
                <a:lnTo>
                  <a:pt x="10478" y="1348"/>
                </a:lnTo>
                <a:cubicBezTo>
                  <a:pt x="10389" y="1348"/>
                  <a:pt x="10318" y="1294"/>
                  <a:pt x="10318" y="1226"/>
                </a:cubicBezTo>
                <a:cubicBezTo>
                  <a:pt x="10318" y="1158"/>
                  <a:pt x="10389" y="1103"/>
                  <a:pt x="10478" y="1103"/>
                </a:cubicBezTo>
                <a:close/>
                <a:moveTo>
                  <a:pt x="2096" y="2207"/>
                </a:moveTo>
                <a:lnTo>
                  <a:pt x="19507" y="2207"/>
                </a:lnTo>
                <a:lnTo>
                  <a:pt x="19507" y="19390"/>
                </a:lnTo>
                <a:lnTo>
                  <a:pt x="2096" y="19390"/>
                </a:lnTo>
                <a:lnTo>
                  <a:pt x="2096" y="2207"/>
                </a:lnTo>
                <a:close/>
                <a:moveTo>
                  <a:pt x="10825" y="20005"/>
                </a:moveTo>
                <a:cubicBezTo>
                  <a:pt x="11194" y="20005"/>
                  <a:pt x="11492" y="20233"/>
                  <a:pt x="11492" y="20514"/>
                </a:cubicBezTo>
                <a:cubicBezTo>
                  <a:pt x="11492" y="20795"/>
                  <a:pt x="11194" y="21021"/>
                  <a:pt x="10825" y="21021"/>
                </a:cubicBezTo>
                <a:cubicBezTo>
                  <a:pt x="10455" y="21021"/>
                  <a:pt x="10158" y="20795"/>
                  <a:pt x="10158" y="20514"/>
                </a:cubicBezTo>
                <a:cubicBezTo>
                  <a:pt x="10158" y="20233"/>
                  <a:pt x="10455" y="20005"/>
                  <a:pt x="10825" y="20005"/>
                </a:cubicBezTo>
                <a:close/>
              </a:path>
            </a:pathLst>
          </a:custGeom>
          <a:solidFill>
            <a:srgbClr val="445468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1828433">
              <a:defRPr sz="3600">
                <a:solidFill>
                  <a:srgbClr val="737572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38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update"/>
          <p:cNvSpPr txBox="1"/>
          <p:nvPr/>
        </p:nvSpPr>
        <p:spPr>
          <a:xfrm>
            <a:off x="6666309" y="1378182"/>
            <a:ext cx="2389585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/>
            </a:lvl1pPr>
          </a:lstStyle>
          <a:p>
            <a:pPr/>
            <a:r>
              <a:t>update</a:t>
            </a:r>
          </a:p>
        </p:txBody>
      </p:sp>
      <p:sp>
        <p:nvSpPr>
          <p:cNvPr id="140" name="update更新資料庫中的資料"/>
          <p:cNvSpPr txBox="1"/>
          <p:nvPr/>
        </p:nvSpPr>
        <p:spPr>
          <a:xfrm>
            <a:off x="3656871" y="5602402"/>
            <a:ext cx="8408461" cy="96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lvl1pPr>
          </a:lstStyle>
          <a:p>
            <a:pPr/>
            <a:r>
              <a:t>update更新資料庫中的資料</a:t>
            </a:r>
          </a:p>
        </p:txBody>
      </p:sp>
      <p:sp>
        <p:nvSpPr>
          <p:cNvPr id="141" name="update TABLE…"/>
          <p:cNvSpPr txBox="1"/>
          <p:nvPr/>
        </p:nvSpPr>
        <p:spPr>
          <a:xfrm>
            <a:off x="15044666" y="5182685"/>
            <a:ext cx="6116201" cy="1373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2500">
                <a:solidFill>
                  <a:schemeClr val="accent5">
                    <a:satOff val="-8700"/>
                    <a:lumOff val="-2185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update </a:t>
            </a:r>
            <a:r>
              <a:rPr>
                <a:solidFill>
                  <a:srgbClr val="000000"/>
                </a:solidFill>
              </a:rPr>
              <a:t>TABLE</a:t>
            </a:r>
          </a:p>
          <a:p>
            <a:pPr algn="l" defTabSz="457200">
              <a:defRPr sz="2500">
                <a:solidFill>
                  <a:schemeClr val="accent5">
                    <a:satOff val="-8700"/>
                    <a:lumOff val="-2185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set </a:t>
            </a:r>
            <a:r>
              <a:rPr>
                <a:solidFill>
                  <a:srgbClr val="000000"/>
                </a:solidFill>
              </a:rPr>
              <a:t>name = ‘Ryan’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500">
                <a:solidFill>
                  <a:schemeClr val="accent5">
                    <a:satOff val="-8700"/>
                    <a:lumOff val="-2185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where id = 1;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