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大標題文字"/>
          <p:cNvSpPr txBox="1"/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/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106" name="「在此輸入名言語錄。」"/>
          <p:cNvSpPr txBox="1"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idx="13"/>
          </p:nvPr>
        </p:nvSpPr>
        <p:spPr>
          <a:xfrm>
            <a:off x="2887265" y="0"/>
            <a:ext cx="20563290" cy="1371599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/>
          <p:nvPr>
            <p:ph type="pic" idx="13"/>
          </p:nvPr>
        </p:nvSpPr>
        <p:spPr>
          <a:xfrm>
            <a:off x="3923109" y="142875"/>
            <a:ext cx="16537782" cy="1102518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sz="half" idx="13"/>
          </p:nvPr>
        </p:nvSpPr>
        <p:spPr>
          <a:xfrm>
            <a:off x="12620625" y="839390"/>
            <a:ext cx="7840266" cy="1170788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43" name="內文層級一…"/>
          <p:cNvSpPr txBox="1"/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影像"/>
          <p:cNvSpPr/>
          <p:nvPr>
            <p:ph type="pic" sz="half" idx="13"/>
          </p:nvPr>
        </p:nvSpPr>
        <p:spPr>
          <a:xfrm>
            <a:off x="1869281" y="4214812"/>
            <a:ext cx="11653243" cy="776882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9" name="內文層級一…"/>
          <p:cNvSpPr txBox="1"/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/>
          <p:nvPr>
            <p:ph type="pic" sz="quarter" idx="13"/>
          </p:nvPr>
        </p:nvSpPr>
        <p:spPr>
          <a:xfrm>
            <a:off x="12388453" y="1285875"/>
            <a:ext cx="8054579" cy="537251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影像"/>
          <p:cNvSpPr/>
          <p:nvPr>
            <p:ph type="pic" sz="quarter" idx="14"/>
          </p:nvPr>
        </p:nvSpPr>
        <p:spPr>
          <a:xfrm>
            <a:off x="12406312" y="6822281"/>
            <a:ext cx="8090297" cy="539353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影像"/>
          <p:cNvSpPr/>
          <p:nvPr>
            <p:ph type="pic" sz="half" idx="15"/>
          </p:nvPr>
        </p:nvSpPr>
        <p:spPr>
          <a:xfrm>
            <a:off x="3923109" y="821531"/>
            <a:ext cx="7840266" cy="1170788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設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32" name="SQL語法 - 資料分組(group by)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SQL語法 - 資料分組(group by)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線條"/>
          <p:cNvSpPr/>
          <p:nvPr/>
        </p:nvSpPr>
        <p:spPr>
          <a:xfrm flipV="1">
            <a:off x="12527051" y="730756"/>
            <a:ext cx="1" cy="12210034"/>
          </a:xfrm>
          <a:prstGeom prst="line">
            <a:avLst/>
          </a:prstGeom>
          <a:ln w="50800">
            <a:solidFill>
              <a:srgbClr val="6F6A5A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6" name="線條"/>
          <p:cNvSpPr/>
          <p:nvPr/>
        </p:nvSpPr>
        <p:spPr>
          <a:xfrm>
            <a:off x="3552525" y="3492964"/>
            <a:ext cx="8617152" cy="1"/>
          </a:xfrm>
          <a:prstGeom prst="line">
            <a:avLst/>
          </a:prstGeom>
          <a:ln w="12700">
            <a:solidFill>
              <a:srgbClr val="A39E97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7" name="群組"/>
          <p:cNvSpPr/>
          <p:nvPr/>
        </p:nvSpPr>
        <p:spPr>
          <a:xfrm>
            <a:off x="12884424" y="1248109"/>
            <a:ext cx="7845884" cy="10271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12" y="0"/>
                </a:moveTo>
                <a:cubicBezTo>
                  <a:pt x="722" y="0"/>
                  <a:pt x="0" y="548"/>
                  <a:pt x="0" y="1226"/>
                </a:cubicBezTo>
                <a:lnTo>
                  <a:pt x="0" y="20374"/>
                </a:lnTo>
                <a:cubicBezTo>
                  <a:pt x="0" y="21052"/>
                  <a:pt x="722" y="21600"/>
                  <a:pt x="1612" y="21600"/>
                </a:cubicBezTo>
                <a:lnTo>
                  <a:pt x="19988" y="21600"/>
                </a:lnTo>
                <a:cubicBezTo>
                  <a:pt x="20878" y="21600"/>
                  <a:pt x="21600" y="21052"/>
                  <a:pt x="21600" y="20374"/>
                </a:cubicBezTo>
                <a:lnTo>
                  <a:pt x="21600" y="1226"/>
                </a:lnTo>
                <a:cubicBezTo>
                  <a:pt x="21600" y="548"/>
                  <a:pt x="20878" y="0"/>
                  <a:pt x="19988" y="0"/>
                </a:cubicBezTo>
                <a:lnTo>
                  <a:pt x="1612" y="0"/>
                </a:lnTo>
                <a:close/>
                <a:moveTo>
                  <a:pt x="9674" y="1103"/>
                </a:moveTo>
                <a:cubicBezTo>
                  <a:pt x="9763" y="1103"/>
                  <a:pt x="9834" y="1158"/>
                  <a:pt x="9834" y="1226"/>
                </a:cubicBezTo>
                <a:cubicBezTo>
                  <a:pt x="9834" y="1294"/>
                  <a:pt x="9763" y="1348"/>
                  <a:pt x="9674" y="1348"/>
                </a:cubicBezTo>
                <a:cubicBezTo>
                  <a:pt x="9585" y="1348"/>
                  <a:pt x="9510" y="1294"/>
                  <a:pt x="9510" y="1226"/>
                </a:cubicBezTo>
                <a:cubicBezTo>
                  <a:pt x="9510" y="1158"/>
                  <a:pt x="9585" y="1103"/>
                  <a:pt x="9674" y="1103"/>
                </a:cubicBezTo>
                <a:close/>
                <a:moveTo>
                  <a:pt x="10478" y="1103"/>
                </a:moveTo>
                <a:lnTo>
                  <a:pt x="12090" y="1103"/>
                </a:lnTo>
                <a:cubicBezTo>
                  <a:pt x="12179" y="1103"/>
                  <a:pt x="12250" y="1158"/>
                  <a:pt x="12250" y="1226"/>
                </a:cubicBezTo>
                <a:cubicBezTo>
                  <a:pt x="12250" y="1294"/>
                  <a:pt x="12179" y="1348"/>
                  <a:pt x="12090" y="1348"/>
                </a:cubicBezTo>
                <a:lnTo>
                  <a:pt x="10478" y="1348"/>
                </a:lnTo>
                <a:cubicBezTo>
                  <a:pt x="10389" y="1348"/>
                  <a:pt x="10318" y="1294"/>
                  <a:pt x="10318" y="1226"/>
                </a:cubicBezTo>
                <a:cubicBezTo>
                  <a:pt x="10318" y="1158"/>
                  <a:pt x="10389" y="1103"/>
                  <a:pt x="10478" y="1103"/>
                </a:cubicBezTo>
                <a:close/>
                <a:moveTo>
                  <a:pt x="2096" y="2207"/>
                </a:moveTo>
                <a:lnTo>
                  <a:pt x="19507" y="2207"/>
                </a:lnTo>
                <a:lnTo>
                  <a:pt x="19507" y="19390"/>
                </a:lnTo>
                <a:lnTo>
                  <a:pt x="2096" y="19390"/>
                </a:lnTo>
                <a:lnTo>
                  <a:pt x="2096" y="2207"/>
                </a:lnTo>
                <a:close/>
                <a:moveTo>
                  <a:pt x="10825" y="20005"/>
                </a:moveTo>
                <a:cubicBezTo>
                  <a:pt x="11194" y="20005"/>
                  <a:pt x="11492" y="20233"/>
                  <a:pt x="11492" y="20514"/>
                </a:cubicBezTo>
                <a:cubicBezTo>
                  <a:pt x="11492" y="20795"/>
                  <a:pt x="11194" y="21021"/>
                  <a:pt x="10825" y="21021"/>
                </a:cubicBezTo>
                <a:cubicBezTo>
                  <a:pt x="10455" y="21021"/>
                  <a:pt x="10158" y="20795"/>
                  <a:pt x="10158" y="20514"/>
                </a:cubicBezTo>
                <a:cubicBezTo>
                  <a:pt x="10158" y="20233"/>
                  <a:pt x="10455" y="20005"/>
                  <a:pt x="10825" y="20005"/>
                </a:cubicBezTo>
                <a:close/>
              </a:path>
            </a:pathLst>
          </a:custGeom>
          <a:solidFill>
            <a:srgbClr val="445468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1828433">
              <a:defRPr sz="3600">
                <a:solidFill>
                  <a:srgbClr val="737572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38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elect item, sum(price)…"/>
          <p:cNvSpPr txBox="1"/>
          <p:nvPr/>
        </p:nvSpPr>
        <p:spPr>
          <a:xfrm>
            <a:off x="14144049" y="3290385"/>
            <a:ext cx="5843102" cy="1792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item, </a:t>
            </a:r>
            <a:r>
              <a:rPr>
                <a:solidFill>
                  <a:schemeClr val="accent3">
                    <a:hueOff val="929958"/>
                    <a:satOff val="10247"/>
                    <a:lumOff val="-24509"/>
                  </a:schemeClr>
                </a:solidFill>
              </a:rPr>
              <a:t>sum</a:t>
            </a:r>
            <a:r>
              <a:t>(price)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list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group by </a:t>
            </a:r>
            <a:r>
              <a:t>item;</a:t>
            </a:r>
          </a:p>
        </p:txBody>
      </p:sp>
      <p:sp>
        <p:nvSpPr>
          <p:cNvPr id="140" name="group by"/>
          <p:cNvSpPr txBox="1"/>
          <p:nvPr/>
        </p:nvSpPr>
        <p:spPr>
          <a:xfrm>
            <a:off x="6338292" y="1378182"/>
            <a:ext cx="3045619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/>
            </a:lvl1pPr>
          </a:lstStyle>
          <a:p>
            <a:pPr/>
            <a:r>
              <a:t>group by</a:t>
            </a:r>
          </a:p>
        </p:txBody>
      </p:sp>
      <p:sp>
        <p:nvSpPr>
          <p:cNvPr id="141" name="資料分組…"/>
          <p:cNvSpPr txBox="1"/>
          <p:nvPr/>
        </p:nvSpPr>
        <p:spPr>
          <a:xfrm>
            <a:off x="3656871" y="5602402"/>
            <a:ext cx="8408461" cy="335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資料分組</a:t>
            </a:r>
          </a:p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當我們搜尋的欄位中，包含函數的運算時，我們就會使用group by</a:t>
            </a:r>
          </a:p>
        </p:txBody>
      </p:sp>
      <p:graphicFrame>
        <p:nvGraphicFramePr>
          <p:cNvPr id="142" name="表格"/>
          <p:cNvGraphicFramePr/>
          <p:nvPr/>
        </p:nvGraphicFramePr>
        <p:xfrm>
          <a:off x="14564898" y="6036071"/>
          <a:ext cx="4484937" cy="38758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242467"/>
                <a:gridCol w="2242467"/>
              </a:tblGrid>
              <a:tr h="775176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606060"/>
                          </a:solidFill>
                          <a:sym typeface="Gill Sans Light"/>
                        </a:rPr>
                        <a:t>Item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606060"/>
                          </a:solidFill>
                          <a:sym typeface="Gill Sans Light"/>
                        </a:rPr>
                        <a:t>Price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</a:tr>
              <a:tr h="775176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606060"/>
                          </a:solidFill>
                          <a:sym typeface="Gill Sans Light"/>
                        </a:rPr>
                        <a:t>餅乾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606060"/>
                          </a:solidFill>
                          <a:sym typeface="Gill Sans Light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5176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606060"/>
                          </a:solidFill>
                          <a:sym typeface="Gill Sans Light"/>
                        </a:rPr>
                        <a:t>洗髮精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606060"/>
                          </a:solidFill>
                          <a:sym typeface="Gill Sans Light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5176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606060"/>
                          </a:solidFill>
                          <a:sym typeface="Gill Sans Light"/>
                        </a:rPr>
                        <a:t>餅乾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606060"/>
                          </a:solidFill>
                          <a:sym typeface="Gill Sans Light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5176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4200">
                          <a:sym typeface="Gill Sans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4200">
                          <a:sym typeface="Gill Sans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練習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練習</a:t>
            </a:r>
          </a:p>
        </p:txBody>
      </p:sp>
      <p:sp>
        <p:nvSpPr>
          <p:cNvPr id="145" name="請依據訂單明細(orderdetails)的資料，列出包含產品ID, 產品名稱與產品金額總和的報表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請依據訂單明細(orderdetails)的資料，列出包含產品ID, 產品名稱與產品金額總和的報表。</a:t>
            </a:r>
          </a:p>
          <a:p>
            <a:pPr>
              <a:buBlip>
                <a:blip r:embed="rId2"/>
              </a:buBlip>
            </a:pPr>
            <a:r>
              <a:t>報表結果請依據價格由高至低呈現。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練習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練習</a:t>
            </a:r>
          </a:p>
        </p:txBody>
      </p:sp>
      <p:sp>
        <p:nvSpPr>
          <p:cNvPr id="148" name="SELECT o.ProductID, p.ProductName, sum(o.Quantity*p.Price) as total_price…"/>
          <p:cNvSpPr txBox="1"/>
          <p:nvPr>
            <p:ph type="body" sz="half" idx="1"/>
          </p:nvPr>
        </p:nvSpPr>
        <p:spPr>
          <a:xfrm>
            <a:off x="3762375" y="4268390"/>
            <a:ext cx="16859250" cy="513476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SzTx/>
              <a:buNone/>
            </a:pPr>
            <a:r>
              <a:t>SELECT o.ProductID, p.ProductName, sum(o.Quantity*p.Price) as total_price </a:t>
            </a:r>
          </a:p>
          <a:p>
            <a:pPr marL="0" indent="0">
              <a:spcBef>
                <a:spcPts val="500"/>
              </a:spcBef>
              <a:buSzTx/>
              <a:buNone/>
            </a:pPr>
            <a:r>
              <a:t>FROM OrderDetails as o, Products as p </a:t>
            </a:r>
          </a:p>
          <a:p>
            <a:pPr marL="0" indent="0">
              <a:spcBef>
                <a:spcPts val="500"/>
              </a:spcBef>
              <a:buSzTx/>
              <a:buNone/>
            </a:pPr>
            <a:r>
              <a:t>Where o.ProductID = p.ProductID </a:t>
            </a:r>
          </a:p>
          <a:p>
            <a:pPr marL="0" indent="0">
              <a:spcBef>
                <a:spcPts val="500"/>
              </a:spcBef>
              <a:buSzTx/>
              <a:buNone/>
            </a:pPr>
            <a:r>
              <a:t>GROUP BY p.ProductID </a:t>
            </a:r>
          </a:p>
          <a:p>
            <a:pPr marL="0" indent="0">
              <a:spcBef>
                <a:spcPts val="500"/>
              </a:spcBef>
              <a:buSzTx/>
              <a:buNone/>
            </a:pPr>
            <a:r>
              <a:t>ORDER BY total_price DESC;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