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大標題文字"/>
          <p:cNvSpPr txBox="1"/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/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106" name="「在此輸入名言語錄。」"/>
          <p:cNvSpPr txBox="1"/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/>
          <p:nvPr>
            <p:ph type="pic" sz="half" idx="13"/>
          </p:nvPr>
        </p:nvSpPr>
        <p:spPr>
          <a:xfrm>
            <a:off x="3923109" y="1660921"/>
            <a:ext cx="16537782" cy="79831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/>
          <p:nvPr>
            <p:ph type="pic" sz="half" idx="13"/>
          </p:nvPr>
        </p:nvSpPr>
        <p:spPr>
          <a:xfrm>
            <a:off x="12618261" y="1380725"/>
            <a:ext cx="7840267" cy="105906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43" name="內文層級一…"/>
          <p:cNvSpPr txBox="1"/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6" name="內文層級一…"/>
          <p:cNvSpPr txBox="1"/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影像"/>
          <p:cNvSpPr/>
          <p:nvPr>
            <p:ph type="pic" sz="quarter" idx="13"/>
          </p:nvPr>
        </p:nvSpPr>
        <p:spPr>
          <a:xfrm>
            <a:off x="3920746" y="4211436"/>
            <a:ext cx="7768829" cy="77688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9" name="內文層級一…"/>
          <p:cNvSpPr txBox="1"/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/>
          <p:nvPr>
            <p:ph type="pic" sz="quarter" idx="13"/>
          </p:nvPr>
        </p:nvSpPr>
        <p:spPr>
          <a:xfrm>
            <a:off x="12406312" y="1375171"/>
            <a:ext cx="8054579" cy="507206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影像"/>
          <p:cNvSpPr/>
          <p:nvPr>
            <p:ph type="pic" sz="quarter" idx="14"/>
          </p:nvPr>
        </p:nvSpPr>
        <p:spPr>
          <a:xfrm>
            <a:off x="12406312" y="7036593"/>
            <a:ext cx="8054579" cy="51256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影像"/>
          <p:cNvSpPr/>
          <p:nvPr>
            <p:ph type="pic" sz="half" idx="15"/>
          </p:nvPr>
        </p:nvSpPr>
        <p:spPr>
          <a:xfrm>
            <a:off x="3920746" y="1371796"/>
            <a:ext cx="7840266" cy="107870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設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資料庫設計</a:t>
            </a:r>
          </a:p>
        </p:txBody>
      </p:sp>
      <p:sp>
        <p:nvSpPr>
          <p:cNvPr id="132" name="SQL語法 - 別名(as)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SQL語法 - 別名(as)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線條"/>
          <p:cNvSpPr/>
          <p:nvPr/>
        </p:nvSpPr>
        <p:spPr>
          <a:xfrm flipV="1">
            <a:off x="12527051" y="730756"/>
            <a:ext cx="1" cy="12210034"/>
          </a:xfrm>
          <a:prstGeom prst="line">
            <a:avLst/>
          </a:prstGeom>
          <a:ln w="50800">
            <a:solidFill>
              <a:srgbClr val="6F6A5A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6" name="線條"/>
          <p:cNvSpPr/>
          <p:nvPr/>
        </p:nvSpPr>
        <p:spPr>
          <a:xfrm>
            <a:off x="3552525" y="3492964"/>
            <a:ext cx="8617152" cy="1"/>
          </a:xfrm>
          <a:prstGeom prst="line">
            <a:avLst/>
          </a:prstGeom>
          <a:ln w="12700">
            <a:solidFill>
              <a:srgbClr val="A39E97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7" name="群組"/>
          <p:cNvSpPr/>
          <p:nvPr/>
        </p:nvSpPr>
        <p:spPr>
          <a:xfrm>
            <a:off x="12884424" y="1248109"/>
            <a:ext cx="7845884" cy="10271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12" y="0"/>
                </a:moveTo>
                <a:cubicBezTo>
                  <a:pt x="722" y="0"/>
                  <a:pt x="0" y="548"/>
                  <a:pt x="0" y="1226"/>
                </a:cubicBezTo>
                <a:lnTo>
                  <a:pt x="0" y="20374"/>
                </a:lnTo>
                <a:cubicBezTo>
                  <a:pt x="0" y="21052"/>
                  <a:pt x="722" y="21600"/>
                  <a:pt x="1612" y="21600"/>
                </a:cubicBezTo>
                <a:lnTo>
                  <a:pt x="19988" y="21600"/>
                </a:lnTo>
                <a:cubicBezTo>
                  <a:pt x="20878" y="21600"/>
                  <a:pt x="21600" y="21052"/>
                  <a:pt x="21600" y="20374"/>
                </a:cubicBezTo>
                <a:lnTo>
                  <a:pt x="21600" y="1226"/>
                </a:lnTo>
                <a:cubicBezTo>
                  <a:pt x="21600" y="548"/>
                  <a:pt x="20878" y="0"/>
                  <a:pt x="19988" y="0"/>
                </a:cubicBezTo>
                <a:lnTo>
                  <a:pt x="1612" y="0"/>
                </a:lnTo>
                <a:close/>
                <a:moveTo>
                  <a:pt x="9674" y="1103"/>
                </a:moveTo>
                <a:cubicBezTo>
                  <a:pt x="9763" y="1103"/>
                  <a:pt x="9834" y="1158"/>
                  <a:pt x="9834" y="1226"/>
                </a:cubicBezTo>
                <a:cubicBezTo>
                  <a:pt x="9834" y="1294"/>
                  <a:pt x="9763" y="1348"/>
                  <a:pt x="9674" y="1348"/>
                </a:cubicBezTo>
                <a:cubicBezTo>
                  <a:pt x="9585" y="1348"/>
                  <a:pt x="9510" y="1294"/>
                  <a:pt x="9510" y="1226"/>
                </a:cubicBezTo>
                <a:cubicBezTo>
                  <a:pt x="9510" y="1158"/>
                  <a:pt x="9585" y="1103"/>
                  <a:pt x="9674" y="1103"/>
                </a:cubicBezTo>
                <a:close/>
                <a:moveTo>
                  <a:pt x="10478" y="1103"/>
                </a:moveTo>
                <a:lnTo>
                  <a:pt x="12090" y="1103"/>
                </a:lnTo>
                <a:cubicBezTo>
                  <a:pt x="12179" y="1103"/>
                  <a:pt x="12250" y="1158"/>
                  <a:pt x="12250" y="1226"/>
                </a:cubicBezTo>
                <a:cubicBezTo>
                  <a:pt x="12250" y="1294"/>
                  <a:pt x="12179" y="1348"/>
                  <a:pt x="12090" y="1348"/>
                </a:cubicBezTo>
                <a:lnTo>
                  <a:pt x="10478" y="1348"/>
                </a:lnTo>
                <a:cubicBezTo>
                  <a:pt x="10389" y="1348"/>
                  <a:pt x="10318" y="1294"/>
                  <a:pt x="10318" y="1226"/>
                </a:cubicBezTo>
                <a:cubicBezTo>
                  <a:pt x="10318" y="1158"/>
                  <a:pt x="10389" y="1103"/>
                  <a:pt x="10478" y="1103"/>
                </a:cubicBezTo>
                <a:close/>
                <a:moveTo>
                  <a:pt x="2096" y="2207"/>
                </a:moveTo>
                <a:lnTo>
                  <a:pt x="19507" y="2207"/>
                </a:lnTo>
                <a:lnTo>
                  <a:pt x="19507" y="19390"/>
                </a:lnTo>
                <a:lnTo>
                  <a:pt x="2096" y="19390"/>
                </a:lnTo>
                <a:lnTo>
                  <a:pt x="2096" y="2207"/>
                </a:lnTo>
                <a:close/>
                <a:moveTo>
                  <a:pt x="10825" y="20005"/>
                </a:moveTo>
                <a:cubicBezTo>
                  <a:pt x="11194" y="20005"/>
                  <a:pt x="11492" y="20233"/>
                  <a:pt x="11492" y="20514"/>
                </a:cubicBezTo>
                <a:cubicBezTo>
                  <a:pt x="11492" y="20795"/>
                  <a:pt x="11194" y="21021"/>
                  <a:pt x="10825" y="21021"/>
                </a:cubicBezTo>
                <a:cubicBezTo>
                  <a:pt x="10455" y="21021"/>
                  <a:pt x="10158" y="20795"/>
                  <a:pt x="10158" y="20514"/>
                </a:cubicBezTo>
                <a:cubicBezTo>
                  <a:pt x="10158" y="20233"/>
                  <a:pt x="10455" y="20005"/>
                  <a:pt x="10825" y="20005"/>
                </a:cubicBezTo>
                <a:close/>
              </a:path>
            </a:pathLst>
          </a:custGeom>
          <a:solidFill>
            <a:srgbClr val="445468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1828433">
              <a:defRPr sz="3600">
                <a:solidFill>
                  <a:srgbClr val="737572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38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elect a.col_1 as name…"/>
          <p:cNvSpPr txBox="1"/>
          <p:nvPr/>
        </p:nvSpPr>
        <p:spPr>
          <a:xfrm>
            <a:off x="13885815" y="5373185"/>
            <a:ext cx="6116201" cy="1792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a.col_1 </a:t>
            </a: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as</a:t>
            </a:r>
            <a:r>
              <a:t> name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TABLE_1 </a:t>
            </a: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as</a:t>
            </a:r>
            <a:r>
              <a:t> a, TABLE_2 </a:t>
            </a: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as</a:t>
            </a:r>
            <a:r>
              <a:t> b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a.id = b.table1_id</a:t>
            </a:r>
          </a:p>
        </p:txBody>
      </p:sp>
      <p:sp>
        <p:nvSpPr>
          <p:cNvPr id="140" name="as"/>
          <p:cNvSpPr txBox="1"/>
          <p:nvPr/>
        </p:nvSpPr>
        <p:spPr>
          <a:xfrm>
            <a:off x="7453510" y="1378182"/>
            <a:ext cx="815183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/>
            </a:lvl1pPr>
          </a:lstStyle>
          <a:p>
            <a:pPr/>
            <a:r>
              <a:t>as</a:t>
            </a:r>
          </a:p>
        </p:txBody>
      </p:sp>
      <p:sp>
        <p:nvSpPr>
          <p:cNvPr id="141" name="as是用來指定欄位別名或是表格別名。"/>
          <p:cNvSpPr txBox="1"/>
          <p:nvPr/>
        </p:nvSpPr>
        <p:spPr>
          <a:xfrm>
            <a:off x="3656871" y="5602402"/>
            <a:ext cx="8408461" cy="179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lvl1pPr>
          </a:lstStyle>
          <a:p>
            <a:pPr/>
            <a:r>
              <a:t>as是用來指定欄位別名或是表格別名。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