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邏輯運算子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邏輯運算子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表格"/>
          <p:cNvGraphicFramePr/>
          <p:nvPr/>
        </p:nvGraphicFramePr>
        <p:xfrm>
          <a:off x="3762375" y="1375171"/>
          <a:ext cx="16859250" cy="1094779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{C7B018BB-80A7-4F77-B60F-C8B233D01FF8}</a:tableStyleId>
              </a:tblPr>
              <a:tblGrid>
                <a:gridCol w="5619750"/>
                <a:gridCol w="5619750"/>
                <a:gridCol w="5619750"/>
              </a:tblGrid>
              <a:tr h="218955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cap="all" spc="152" sz="38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a  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5A59F"/>
                      </a:solidFill>
                      <a:miter lim="400000"/>
                    </a:lnL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cap="all" spc="152" sz="38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and(&amp;&amp;)</a:t>
                      </a: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cap="all" spc="152" sz="38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or( | | 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5A59F"/>
                      </a:solidFill>
                      <a:miter lim="400000"/>
                    </a:lnR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218955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0 0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5A59F"/>
                      </a:solidFill>
                      <a:miter lim="400000"/>
                    </a:lnR>
                  </a:tcPr>
                </a:tc>
              </a:tr>
              <a:tr h="218955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0 1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5A59F"/>
                      </a:solidFill>
                      <a:miter lim="400000"/>
                    </a:lnR>
                  </a:tcPr>
                </a:tc>
              </a:tr>
              <a:tr h="218955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1 0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5A59F"/>
                      </a:solidFill>
                      <a:miter lim="400000"/>
                    </a:lnR>
                  </a:tcPr>
                </a:tc>
              </a:tr>
              <a:tr h="2189559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1 1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5A59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168" sz="4200">
                          <a:solidFill>
                            <a:srgbClr val="606060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5A59F"/>
                      </a:solidFill>
                      <a:miter lim="400000"/>
                    </a:lnR>
                    <a:lnB w="12700">
                      <a:solidFill>
                        <a:srgbClr val="A5A59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8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9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0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比較運算子"/>
          <p:cNvSpPr txBox="1"/>
          <p:nvPr/>
        </p:nvSpPr>
        <p:spPr>
          <a:xfrm>
            <a:off x="5751314" y="1276582"/>
            <a:ext cx="4219576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比較運算子</a:t>
            </a:r>
          </a:p>
        </p:txBody>
      </p:sp>
      <p:sp>
        <p:nvSpPr>
          <p:cNvPr id="142" name="and…"/>
          <p:cNvSpPr txBox="1"/>
          <p:nvPr/>
        </p:nvSpPr>
        <p:spPr>
          <a:xfrm>
            <a:off x="3435514" y="5577002"/>
            <a:ext cx="8851175" cy="228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and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or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not</a:t>
            </a:r>
          </a:p>
        </p:txBody>
      </p:sp>
      <p:sp>
        <p:nvSpPr>
          <p:cNvPr id="143" name="select *…"/>
          <p:cNvSpPr txBox="1"/>
          <p:nvPr/>
        </p:nvSpPr>
        <p:spPr>
          <a:xfrm>
            <a:off x="13647666" y="4812794"/>
            <a:ext cx="6670338" cy="126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(name = ‘Amy’ or name = ‘John’)</a:t>
            </a:r>
          </a:p>
        </p:txBody>
      </p:sp>
      <p:sp>
        <p:nvSpPr>
          <p:cNvPr id="144" name="select *…"/>
          <p:cNvSpPr txBox="1"/>
          <p:nvPr/>
        </p:nvSpPr>
        <p:spPr>
          <a:xfrm>
            <a:off x="14523966" y="6959094"/>
            <a:ext cx="6670338" cy="1262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</a:t>
            </a:r>
          </a:p>
          <a:p>
            <a:pPr algn="l" defTabSz="457200">
              <a:defRPr sz="22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not name = ‘Cindy’;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7" name="請找出products表格中，categoryid為2和3的資料，並且price介於10和20之間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請找出products表格中，categoryid為2和3的資料，並且price介於10和20之間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50" name="select 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</a:pPr>
            <a:r>
              <a:t>select * 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from products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where (CategoryID = 2 or categoryid = 3)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and price &gt; 10 </a:t>
            </a:r>
          </a:p>
          <a:p>
            <a:pPr marL="0" indent="0">
              <a:spcBef>
                <a:spcPts val="500"/>
              </a:spcBef>
              <a:buSzTx/>
              <a:buNone/>
            </a:pPr>
            <a:r>
              <a:t>and price &lt; 20;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