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Prepared Stat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Prepared Statement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Prepared Statement"/>
          <p:cNvSpPr txBox="1"/>
          <p:nvPr/>
        </p:nvSpPr>
        <p:spPr>
          <a:xfrm>
            <a:off x="4513064" y="1378182"/>
            <a:ext cx="6696076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Prepared Statement</a:t>
            </a:r>
          </a:p>
        </p:txBody>
      </p:sp>
      <p:sp>
        <p:nvSpPr>
          <p:cNvPr id="140" name="用來執行SQL的方法之一…"/>
          <p:cNvSpPr txBox="1"/>
          <p:nvPr/>
        </p:nvSpPr>
        <p:spPr>
          <a:xfrm>
            <a:off x="3435514" y="5577002"/>
            <a:ext cx="8851175" cy="259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用來執行SQL的方法之一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setString(依序編號, 輸入值);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SQL injection</a:t>
            </a:r>
          </a:p>
        </p:txBody>
      </p:sp>
      <p:sp>
        <p:nvSpPr>
          <p:cNvPr id="141" name="SQL語法：…"/>
          <p:cNvSpPr txBox="1"/>
          <p:nvPr/>
        </p:nvSpPr>
        <p:spPr>
          <a:xfrm>
            <a:off x="14168366" y="4001030"/>
            <a:ext cx="611620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SQL語法：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 from employees 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employeeid = </a:t>
            </a:r>
            <a:r>
              <a:rPr>
                <a:solidFill>
                  <a:srgbClr val="FF2600"/>
                </a:solidFill>
              </a:rPr>
              <a:t>?</a:t>
            </a:r>
          </a:p>
        </p:txBody>
      </p:sp>
      <p:sp>
        <p:nvSpPr>
          <p:cNvPr id="142" name="Java 程式：…"/>
          <p:cNvSpPr txBox="1"/>
          <p:nvPr/>
        </p:nvSpPr>
        <p:spPr>
          <a:xfrm>
            <a:off x="14282666" y="6352140"/>
            <a:ext cx="6116201" cy="967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Java 程式：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stmt.setInt(1, 2);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