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Web系統架構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Web系統架構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動態網站系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動態網站系統</a:t>
            </a:r>
          </a:p>
        </p:txBody>
      </p:sp>
      <p:pic>
        <p:nvPicPr>
          <p:cNvPr id="136" name="codegym web demo.jpg" descr="codegym web dem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3799" y="4002629"/>
            <a:ext cx="12936402" cy="8463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網站系統基本架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網站系統基本架構</a:t>
            </a:r>
          </a:p>
        </p:txBody>
      </p:sp>
      <p:pic>
        <p:nvPicPr>
          <p:cNvPr id="140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5200" y="4355021"/>
            <a:ext cx="12293600" cy="7759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矩形"/>
          <p:cNvSpPr/>
          <p:nvPr/>
        </p:nvSpPr>
        <p:spPr>
          <a:xfrm>
            <a:off x="12788900" y="10731996"/>
            <a:ext cx="1270000" cy="494804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系統基本架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系統基本架構</a:t>
            </a:r>
          </a:p>
        </p:txBody>
      </p:sp>
      <p:sp>
        <p:nvSpPr>
          <p:cNvPr id="145" name="資料庫…"/>
          <p:cNvSpPr txBox="1"/>
          <p:nvPr>
            <p:ph type="body" idx="1"/>
          </p:nvPr>
        </p:nvSpPr>
        <p:spPr>
          <a:xfrm>
            <a:off x="3762375" y="4264023"/>
            <a:ext cx="16859250" cy="8054579"/>
          </a:xfrm>
          <a:prstGeom prst="rect">
            <a:avLst/>
          </a:prstGeom>
        </p:spPr>
        <p:txBody>
          <a:bodyPr/>
          <a:lstStyle/>
          <a:p>
            <a:pPr marL="504645" indent="-504645" defTabSz="731162">
              <a:spcBef>
                <a:spcPts val="5200"/>
              </a:spcBef>
              <a:buBlip>
                <a:blip r:embed="rId2"/>
              </a:buBlip>
              <a:defRPr sz="4093"/>
            </a:pPr>
            <a:r>
              <a:t>資料庫</a:t>
            </a:r>
          </a:p>
          <a:p>
            <a:pPr marL="504645" indent="-504645" defTabSz="731162">
              <a:spcBef>
                <a:spcPts val="5200"/>
              </a:spcBef>
              <a:buBlip>
                <a:blip r:embed="rId2"/>
              </a:buBlip>
              <a:defRPr sz="4093"/>
            </a:pPr>
            <a:r>
              <a:t>DAO(data access object) 資料存取物件</a:t>
            </a:r>
          </a:p>
          <a:p>
            <a:pPr lvl="1" marL="877644" indent="-504645" defTabSz="731162">
              <a:spcBef>
                <a:spcPts val="1700"/>
              </a:spcBef>
              <a:buClr>
                <a:srgbClr val="BEBEBE"/>
              </a:buClr>
              <a:buSzPct val="125000"/>
              <a:buChar char="•"/>
              <a:defRPr sz="4093"/>
            </a:pPr>
            <a:r>
              <a:t>例：EmployeesDAO</a:t>
            </a:r>
          </a:p>
          <a:p>
            <a:pPr marL="504645" indent="-504645" defTabSz="731162">
              <a:spcBef>
                <a:spcPts val="5200"/>
              </a:spcBef>
              <a:buBlip>
                <a:blip r:embed="rId2"/>
              </a:buBlip>
              <a:defRPr sz="4093"/>
            </a:pPr>
            <a:r>
              <a:t>Service</a:t>
            </a:r>
          </a:p>
          <a:p>
            <a:pPr lvl="1" marL="877644" indent="-504645" defTabSz="731162">
              <a:spcBef>
                <a:spcPts val="1700"/>
              </a:spcBef>
              <a:buClr>
                <a:srgbClr val="BEBEBE"/>
              </a:buClr>
              <a:buSzPct val="125000"/>
              <a:buChar char="•"/>
              <a:defRPr sz="4093"/>
            </a:pPr>
            <a:r>
              <a:t>商業邏輯、資料彙整</a:t>
            </a:r>
          </a:p>
          <a:p>
            <a:pPr marL="504645" indent="-504645" defTabSz="731162">
              <a:spcBef>
                <a:spcPts val="5200"/>
              </a:spcBef>
              <a:buBlip>
                <a:blip r:embed="rId2"/>
              </a:buBlip>
              <a:defRPr sz="4093"/>
            </a:pPr>
            <a:r>
              <a:t>Servlet</a:t>
            </a:r>
          </a:p>
          <a:p>
            <a:pPr marL="504645" indent="-504645" defTabSz="731162">
              <a:spcBef>
                <a:spcPts val="5200"/>
              </a:spcBef>
              <a:buBlip>
                <a:blip r:embed="rId2"/>
              </a:buBlip>
              <a:defRPr sz="4093"/>
            </a:pPr>
            <a:r>
              <a:t>JSP</a:t>
            </a:r>
          </a:p>
        </p:txBody>
      </p:sp>
      <p:pic>
        <p:nvPicPr>
          <p:cNvPr id="146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事前準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事前準備</a:t>
            </a:r>
          </a:p>
        </p:txBody>
      </p:sp>
      <p:sp>
        <p:nvSpPr>
          <p:cNvPr id="149" name="Tomcat…"/>
          <p:cNvSpPr txBox="1"/>
          <p:nvPr>
            <p:ph type="body" sz="quarter" idx="1"/>
          </p:nvPr>
        </p:nvSpPr>
        <p:spPr>
          <a:xfrm>
            <a:off x="3762375" y="4268390"/>
            <a:ext cx="16859250" cy="3274220"/>
          </a:xfrm>
          <a:prstGeom prst="rect">
            <a:avLst/>
          </a:prstGeom>
        </p:spPr>
        <p:txBody>
          <a:bodyPr/>
          <a:lstStyle/>
          <a:p>
            <a:pPr marL="504645" indent="-504645" defTabSz="731162">
              <a:spcBef>
                <a:spcPts val="5200"/>
              </a:spcBef>
              <a:buBlip>
                <a:blip r:embed="rId2"/>
              </a:buBlip>
              <a:defRPr sz="4093"/>
            </a:pPr>
            <a:r>
              <a:t>Tomcat</a:t>
            </a:r>
          </a:p>
          <a:p>
            <a:pPr marL="504645" indent="-504645" defTabSz="731162">
              <a:spcBef>
                <a:spcPts val="5200"/>
              </a:spcBef>
              <a:buBlip>
                <a:blip r:embed="rId2"/>
              </a:buBlip>
              <a:defRPr sz="4093"/>
            </a:pPr>
            <a:r>
              <a:t>MySQL JDBC Driver</a:t>
            </a:r>
          </a:p>
          <a:p>
            <a:pPr marL="504645" indent="-504645" defTabSz="731162">
              <a:spcBef>
                <a:spcPts val="5200"/>
              </a:spcBef>
              <a:buBlip>
                <a:blip r:embed="rId2"/>
              </a:buBlip>
              <a:defRPr sz="4093"/>
            </a:pPr>
            <a:r>
              <a:t>JSTL</a:t>
            </a:r>
          </a:p>
        </p:txBody>
      </p:sp>
      <p:sp>
        <p:nvSpPr>
          <p:cNvPr id="150" name="&lt;dependencies&gt;…"/>
          <p:cNvSpPr txBox="1"/>
          <p:nvPr/>
        </p:nvSpPr>
        <p:spPr>
          <a:xfrm>
            <a:off x="3822700" y="8291312"/>
            <a:ext cx="7380437" cy="2962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2400">
                <a:solidFill>
                  <a:schemeClr val="accent5">
                    <a:satOff val="-8700"/>
                    <a:lumOff val="-2185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&lt;dependencies&gt;</a:t>
            </a:r>
          </a:p>
          <a:p>
            <a:pPr algn="l" defTabSz="457200">
              <a:defRPr sz="2400">
                <a:solidFill>
                  <a:schemeClr val="accent5">
                    <a:satOff val="-8700"/>
                    <a:lumOff val="-2185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	&lt;dependency&gt;</a:t>
            </a:r>
          </a:p>
          <a:p>
            <a:pPr algn="l" defTabSz="457200">
              <a:defRPr sz="2400">
                <a:solidFill>
                  <a:schemeClr val="accent5">
                    <a:satOff val="-8700"/>
                    <a:lumOff val="-2185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    &lt;groupId&gt;javax.servlet&lt;/groupId&gt;</a:t>
            </a:r>
          </a:p>
          <a:p>
            <a:pPr algn="l" defTabSz="457200">
              <a:defRPr sz="2400">
                <a:solidFill>
                  <a:schemeClr val="accent5">
                    <a:satOff val="-8700"/>
                    <a:lumOff val="-2185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    &lt;artifactId&gt;</a:t>
            </a:r>
            <a:r>
              <a:rPr u="sng"/>
              <a:t>jstl</a:t>
            </a:r>
            <a:r>
              <a:t>&lt;/artifactId&gt;</a:t>
            </a:r>
          </a:p>
          <a:p>
            <a:pPr algn="l" defTabSz="457200">
              <a:defRPr sz="2400">
                <a:solidFill>
                  <a:schemeClr val="accent5">
                    <a:satOff val="-8700"/>
                    <a:lumOff val="-2185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    &lt;version&gt;1.2&lt;/version&gt;</a:t>
            </a:r>
          </a:p>
          <a:p>
            <a:pPr algn="l" defTabSz="457200">
              <a:defRPr sz="2400">
                <a:solidFill>
                  <a:schemeClr val="accent5">
                    <a:satOff val="-8700"/>
                    <a:lumOff val="-2185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&lt;/dependency&gt;</a:t>
            </a:r>
          </a:p>
          <a:p>
            <a:pPr algn="l" defTabSz="457200">
              <a:defRPr sz="2400">
                <a:solidFill>
                  <a:schemeClr val="accent5">
                    <a:satOff val="-8700"/>
                    <a:lumOff val="-2185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&lt;/dependencies&gt;</a:t>
            </a:r>
          </a:p>
        </p:txBody>
      </p:sp>
      <p:pic>
        <p:nvPicPr>
          <p:cNvPr id="151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demo程式檔案介紹"/>
          <p:cNvSpPr txBox="1"/>
          <p:nvPr>
            <p:ph type="title"/>
          </p:nvPr>
        </p:nvSpPr>
        <p:spPr>
          <a:xfrm>
            <a:off x="3762375" y="830460"/>
            <a:ext cx="16859250" cy="2678908"/>
          </a:xfrm>
          <a:prstGeom prst="rect">
            <a:avLst/>
          </a:prstGeom>
        </p:spPr>
        <p:txBody>
          <a:bodyPr/>
          <a:lstStyle/>
          <a:p>
            <a:pPr/>
            <a:r>
              <a:t>demo程式檔案介紹</a:t>
            </a:r>
          </a:p>
        </p:txBody>
      </p:sp>
      <p:sp>
        <p:nvSpPr>
          <p:cNvPr id="154" name="index.js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3614" indent="-453614" defTabSz="657225">
              <a:spcBef>
                <a:spcPts val="1600"/>
              </a:spcBef>
              <a:buBlip>
                <a:blip r:embed="rId2"/>
              </a:buBlip>
              <a:defRPr sz="3680"/>
            </a:pPr>
            <a:r>
              <a:t>index.jsp</a:t>
            </a:r>
          </a:p>
          <a:p>
            <a:pPr marL="453614" indent="-453614" defTabSz="657225">
              <a:spcBef>
                <a:spcPts val="1600"/>
              </a:spcBef>
              <a:buBlip>
                <a:blip r:embed="rId2"/>
              </a:buBlip>
              <a:defRPr sz="3680"/>
            </a:pPr>
            <a:r>
              <a:t>EmployeesServlet</a:t>
            </a:r>
          </a:p>
          <a:p>
            <a:pPr marL="453614" indent="-453614" defTabSz="657225">
              <a:spcBef>
                <a:spcPts val="1600"/>
              </a:spcBef>
              <a:buBlip>
                <a:blip r:embed="rId2"/>
              </a:buBlip>
              <a:defRPr sz="3680">
                <a:solidFill>
                  <a:schemeClr val="accent5">
                    <a:satOff val="-8700"/>
                    <a:lumOff val="-21853"/>
                  </a:schemeClr>
                </a:solidFill>
              </a:defRPr>
            </a:pPr>
            <a:r>
              <a:t>Service</a:t>
            </a:r>
          </a:p>
          <a:p>
            <a:pPr lvl="1" marL="788894" indent="-453614" defTabSz="657225">
              <a:spcBef>
                <a:spcPts val="1600"/>
              </a:spcBef>
              <a:buClr>
                <a:srgbClr val="BEBEBE"/>
              </a:buClr>
              <a:buSzPct val="125000"/>
              <a:buChar char="•"/>
              <a:defRPr sz="3680">
                <a:solidFill>
                  <a:schemeClr val="accent5">
                    <a:satOff val="-8700"/>
                    <a:lumOff val="-21853"/>
                  </a:schemeClr>
                </a:solidFill>
              </a:defRPr>
            </a:pPr>
            <a:r>
              <a:t>addEmp</a:t>
            </a:r>
          </a:p>
          <a:p>
            <a:pPr lvl="1" marL="788894" indent="-453614" defTabSz="657225">
              <a:spcBef>
                <a:spcPts val="1600"/>
              </a:spcBef>
              <a:buClr>
                <a:srgbClr val="BEBEBE"/>
              </a:buClr>
              <a:buSzPct val="125000"/>
              <a:buChar char="•"/>
              <a:defRPr sz="3680">
                <a:solidFill>
                  <a:schemeClr val="accent5">
                    <a:satOff val="-8700"/>
                    <a:lumOff val="-21853"/>
                  </a:schemeClr>
                </a:solidFill>
              </a:defRPr>
            </a:pPr>
            <a:r>
              <a:t>findAllEmp</a:t>
            </a:r>
          </a:p>
          <a:p>
            <a:pPr marL="453614" indent="-453614" defTabSz="657225">
              <a:spcBef>
                <a:spcPts val="1600"/>
              </a:spcBef>
              <a:buBlip>
                <a:blip r:embed="rId2"/>
              </a:buBlip>
              <a:defRPr sz="3680">
                <a:solidFill>
                  <a:schemeClr val="accent4">
                    <a:hueOff val="-572412"/>
                    <a:satOff val="-13050"/>
                    <a:lumOff val="-18575"/>
                  </a:schemeClr>
                </a:solidFill>
              </a:defRPr>
            </a:pPr>
            <a:r>
              <a:t>EmployeesDAO</a:t>
            </a:r>
          </a:p>
          <a:p>
            <a:pPr lvl="1" marL="788894" indent="-453614" defTabSz="657225">
              <a:spcBef>
                <a:spcPts val="1600"/>
              </a:spcBef>
              <a:buClr>
                <a:srgbClr val="BEBEBE"/>
              </a:buClr>
              <a:buSzPct val="125000"/>
              <a:buChar char="•"/>
              <a:defRPr sz="3680">
                <a:solidFill>
                  <a:schemeClr val="accent4">
                    <a:hueOff val="-572412"/>
                    <a:satOff val="-13050"/>
                    <a:lumOff val="-18575"/>
                  </a:schemeClr>
                </a:solidFill>
              </a:defRPr>
            </a:pPr>
            <a:r>
              <a:t>insert</a:t>
            </a:r>
          </a:p>
          <a:p>
            <a:pPr lvl="1" marL="788894" indent="-453614" defTabSz="657225">
              <a:spcBef>
                <a:spcPts val="1600"/>
              </a:spcBef>
              <a:buClr>
                <a:srgbClr val="BEBEBE"/>
              </a:buClr>
              <a:buSzPct val="125000"/>
              <a:buChar char="•"/>
              <a:defRPr sz="3680">
                <a:solidFill>
                  <a:schemeClr val="accent4">
                    <a:hueOff val="-572412"/>
                    <a:satOff val="-13050"/>
                    <a:lumOff val="-18575"/>
                  </a:schemeClr>
                </a:solidFill>
              </a:defRPr>
            </a:pPr>
            <a:r>
              <a:t>selectAll</a:t>
            </a:r>
          </a:p>
          <a:p>
            <a:pPr marL="453614" indent="-453614" defTabSz="657225">
              <a:spcBef>
                <a:spcPts val="1600"/>
              </a:spcBef>
              <a:buBlip>
                <a:blip r:embed="rId2"/>
              </a:buBlip>
              <a:defRPr sz="3680">
                <a:solidFill>
                  <a:schemeClr val="accent3">
                    <a:hueOff val="929958"/>
                    <a:satOff val="10247"/>
                    <a:lumOff val="-24509"/>
                  </a:schemeClr>
                </a:solidFill>
              </a:defRPr>
            </a:pPr>
            <a:r>
              <a:t>Helper</a:t>
            </a:r>
          </a:p>
          <a:p>
            <a:pPr lvl="1" marL="788894" indent="-453614" defTabSz="657225">
              <a:spcBef>
                <a:spcPts val="1600"/>
              </a:spcBef>
              <a:buBlip>
                <a:blip r:embed="rId2"/>
              </a:buBlip>
              <a:defRPr sz="3680">
                <a:solidFill>
                  <a:schemeClr val="accent3">
                    <a:hueOff val="929958"/>
                    <a:satOff val="10247"/>
                    <a:lumOff val="-24509"/>
                  </a:schemeClr>
                </a:solidFill>
              </a:defRPr>
            </a:pPr>
            <a:r>
              <a:t>getConn</a:t>
            </a:r>
          </a:p>
          <a:p>
            <a:pPr lvl="1" marL="788894" indent="-453614" defTabSz="657225">
              <a:spcBef>
                <a:spcPts val="1600"/>
              </a:spcBef>
              <a:buBlip>
                <a:blip r:embed="rId2"/>
              </a:buBlip>
              <a:defRPr sz="3680">
                <a:solidFill>
                  <a:schemeClr val="accent3">
                    <a:hueOff val="929958"/>
                    <a:satOff val="10247"/>
                    <a:lumOff val="-24509"/>
                  </a:schemeClr>
                </a:solidFill>
              </a:defRPr>
            </a:pPr>
            <a:r>
              <a:t>closeConn</a:t>
            </a:r>
          </a:p>
        </p:txBody>
      </p:sp>
      <p:pic>
        <p:nvPicPr>
          <p:cNvPr id="155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