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OR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ORM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orm</a:t>
            </a:r>
          </a:p>
        </p:txBody>
      </p:sp>
      <p:sp>
        <p:nvSpPr>
          <p:cNvPr id="136" name="Object - Relational Mapping…"/>
          <p:cNvSpPr txBox="1"/>
          <p:nvPr>
            <p:ph type="body" sz="quarter" idx="1"/>
          </p:nvPr>
        </p:nvSpPr>
        <p:spPr>
          <a:xfrm>
            <a:off x="3762375" y="4268390"/>
            <a:ext cx="16859250" cy="327422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Object - Relational Mapping</a:t>
            </a:r>
          </a:p>
          <a:p>
            <a:pPr>
              <a:buBlip>
                <a:blip r:embed="rId2"/>
              </a:buBlip>
            </a:pPr>
            <a:r>
              <a:t>使用封裝好的物件操作資料</a:t>
            </a:r>
          </a:p>
        </p:txBody>
      </p:sp>
      <p:pic>
        <p:nvPicPr>
          <p:cNvPr id="137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0" y="9576196"/>
            <a:ext cx="8839200" cy="2375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事前準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事前準備</a:t>
            </a:r>
          </a:p>
        </p:txBody>
      </p:sp>
      <p:sp>
        <p:nvSpPr>
          <p:cNvPr id="141" name="MySQL JDBC Driver"/>
          <p:cNvSpPr txBox="1"/>
          <p:nvPr>
            <p:ph type="body" sz="quarter" idx="1"/>
          </p:nvPr>
        </p:nvSpPr>
        <p:spPr>
          <a:xfrm>
            <a:off x="3762375" y="5198664"/>
            <a:ext cx="16859250" cy="327421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MySQL JDBC Driver</a:t>
            </a:r>
          </a:p>
        </p:txBody>
      </p:sp>
      <p:pic>
        <p:nvPicPr>
          <p:cNvPr id="142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emo程式檔案介紹"/>
          <p:cNvSpPr txBox="1"/>
          <p:nvPr>
            <p:ph type="title"/>
          </p:nvPr>
        </p:nvSpPr>
        <p:spPr>
          <a:xfrm>
            <a:off x="3762375" y="83046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demo程式檔案介紹</a:t>
            </a:r>
          </a:p>
        </p:txBody>
      </p:sp>
      <p:sp>
        <p:nvSpPr>
          <p:cNvPr id="145" name="TestDEM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buBlip>
                <a:blip r:embed="rId2"/>
              </a:buBlip>
            </a:pPr>
            <a:r>
              <a:t>TestDEMO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Employees</a:t>
            </a:r>
          </a:p>
          <a:p>
            <a:pPr>
              <a:spcBef>
                <a:spcPts val="2000"/>
              </a:spcBef>
              <a:buBlip>
                <a:blip r:embed="rId2"/>
              </a:buBlip>
              <a:defRPr>
                <a:solidFill>
                  <a:schemeClr val="accent4">
                    <a:hueOff val="-572412"/>
                    <a:satOff val="-13050"/>
                    <a:lumOff val="-18575"/>
                  </a:schemeClr>
                </a:solidFill>
              </a:defRPr>
            </a:pPr>
            <a:r>
              <a:t>DAO</a:t>
            </a:r>
          </a:p>
          <a:p>
            <a:pPr lvl="1">
              <a:spcBef>
                <a:spcPts val="2000"/>
              </a:spcBef>
              <a:buClr>
                <a:srgbClr val="BEBEBE"/>
              </a:buClr>
              <a:buSzPct val="125000"/>
              <a:buChar char="•"/>
              <a:defRPr>
                <a:solidFill>
                  <a:schemeClr val="accent4">
                    <a:hueOff val="-572412"/>
                    <a:satOff val="-13050"/>
                    <a:lumOff val="-18575"/>
                  </a:schemeClr>
                </a:solidFill>
              </a:defRPr>
            </a:pPr>
            <a:r>
              <a:t>insert</a:t>
            </a:r>
          </a:p>
          <a:p>
            <a:pPr>
              <a:spcBef>
                <a:spcPts val="2000"/>
              </a:spcBef>
              <a:buBlip>
                <a:blip r:embed="rId2"/>
              </a:buBlip>
              <a:defRPr>
                <a:solidFill>
                  <a:schemeClr val="accent3">
                    <a:hueOff val="929958"/>
                    <a:satOff val="10247"/>
                    <a:lumOff val="-24509"/>
                  </a:schemeClr>
                </a:solidFill>
              </a:defRPr>
            </a:pPr>
            <a:r>
              <a:t>Helper</a:t>
            </a:r>
          </a:p>
          <a:p>
            <a:pPr lvl="1">
              <a:spcBef>
                <a:spcPts val="2000"/>
              </a:spcBef>
              <a:buBlip>
                <a:blip r:embed="rId2"/>
              </a:buBlip>
              <a:defRPr>
                <a:solidFill>
                  <a:schemeClr val="accent3">
                    <a:hueOff val="929958"/>
                    <a:satOff val="10247"/>
                    <a:lumOff val="-24509"/>
                  </a:schemeClr>
                </a:solidFill>
              </a:defRPr>
            </a:pPr>
            <a:r>
              <a:t>getConn</a:t>
            </a:r>
          </a:p>
          <a:p>
            <a:pPr lvl="1">
              <a:spcBef>
                <a:spcPts val="2000"/>
              </a:spcBef>
              <a:buBlip>
                <a:blip r:embed="rId2"/>
              </a:buBlip>
              <a:defRPr>
                <a:solidFill>
                  <a:schemeClr val="accent3">
                    <a:hueOff val="929958"/>
                    <a:satOff val="10247"/>
                    <a:lumOff val="-24509"/>
                  </a:schemeClr>
                </a:solidFill>
              </a:defRPr>
            </a:pPr>
            <a:r>
              <a:t>closeConn</a:t>
            </a:r>
          </a:p>
        </p:txBody>
      </p:sp>
      <p:pic>
        <p:nvPicPr>
          <p:cNvPr id="146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實作 ORM的Framework…"/>
          <p:cNvSpPr txBox="1"/>
          <p:nvPr>
            <p:ph type="body" sz="quarter" idx="1"/>
          </p:nvPr>
        </p:nvSpPr>
        <p:spPr>
          <a:xfrm>
            <a:off x="3762375" y="4532932"/>
            <a:ext cx="16859250" cy="350713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實作 ORM的Framework</a:t>
            </a:r>
          </a:p>
          <a:p>
            <a:pPr>
              <a:buBlip>
                <a:blip r:embed="rId2"/>
              </a:buBlip>
            </a:pPr>
            <a:r>
              <a:t>提高工程師開發系統的效率</a:t>
            </a:r>
          </a:p>
        </p:txBody>
      </p:sp>
      <p:pic>
        <p:nvPicPr>
          <p:cNvPr id="149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8700" y="1424297"/>
            <a:ext cx="7620000" cy="203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http://hibernate.org/"/>
          <p:cNvSpPr txBox="1"/>
          <p:nvPr/>
        </p:nvSpPr>
        <p:spPr>
          <a:xfrm>
            <a:off x="3791167" y="11580812"/>
            <a:ext cx="5346266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http://hibernate.org/</a:t>
            </a:r>
          </a:p>
        </p:txBody>
      </p:sp>
      <p:pic>
        <p:nvPicPr>
          <p:cNvPr id="151" name="code gym logo 600.png" descr="code gym logo 6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