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 b="def" i="def"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 b="def" i="def"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 b="def" i="def"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6060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060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solidFill>
            <a:srgbClr val="60606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solidFill>
            <a:srgbClr val="606060">
              <a:alpha val="20000"/>
            </a:srgb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508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線條"/>
          <p:cNvSpPr/>
          <p:nvPr/>
        </p:nvSpPr>
        <p:spPr>
          <a:xfrm flipV="1">
            <a:off x="3762375" y="13001621"/>
            <a:ext cx="16859250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線條"/>
          <p:cNvSpPr/>
          <p:nvPr/>
        </p:nvSpPr>
        <p:spPr>
          <a:xfrm flipV="1">
            <a:off x="3762375" y="714374"/>
            <a:ext cx="1685925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大標題文字"/>
          <p:cNvSpPr txBox="1"/>
          <p:nvPr>
            <p:ph type="title"/>
          </p:nvPr>
        </p:nvSpPr>
        <p:spPr>
          <a:xfrm>
            <a:off x="3762375" y="4232671"/>
            <a:ext cx="16859250" cy="2857502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8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" name="幻燈片編號"/>
          <p:cNvSpPr txBox="1"/>
          <p:nvPr>
            <p:ph type="sldNum" sz="quarter" idx="2"/>
          </p:nvPr>
        </p:nvSpPr>
        <p:spPr>
          <a:xfrm>
            <a:off x="20150479" y="12322967"/>
            <a:ext cx="460375" cy="4984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線條"/>
          <p:cNvSpPr/>
          <p:nvPr/>
        </p:nvSpPr>
        <p:spPr>
          <a:xfrm flipV="1">
            <a:off x="3762375" y="13001621"/>
            <a:ext cx="16859250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線條"/>
          <p:cNvSpPr/>
          <p:nvPr/>
        </p:nvSpPr>
        <p:spPr>
          <a:xfrm flipV="1">
            <a:off x="3762375" y="714374"/>
            <a:ext cx="1685925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內文層級一…"/>
          <p:cNvSpPr txBox="1"/>
          <p:nvPr>
            <p:ph type="body" sz="quarter" idx="1"/>
          </p:nvPr>
        </p:nvSpPr>
        <p:spPr>
          <a:xfrm>
            <a:off x="3762375" y="8322467"/>
            <a:ext cx="16859250" cy="89217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  <a:lvl2pPr marL="936811" indent="-517711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4200">
                <a:solidFill>
                  <a:srgbClr val="9D9D9D"/>
                </a:solidFill>
              </a:defRPr>
            </a:lvl2pPr>
            <a:lvl3pPr marL="1355911" indent="-517711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4200">
                <a:solidFill>
                  <a:srgbClr val="9D9D9D"/>
                </a:solidFill>
              </a:defRPr>
            </a:lvl3pPr>
            <a:lvl4pPr marL="1775011" indent="-517711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4200">
                <a:solidFill>
                  <a:srgbClr val="9D9D9D"/>
                </a:solidFill>
              </a:defRPr>
            </a:lvl4pPr>
            <a:lvl5pPr marL="2194111" indent="-517711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4200">
                <a:solidFill>
                  <a:srgbClr val="9D9D9D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「在此輸入名言語錄。」"/>
          <p:cNvSpPr txBox="1"/>
          <p:nvPr>
            <p:ph type="body" sz="quarter" idx="13"/>
          </p:nvPr>
        </p:nvSpPr>
        <p:spPr>
          <a:xfrm>
            <a:off x="4833937" y="5967014"/>
            <a:ext cx="14716128" cy="1031877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pPr>
          </a:p>
        </p:txBody>
      </p:sp>
      <p:sp>
        <p:nvSpPr>
          <p:cNvPr id="11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線條"/>
          <p:cNvSpPr/>
          <p:nvPr/>
        </p:nvSpPr>
        <p:spPr>
          <a:xfrm flipV="1">
            <a:off x="3762375" y="13001621"/>
            <a:ext cx="16859250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線條"/>
          <p:cNvSpPr/>
          <p:nvPr/>
        </p:nvSpPr>
        <p:spPr>
          <a:xfrm flipV="1">
            <a:off x="3762375" y="714374"/>
            <a:ext cx="1685925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線條"/>
          <p:cNvSpPr/>
          <p:nvPr/>
        </p:nvSpPr>
        <p:spPr>
          <a:xfrm flipV="1">
            <a:off x="3762375" y="13001621"/>
            <a:ext cx="16859250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線條"/>
          <p:cNvSpPr/>
          <p:nvPr/>
        </p:nvSpPr>
        <p:spPr>
          <a:xfrm flipV="1">
            <a:off x="3762375" y="714374"/>
            <a:ext cx="1685925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線條"/>
          <p:cNvSpPr/>
          <p:nvPr/>
        </p:nvSpPr>
        <p:spPr>
          <a:xfrm flipV="1">
            <a:off x="3762375" y="13001621"/>
            <a:ext cx="16859250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" name="線條"/>
          <p:cNvSpPr/>
          <p:nvPr/>
        </p:nvSpPr>
        <p:spPr>
          <a:xfrm flipV="1">
            <a:off x="3762375" y="714374"/>
            <a:ext cx="1685925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" name="影像"/>
          <p:cNvSpPr/>
          <p:nvPr>
            <p:ph type="pic" sz="half" idx="13"/>
          </p:nvPr>
        </p:nvSpPr>
        <p:spPr>
          <a:xfrm>
            <a:off x="3923108" y="1660920"/>
            <a:ext cx="16537783" cy="79831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大標題文字"/>
          <p:cNvSpPr txBox="1"/>
          <p:nvPr>
            <p:ph type="title"/>
          </p:nvPr>
        </p:nvSpPr>
        <p:spPr>
          <a:xfrm>
            <a:off x="3762375" y="9983389"/>
            <a:ext cx="16859250" cy="1571627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線條"/>
          <p:cNvSpPr/>
          <p:nvPr/>
        </p:nvSpPr>
        <p:spPr>
          <a:xfrm flipV="1">
            <a:off x="3762375" y="13001621"/>
            <a:ext cx="16859250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線條"/>
          <p:cNvSpPr/>
          <p:nvPr/>
        </p:nvSpPr>
        <p:spPr>
          <a:xfrm flipV="1">
            <a:off x="3762375" y="714374"/>
            <a:ext cx="1685925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線條"/>
          <p:cNvSpPr/>
          <p:nvPr/>
        </p:nvSpPr>
        <p:spPr>
          <a:xfrm flipV="1">
            <a:off x="3762375" y="13001621"/>
            <a:ext cx="16859250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" name="線條"/>
          <p:cNvSpPr/>
          <p:nvPr/>
        </p:nvSpPr>
        <p:spPr>
          <a:xfrm flipV="1">
            <a:off x="3762375" y="714374"/>
            <a:ext cx="1685925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" name="影像"/>
          <p:cNvSpPr/>
          <p:nvPr>
            <p:ph type="pic" sz="half" idx="13"/>
          </p:nvPr>
        </p:nvSpPr>
        <p:spPr>
          <a:xfrm>
            <a:off x="12618260" y="1380725"/>
            <a:ext cx="7840268" cy="10590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52" name="內文層級一…"/>
          <p:cNvSpPr txBox="1"/>
          <p:nvPr>
            <p:ph type="body" sz="quarter" idx="1"/>
          </p:nvPr>
        </p:nvSpPr>
        <p:spPr>
          <a:xfrm>
            <a:off x="3762375" y="1643061"/>
            <a:ext cx="8197454" cy="117872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" name="線條"/>
          <p:cNvSpPr/>
          <p:nvPr/>
        </p:nvSpPr>
        <p:spPr>
          <a:xfrm flipV="1">
            <a:off x="3762375" y="13001621"/>
            <a:ext cx="16859250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" name="線條"/>
          <p:cNvSpPr/>
          <p:nvPr/>
        </p:nvSpPr>
        <p:spPr>
          <a:xfrm flipV="1">
            <a:off x="3762375" y="714374"/>
            <a:ext cx="1685925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2" name="內文層級一…"/>
          <p:cNvSpPr txBox="1"/>
          <p:nvPr>
            <p:ph type="body" idx="1"/>
          </p:nvPr>
        </p:nvSpPr>
        <p:spPr>
          <a:xfrm>
            <a:off x="3762375" y="4268389"/>
            <a:ext cx="16859250" cy="805458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線條"/>
          <p:cNvSpPr/>
          <p:nvPr/>
        </p:nvSpPr>
        <p:spPr>
          <a:xfrm flipV="1">
            <a:off x="3762375" y="13001621"/>
            <a:ext cx="16859250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線條"/>
          <p:cNvSpPr/>
          <p:nvPr/>
        </p:nvSpPr>
        <p:spPr>
          <a:xfrm flipV="1">
            <a:off x="3762375" y="714374"/>
            <a:ext cx="1685925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" name="影像"/>
          <p:cNvSpPr/>
          <p:nvPr>
            <p:ph type="pic" sz="quarter" idx="13"/>
          </p:nvPr>
        </p:nvSpPr>
        <p:spPr>
          <a:xfrm>
            <a:off x="3920745" y="4211435"/>
            <a:ext cx="7768830" cy="77688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85" name="內文層級一…"/>
          <p:cNvSpPr txBox="1"/>
          <p:nvPr>
            <p:ph type="body" sz="quarter" idx="1"/>
          </p:nvPr>
        </p:nvSpPr>
        <p:spPr>
          <a:xfrm>
            <a:off x="12584906" y="4179092"/>
            <a:ext cx="8054580" cy="7768830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Blip>
                <a:blip r:embed="rId2"/>
              </a:buBlip>
              <a:defRPr sz="4200"/>
            </a:lvl4pPr>
            <a:lvl5pPr marL="1988820" indent="-515619">
              <a:spcBef>
                <a:spcPts val="45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線條"/>
          <p:cNvSpPr/>
          <p:nvPr/>
        </p:nvSpPr>
        <p:spPr>
          <a:xfrm flipV="1">
            <a:off x="3762375" y="13001621"/>
            <a:ext cx="16859250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線條"/>
          <p:cNvSpPr/>
          <p:nvPr/>
        </p:nvSpPr>
        <p:spPr>
          <a:xfrm flipV="1">
            <a:off x="3762375" y="714374"/>
            <a:ext cx="1685925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線條"/>
          <p:cNvSpPr/>
          <p:nvPr/>
        </p:nvSpPr>
        <p:spPr>
          <a:xfrm flipV="1">
            <a:off x="3762375" y="13001621"/>
            <a:ext cx="16859250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" name="線條"/>
          <p:cNvSpPr/>
          <p:nvPr/>
        </p:nvSpPr>
        <p:spPr>
          <a:xfrm flipV="1">
            <a:off x="3762375" y="714374"/>
            <a:ext cx="1685925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影像"/>
          <p:cNvSpPr/>
          <p:nvPr>
            <p:ph type="pic" sz="quarter" idx="13"/>
          </p:nvPr>
        </p:nvSpPr>
        <p:spPr>
          <a:xfrm>
            <a:off x="12406311" y="1375171"/>
            <a:ext cx="8054580" cy="50720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影像"/>
          <p:cNvSpPr/>
          <p:nvPr>
            <p:ph type="pic" sz="quarter" idx="14"/>
          </p:nvPr>
        </p:nvSpPr>
        <p:spPr>
          <a:xfrm>
            <a:off x="12406311" y="7036592"/>
            <a:ext cx="8054580" cy="51256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7" name="影像"/>
          <p:cNvSpPr/>
          <p:nvPr>
            <p:ph type="pic" sz="half" idx="15"/>
          </p:nvPr>
        </p:nvSpPr>
        <p:spPr>
          <a:xfrm>
            <a:off x="3920745" y="1371796"/>
            <a:ext cx="7840267" cy="10787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線條"/>
          <p:cNvSpPr/>
          <p:nvPr/>
        </p:nvSpPr>
        <p:spPr>
          <a:xfrm flipV="1">
            <a:off x="3762375" y="13001621"/>
            <a:ext cx="16859250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線條"/>
          <p:cNvSpPr/>
          <p:nvPr/>
        </p:nvSpPr>
        <p:spPr>
          <a:xfrm flipV="1">
            <a:off x="3762375" y="714374"/>
            <a:ext cx="1685925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內文層級一…"/>
          <p:cNvSpPr txBox="1"/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幻燈片編號"/>
          <p:cNvSpPr txBox="1"/>
          <p:nvPr>
            <p:ph type="sldNum" sz="quarter" idx="2"/>
          </p:nvPr>
        </p:nvSpPr>
        <p:spPr>
          <a:xfrm>
            <a:off x="20168336" y="12322967"/>
            <a:ext cx="460375" cy="4984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5670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1pPr>
      <a:lvl2pPr marL="986117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2pPr>
      <a:lvl3pPr marL="1405217" marR="0" indent="-56701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3pPr>
      <a:lvl4pPr marL="18243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4pPr>
      <a:lvl5pPr marL="22434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5pPr>
      <a:lvl6pPr marL="26625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6pPr>
      <a:lvl7pPr marL="30816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7pPr>
      <a:lvl8pPr marL="35007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8pPr>
      <a:lvl9pPr marL="39198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48" name="SQL語法 - OR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NoSQL</a:t>
            </a:r>
          </a:p>
        </p:txBody>
      </p:sp>
      <p:pic>
        <p:nvPicPr>
          <p:cNvPr id="149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cap="none" sz="7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Not Only SQL</a:t>
            </a:r>
          </a:p>
        </p:txBody>
      </p:sp>
      <p:sp>
        <p:nvSpPr>
          <p:cNvPr id="152" name="Object - Relational Mapping…"/>
          <p:cNvSpPr txBox="1"/>
          <p:nvPr>
            <p:ph type="body" sz="half" idx="1"/>
          </p:nvPr>
        </p:nvSpPr>
        <p:spPr>
          <a:xfrm>
            <a:off x="3762375" y="4268389"/>
            <a:ext cx="16859250" cy="7696203"/>
          </a:xfrm>
          <a:prstGeom prst="rect">
            <a:avLst/>
          </a:prstGeom>
        </p:spPr>
        <p:txBody>
          <a:bodyPr/>
          <a:lstStyle/>
          <a:p>
            <a:pPr marL="493304" indent="-493304" defTabSz="714731">
              <a:spcBef>
                <a:spcPts val="5100"/>
              </a:spcBef>
              <a:buBlip>
                <a:blip r:embed="rId2"/>
              </a:buBlip>
              <a:defRPr sz="4002"/>
            </a:pPr>
            <a:r>
              <a:t>非關聯式資料庫</a:t>
            </a:r>
          </a:p>
          <a:p>
            <a:pPr marL="493304" indent="-493304" defTabSz="714731">
              <a:spcBef>
                <a:spcPts val="5100"/>
              </a:spcBef>
              <a:buBlip>
                <a:blip r:embed="rId2"/>
              </a:buBlip>
              <a:defRPr sz="4002"/>
            </a:pPr>
            <a:r>
              <a:t>解決讀取海量資料的資料庫技術</a:t>
            </a:r>
          </a:p>
          <a:p>
            <a:pPr marL="493304" indent="-493304" defTabSz="714731">
              <a:spcBef>
                <a:spcPts val="5100"/>
              </a:spcBef>
              <a:buBlip>
                <a:blip r:embed="rId2"/>
              </a:buBlip>
              <a:defRPr sz="4002"/>
            </a:pPr>
            <a:r>
              <a:t>key-value資料型態(ex. id=123)</a:t>
            </a:r>
          </a:p>
          <a:p>
            <a:pPr marL="493304" indent="-493304" defTabSz="714731">
              <a:spcBef>
                <a:spcPts val="5100"/>
              </a:spcBef>
              <a:buBlip>
                <a:blip r:embed="rId2"/>
              </a:buBlip>
              <a:defRPr sz="4002"/>
            </a:pPr>
            <a:r>
              <a:t>當資料量大時讀取速度更快</a:t>
            </a:r>
          </a:p>
          <a:p>
            <a:pPr marL="493304" indent="-493304" defTabSz="714731">
              <a:spcBef>
                <a:spcPts val="5100"/>
              </a:spcBef>
              <a:buBlip>
                <a:blip r:embed="rId2"/>
              </a:buBlip>
              <a:defRPr sz="4002"/>
            </a:pPr>
            <a:r>
              <a:t>增加減少欄位的效率高</a:t>
            </a:r>
          </a:p>
          <a:p>
            <a:pPr marL="493304" indent="-493304" defTabSz="714731">
              <a:spcBef>
                <a:spcPts val="5100"/>
              </a:spcBef>
              <a:buBlip>
                <a:blip r:embed="rId2"/>
              </a:buBlip>
              <a:defRPr sz="4002"/>
            </a:pPr>
            <a:r>
              <a:t>擴充方便</a:t>
            </a:r>
          </a:p>
        </p:txBody>
      </p:sp>
      <p:pic>
        <p:nvPicPr>
          <p:cNvPr id="153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orders.jpg" descr="order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9107" y="2067073"/>
            <a:ext cx="10414001" cy="588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shippers.jpg" descr="shipper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8735" y="9102797"/>
            <a:ext cx="10452101" cy="26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線條"/>
          <p:cNvSpPr/>
          <p:nvPr/>
        </p:nvSpPr>
        <p:spPr>
          <a:xfrm>
            <a:off x="13271351" y="7610971"/>
            <a:ext cx="1076623" cy="1491159"/>
          </a:xfrm>
          <a:prstGeom prst="line">
            <a:avLst/>
          </a:prstGeom>
          <a:ln w="1270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select *…"/>
          <p:cNvSpPr txBox="1"/>
          <p:nvPr/>
        </p:nvSpPr>
        <p:spPr>
          <a:xfrm>
            <a:off x="15031423" y="5888036"/>
            <a:ext cx="6623397" cy="1895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 algn="l">
              <a:defRPr sz="4000"/>
            </a:pPr>
            <a:r>
              <a:t>select *</a:t>
            </a:r>
          </a:p>
          <a:p>
            <a:pPr algn="l">
              <a:defRPr sz="4000"/>
            </a:pPr>
            <a:r>
              <a:t>from orders o, shippers s</a:t>
            </a:r>
          </a:p>
          <a:p>
            <a:pPr algn="l">
              <a:defRPr sz="4000"/>
            </a:pPr>
            <a:r>
              <a:t>where o.shipperid = s.shipperid</a:t>
            </a:r>
          </a:p>
        </p:txBody>
      </p:sp>
      <p:pic>
        <p:nvPicPr>
          <p:cNvPr id="159" name="code gym logo 600.png" descr="code gym logo 6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{…"/>
          <p:cNvSpPr txBox="1"/>
          <p:nvPr/>
        </p:nvSpPr>
        <p:spPr>
          <a:xfrm>
            <a:off x="6146211" y="3449636"/>
            <a:ext cx="9856378" cy="677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 algn="l">
              <a:defRPr>
                <a:solidFill>
                  <a:srgbClr val="FF2600"/>
                </a:solidFill>
              </a:defRPr>
            </a:pPr>
            <a:r>
              <a:t>{</a:t>
            </a:r>
          </a:p>
          <a:p>
            <a:pPr algn="l"/>
            <a:r>
              <a:t>  "CustomerID": "90",</a:t>
            </a:r>
          </a:p>
          <a:p>
            <a:pPr algn="l"/>
            <a:r>
              <a:t>  "OrderDate": "1996-07-04",</a:t>
            </a:r>
          </a:p>
          <a:p>
            <a:pPr algn="l"/>
            <a:r>
              <a:t>  "shipper": </a:t>
            </a:r>
            <a:r>
              <a:rPr>
                <a:solidFill>
                  <a:srgbClr val="FF2600"/>
                </a:solidFill>
              </a:rPr>
              <a:t>{</a:t>
            </a:r>
          </a:p>
          <a:p>
            <a:pPr algn="l"/>
            <a:r>
              <a:t>    "Phone": "(503) 555-9931",</a:t>
            </a:r>
          </a:p>
          <a:p>
            <a:pPr algn="l"/>
            <a:r>
              <a:t>    "ShipperID": "3",</a:t>
            </a:r>
          </a:p>
          <a:p>
            <a:pPr algn="l"/>
            <a:r>
              <a:t>    "ShipperName": "Federal Shipping"</a:t>
            </a:r>
          </a:p>
          <a:p>
            <a:pPr algn="l"/>
            <a:r>
              <a:t>  </a:t>
            </a:r>
            <a:r>
              <a:rPr>
                <a:solidFill>
                  <a:srgbClr val="FF2600"/>
                </a:solidFill>
              </a:rPr>
              <a:t>}</a:t>
            </a:r>
          </a:p>
          <a:p>
            <a:pPr algn="l">
              <a:defRPr>
                <a:solidFill>
                  <a:srgbClr val="FF2600"/>
                </a:solidFill>
              </a:defRPr>
            </a:pPr>
            <a:r>
              <a:t>}</a:t>
            </a:r>
          </a:p>
        </p:txBody>
      </p:sp>
      <p:pic>
        <p:nvPicPr>
          <p:cNvPr id="162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使用API操作資料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使用API操作資料庫</a:t>
            </a:r>
          </a:p>
        </p:txBody>
      </p:sp>
      <p:pic>
        <p:nvPicPr>
          <p:cNvPr id="165" name="aws sample.jpg" descr="aws s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5307" y="4065622"/>
            <a:ext cx="12751586" cy="709327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https://docs.aws.amazon.com/zh_cn/amazondynamodb/latest/developerguide/HowItWorks.API.html"/>
          <p:cNvSpPr txBox="1"/>
          <p:nvPr/>
        </p:nvSpPr>
        <p:spPr>
          <a:xfrm>
            <a:off x="3716487" y="12099920"/>
            <a:ext cx="12404427" cy="49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 sz="2400"/>
            </a:lvl1pPr>
          </a:lstStyle>
          <a:p>
            <a:pPr/>
            <a:r>
              <a:t>https://docs.aws.amazon.com/zh_cn/amazondynamodb/latest/developerguide/HowItWorks.API.html</a:t>
            </a:r>
          </a:p>
        </p:txBody>
      </p:sp>
      <p:pic>
        <p:nvPicPr>
          <p:cNvPr id="167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資料庫軟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資料庫軟體</a:t>
            </a:r>
          </a:p>
        </p:txBody>
      </p:sp>
      <p:pic>
        <p:nvPicPr>
          <p:cNvPr id="170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7091" y="4337070"/>
            <a:ext cx="6020401" cy="2150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69620" y="4785478"/>
            <a:ext cx="5119369" cy="2559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45804" y="8122720"/>
            <a:ext cx="3306375" cy="2791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code gym logo 600.png" descr="code gym logo 6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雲端服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雲端服務</a:t>
            </a:r>
          </a:p>
        </p:txBody>
      </p:sp>
      <p:pic>
        <p:nvPicPr>
          <p:cNvPr id="17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19100" y="5264150"/>
            <a:ext cx="6790085" cy="2910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7700" y="5312651"/>
            <a:ext cx="5461000" cy="341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606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606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