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tif"/><Relationship Id="rId6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SQL語法中的判斷方式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SQL語法中的判斷方式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圓角矩形"/>
          <p:cNvSpPr/>
          <p:nvPr/>
        </p:nvSpPr>
        <p:spPr>
          <a:xfrm>
            <a:off x="5004916" y="1547886"/>
            <a:ext cx="3883968" cy="6149828"/>
          </a:xfrm>
          <a:prstGeom prst="roundRect">
            <a:avLst>
              <a:gd name="adj" fmla="val 4905"/>
            </a:avLst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42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136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影像" descr="影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53537" y="1756390"/>
            <a:ext cx="3186725" cy="5732820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男子"/>
          <p:cNvSpPr/>
          <p:nvPr/>
        </p:nvSpPr>
        <p:spPr>
          <a:xfrm>
            <a:off x="13508180" y="1151668"/>
            <a:ext cx="1288218" cy="3325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chemeClr val="accent3">
              <a:hueOff val="929958"/>
              <a:satOff val="10247"/>
              <a:lumOff val="-24509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42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39" name="客戶"/>
          <p:cNvSpPr txBox="1"/>
          <p:nvPr/>
        </p:nvSpPr>
        <p:spPr>
          <a:xfrm>
            <a:off x="13325200" y="4475162"/>
            <a:ext cx="1425576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客戶</a:t>
            </a:r>
          </a:p>
        </p:txBody>
      </p:sp>
      <p:sp>
        <p:nvSpPr>
          <p:cNvPr id="140" name="工廠"/>
          <p:cNvSpPr/>
          <p:nvPr/>
        </p:nvSpPr>
        <p:spPr>
          <a:xfrm>
            <a:off x="16039002" y="6575309"/>
            <a:ext cx="3170362" cy="2106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898" y="0"/>
                </a:moveTo>
                <a:cubicBezTo>
                  <a:pt x="3750" y="0"/>
                  <a:pt x="3628" y="176"/>
                  <a:pt x="3621" y="399"/>
                </a:cubicBezTo>
                <a:lnTo>
                  <a:pt x="3237" y="13861"/>
                </a:lnTo>
                <a:lnTo>
                  <a:pt x="1804" y="13861"/>
                </a:lnTo>
                <a:lnTo>
                  <a:pt x="1804" y="18222"/>
                </a:lnTo>
                <a:lnTo>
                  <a:pt x="0" y="18222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8222"/>
                </a:lnTo>
                <a:lnTo>
                  <a:pt x="19740" y="18222"/>
                </a:lnTo>
                <a:lnTo>
                  <a:pt x="19740" y="11465"/>
                </a:lnTo>
                <a:lnTo>
                  <a:pt x="18654" y="11465"/>
                </a:lnTo>
                <a:lnTo>
                  <a:pt x="18654" y="6253"/>
                </a:lnTo>
                <a:lnTo>
                  <a:pt x="15598" y="8796"/>
                </a:lnTo>
                <a:lnTo>
                  <a:pt x="15598" y="6253"/>
                </a:lnTo>
                <a:lnTo>
                  <a:pt x="12542" y="8796"/>
                </a:lnTo>
                <a:lnTo>
                  <a:pt x="12542" y="6253"/>
                </a:lnTo>
                <a:lnTo>
                  <a:pt x="8603" y="9530"/>
                </a:lnTo>
                <a:lnTo>
                  <a:pt x="8603" y="13861"/>
                </a:lnTo>
                <a:lnTo>
                  <a:pt x="7624" y="13861"/>
                </a:lnTo>
                <a:lnTo>
                  <a:pt x="7239" y="399"/>
                </a:lnTo>
                <a:cubicBezTo>
                  <a:pt x="7233" y="176"/>
                  <a:pt x="7112" y="0"/>
                  <a:pt x="6964" y="0"/>
                </a:cubicBezTo>
                <a:lnTo>
                  <a:pt x="6488" y="0"/>
                </a:lnTo>
                <a:cubicBezTo>
                  <a:pt x="6340" y="0"/>
                  <a:pt x="6218" y="176"/>
                  <a:pt x="6212" y="399"/>
                </a:cubicBezTo>
                <a:lnTo>
                  <a:pt x="5827" y="13861"/>
                </a:lnTo>
                <a:lnTo>
                  <a:pt x="5034" y="13861"/>
                </a:lnTo>
                <a:lnTo>
                  <a:pt x="4651" y="399"/>
                </a:lnTo>
                <a:cubicBezTo>
                  <a:pt x="4644" y="176"/>
                  <a:pt x="4522" y="0"/>
                  <a:pt x="4374" y="0"/>
                </a:cubicBezTo>
                <a:lnTo>
                  <a:pt x="3898" y="0"/>
                </a:lnTo>
                <a:close/>
              </a:path>
            </a:pathLst>
          </a:custGeom>
          <a:solidFill>
            <a:schemeClr val="accent2">
              <a:hueOff val="376120"/>
              <a:satOff val="8681"/>
              <a:lumOff val="-2638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42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41" name="供應商"/>
          <p:cNvSpPr txBox="1"/>
          <p:nvPr/>
        </p:nvSpPr>
        <p:spPr>
          <a:xfrm>
            <a:off x="16593895" y="8666162"/>
            <a:ext cx="2060576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供應商</a:t>
            </a:r>
          </a:p>
        </p:txBody>
      </p:sp>
      <p:sp>
        <p:nvSpPr>
          <p:cNvPr id="142" name="貨車"/>
          <p:cNvSpPr/>
          <p:nvPr/>
        </p:nvSpPr>
        <p:spPr>
          <a:xfrm>
            <a:off x="10372132" y="9084381"/>
            <a:ext cx="3175213" cy="2106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5194"/>
                </a:lnTo>
                <a:lnTo>
                  <a:pt x="15310" y="15194"/>
                </a:lnTo>
                <a:lnTo>
                  <a:pt x="15310" y="1935"/>
                </a:lnTo>
                <a:cubicBezTo>
                  <a:pt x="15310" y="869"/>
                  <a:pt x="14734" y="0"/>
                  <a:pt x="14027" y="0"/>
                </a:cubicBezTo>
                <a:lnTo>
                  <a:pt x="0" y="0"/>
                </a:lnTo>
                <a:close/>
                <a:moveTo>
                  <a:pt x="15742" y="6330"/>
                </a:moveTo>
                <a:lnTo>
                  <a:pt x="15742" y="17805"/>
                </a:lnTo>
                <a:lnTo>
                  <a:pt x="16223" y="17805"/>
                </a:lnTo>
                <a:cubicBezTo>
                  <a:pt x="16472" y="16218"/>
                  <a:pt x="17416" y="15031"/>
                  <a:pt x="18550" y="15031"/>
                </a:cubicBezTo>
                <a:cubicBezTo>
                  <a:pt x="19683" y="15031"/>
                  <a:pt x="20624" y="16210"/>
                  <a:pt x="20878" y="17805"/>
                </a:cubicBezTo>
                <a:lnTo>
                  <a:pt x="21126" y="17805"/>
                </a:lnTo>
                <a:cubicBezTo>
                  <a:pt x="21385" y="17805"/>
                  <a:pt x="21600" y="17490"/>
                  <a:pt x="21600" y="17091"/>
                </a:cubicBezTo>
                <a:lnTo>
                  <a:pt x="21600" y="12704"/>
                </a:lnTo>
                <a:cubicBezTo>
                  <a:pt x="21595" y="12476"/>
                  <a:pt x="21563" y="12249"/>
                  <a:pt x="21499" y="12037"/>
                </a:cubicBezTo>
                <a:lnTo>
                  <a:pt x="19953" y="7129"/>
                </a:lnTo>
                <a:cubicBezTo>
                  <a:pt x="19802" y="6640"/>
                  <a:pt x="19473" y="6330"/>
                  <a:pt x="19117" y="6330"/>
                </a:cubicBezTo>
                <a:lnTo>
                  <a:pt x="15742" y="6330"/>
                </a:lnTo>
                <a:close/>
                <a:moveTo>
                  <a:pt x="16844" y="7602"/>
                </a:moveTo>
                <a:lnTo>
                  <a:pt x="18885" y="7602"/>
                </a:lnTo>
                <a:cubicBezTo>
                  <a:pt x="19064" y="7602"/>
                  <a:pt x="19225" y="7754"/>
                  <a:pt x="19306" y="7999"/>
                </a:cubicBezTo>
                <a:lnTo>
                  <a:pt x="20483" y="11679"/>
                </a:lnTo>
                <a:cubicBezTo>
                  <a:pt x="20553" y="11874"/>
                  <a:pt x="20450" y="12119"/>
                  <a:pt x="20299" y="12119"/>
                </a:cubicBezTo>
                <a:lnTo>
                  <a:pt x="19560" y="12119"/>
                </a:lnTo>
                <a:cubicBezTo>
                  <a:pt x="19339" y="12119"/>
                  <a:pt x="19263" y="11947"/>
                  <a:pt x="19128" y="11686"/>
                </a:cubicBezTo>
                <a:cubicBezTo>
                  <a:pt x="18988" y="11426"/>
                  <a:pt x="18582" y="10580"/>
                  <a:pt x="18167" y="10580"/>
                </a:cubicBezTo>
                <a:lnTo>
                  <a:pt x="16829" y="10580"/>
                </a:lnTo>
                <a:cubicBezTo>
                  <a:pt x="16683" y="10580"/>
                  <a:pt x="16564" y="10400"/>
                  <a:pt x="16564" y="10181"/>
                </a:cubicBezTo>
                <a:lnTo>
                  <a:pt x="16564" y="8024"/>
                </a:lnTo>
                <a:cubicBezTo>
                  <a:pt x="16564" y="7788"/>
                  <a:pt x="16687" y="7602"/>
                  <a:pt x="16844" y="7602"/>
                </a:cubicBezTo>
                <a:close/>
                <a:moveTo>
                  <a:pt x="5060" y="15674"/>
                </a:moveTo>
                <a:cubicBezTo>
                  <a:pt x="3974" y="15674"/>
                  <a:pt x="3094" y="17001"/>
                  <a:pt x="3094" y="18637"/>
                </a:cubicBezTo>
                <a:cubicBezTo>
                  <a:pt x="3094" y="20273"/>
                  <a:pt x="3974" y="21600"/>
                  <a:pt x="5060" y="21600"/>
                </a:cubicBezTo>
                <a:cubicBezTo>
                  <a:pt x="6145" y="21600"/>
                  <a:pt x="7023" y="20273"/>
                  <a:pt x="7023" y="18637"/>
                </a:cubicBezTo>
                <a:cubicBezTo>
                  <a:pt x="7023" y="17001"/>
                  <a:pt x="6145" y="15674"/>
                  <a:pt x="5060" y="15674"/>
                </a:cubicBezTo>
                <a:close/>
                <a:moveTo>
                  <a:pt x="18545" y="15674"/>
                </a:moveTo>
                <a:cubicBezTo>
                  <a:pt x="17459" y="15674"/>
                  <a:pt x="16579" y="17001"/>
                  <a:pt x="16579" y="18637"/>
                </a:cubicBezTo>
                <a:cubicBezTo>
                  <a:pt x="16579" y="20273"/>
                  <a:pt x="17459" y="21600"/>
                  <a:pt x="18545" y="21600"/>
                </a:cubicBezTo>
                <a:cubicBezTo>
                  <a:pt x="19630" y="21600"/>
                  <a:pt x="20510" y="20273"/>
                  <a:pt x="20510" y="18637"/>
                </a:cubicBezTo>
                <a:cubicBezTo>
                  <a:pt x="20510" y="17001"/>
                  <a:pt x="19630" y="15674"/>
                  <a:pt x="18545" y="15674"/>
                </a:cubicBezTo>
                <a:close/>
                <a:moveTo>
                  <a:pt x="2084" y="15885"/>
                </a:moveTo>
                <a:lnTo>
                  <a:pt x="1771" y="18848"/>
                </a:lnTo>
                <a:lnTo>
                  <a:pt x="1604" y="20402"/>
                </a:lnTo>
                <a:lnTo>
                  <a:pt x="2456" y="20402"/>
                </a:lnTo>
                <a:lnTo>
                  <a:pt x="2716" y="17968"/>
                </a:lnTo>
                <a:cubicBezTo>
                  <a:pt x="2819" y="17114"/>
                  <a:pt x="3115" y="16398"/>
                  <a:pt x="3514" y="15885"/>
                </a:cubicBezTo>
                <a:lnTo>
                  <a:pt x="2959" y="15885"/>
                </a:lnTo>
                <a:lnTo>
                  <a:pt x="2084" y="15885"/>
                </a:lnTo>
                <a:close/>
                <a:moveTo>
                  <a:pt x="6603" y="15885"/>
                </a:moveTo>
                <a:cubicBezTo>
                  <a:pt x="7122" y="16544"/>
                  <a:pt x="7439" y="17521"/>
                  <a:pt x="7450" y="18571"/>
                </a:cubicBezTo>
                <a:lnTo>
                  <a:pt x="15310" y="18571"/>
                </a:lnTo>
                <a:lnTo>
                  <a:pt x="15310" y="15885"/>
                </a:lnTo>
                <a:lnTo>
                  <a:pt x="6603" y="15885"/>
                </a:lnTo>
                <a:close/>
                <a:moveTo>
                  <a:pt x="5060" y="17236"/>
                </a:moveTo>
                <a:cubicBezTo>
                  <a:pt x="5573" y="17236"/>
                  <a:pt x="5982" y="17856"/>
                  <a:pt x="5982" y="18629"/>
                </a:cubicBezTo>
                <a:cubicBezTo>
                  <a:pt x="5982" y="19403"/>
                  <a:pt x="5573" y="20021"/>
                  <a:pt x="5060" y="20021"/>
                </a:cubicBezTo>
                <a:cubicBezTo>
                  <a:pt x="4552" y="20021"/>
                  <a:pt x="4135" y="19403"/>
                  <a:pt x="4135" y="18629"/>
                </a:cubicBezTo>
                <a:cubicBezTo>
                  <a:pt x="4135" y="17856"/>
                  <a:pt x="4547" y="17236"/>
                  <a:pt x="5060" y="17236"/>
                </a:cubicBezTo>
                <a:close/>
                <a:moveTo>
                  <a:pt x="18545" y="17236"/>
                </a:moveTo>
                <a:cubicBezTo>
                  <a:pt x="19058" y="17236"/>
                  <a:pt x="19467" y="17856"/>
                  <a:pt x="19467" y="18629"/>
                </a:cubicBezTo>
                <a:cubicBezTo>
                  <a:pt x="19467" y="19403"/>
                  <a:pt x="19058" y="20021"/>
                  <a:pt x="18545" y="20021"/>
                </a:cubicBezTo>
                <a:cubicBezTo>
                  <a:pt x="18037" y="20021"/>
                  <a:pt x="17622" y="19403"/>
                  <a:pt x="17622" y="18629"/>
                </a:cubicBezTo>
                <a:cubicBezTo>
                  <a:pt x="17622" y="17856"/>
                  <a:pt x="18032" y="17236"/>
                  <a:pt x="18545" y="17236"/>
                </a:cubicBezTo>
                <a:close/>
              </a:path>
            </a:pathLst>
          </a:custGeom>
          <a:solidFill>
            <a:schemeClr val="accent6">
              <a:hueOff val="1087097"/>
              <a:satOff val="9152"/>
              <a:lumOff val="-25629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42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43" name="物流"/>
          <p:cNvSpPr txBox="1"/>
          <p:nvPr/>
        </p:nvSpPr>
        <p:spPr>
          <a:xfrm>
            <a:off x="11072812" y="11180762"/>
            <a:ext cx="1425576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物流</a:t>
            </a:r>
          </a:p>
        </p:txBody>
      </p:sp>
      <p:sp>
        <p:nvSpPr>
          <p:cNvPr id="144" name="訂單管理系統"/>
          <p:cNvSpPr txBox="1"/>
          <p:nvPr/>
        </p:nvSpPr>
        <p:spPr>
          <a:xfrm>
            <a:off x="4964112" y="7612062"/>
            <a:ext cx="3965576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訂單管理系統</a:t>
            </a:r>
          </a:p>
        </p:txBody>
      </p:sp>
      <p:sp>
        <p:nvSpPr>
          <p:cNvPr id="145" name="線條"/>
          <p:cNvSpPr/>
          <p:nvPr/>
        </p:nvSpPr>
        <p:spPr>
          <a:xfrm flipV="1">
            <a:off x="9026177" y="3363714"/>
            <a:ext cx="4344709" cy="1332955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46" name="線條"/>
          <p:cNvSpPr/>
          <p:nvPr/>
        </p:nvSpPr>
        <p:spPr>
          <a:xfrm>
            <a:off x="9027235" y="4926485"/>
            <a:ext cx="6747474" cy="2373947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47" name="線條"/>
          <p:cNvSpPr/>
          <p:nvPr/>
        </p:nvSpPr>
        <p:spPr>
          <a:xfrm>
            <a:off x="9026177" y="5191968"/>
            <a:ext cx="2016535" cy="3421397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94864" y="1003337"/>
            <a:ext cx="5583037" cy="6965913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圓角矩形"/>
          <p:cNvSpPr/>
          <p:nvPr/>
        </p:nvSpPr>
        <p:spPr>
          <a:xfrm>
            <a:off x="16180916" y="3135386"/>
            <a:ext cx="6114205" cy="2043808"/>
          </a:xfrm>
          <a:prstGeom prst="roundRect">
            <a:avLst>
              <a:gd name="adj" fmla="val 9321"/>
            </a:avLst>
          </a:prstGeom>
          <a:blipFill>
            <a:blip r:embed="rId3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42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151" name="code gym logo 600.png" descr="code gym logo 6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影像" descr="影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30128" y="5635263"/>
            <a:ext cx="6847682" cy="6847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影像" descr="影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446500" y="3454461"/>
            <a:ext cx="5583037" cy="1405659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線條"/>
          <p:cNvSpPr/>
          <p:nvPr/>
        </p:nvSpPr>
        <p:spPr>
          <a:xfrm flipV="1">
            <a:off x="13822560" y="5284930"/>
            <a:ext cx="3627786" cy="1781773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55" name="請告訴我箱子的大小？…"/>
          <p:cNvSpPr txBox="1"/>
          <p:nvPr/>
        </p:nvSpPr>
        <p:spPr>
          <a:xfrm>
            <a:off x="15035900" y="7172438"/>
            <a:ext cx="6682000" cy="176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請告訴我箱子的大小？</a:t>
            </a:r>
          </a:p>
          <a:p>
            <a:pPr/>
            <a:r>
              <a:t>(L, M, S)</a:t>
            </a:r>
          </a:p>
        </p:txBody>
      </p:sp>
      <p:sp>
        <p:nvSpPr>
          <p:cNvPr id="156" name="產生資料…"/>
          <p:cNvSpPr txBox="1"/>
          <p:nvPr/>
        </p:nvSpPr>
        <p:spPr>
          <a:xfrm>
            <a:off x="12038012" y="9872662"/>
            <a:ext cx="6505576" cy="192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>
                <a:solidFill>
                  <a:srgbClr val="0433FF"/>
                </a:solidFill>
              </a:defRPr>
            </a:pPr>
            <a:r>
              <a:t>產生資料</a:t>
            </a:r>
          </a:p>
          <a:p>
            <a:pPr algn="l">
              <a:defRPr>
                <a:solidFill>
                  <a:srgbClr val="0433FF"/>
                </a:solidFill>
              </a:defRPr>
            </a:pPr>
            <a:r>
              <a:t>建立自動化的溝通方式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線條"/>
          <p:cNvSpPr/>
          <p:nvPr/>
        </p:nvSpPr>
        <p:spPr>
          <a:xfrm flipV="1">
            <a:off x="12527051" y="730756"/>
            <a:ext cx="1" cy="12210034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59" name="線條"/>
          <p:cNvSpPr/>
          <p:nvPr/>
        </p:nvSpPr>
        <p:spPr>
          <a:xfrm>
            <a:off x="3552525" y="3492964"/>
            <a:ext cx="8617152" cy="1"/>
          </a:xfrm>
          <a:prstGeom prst="line">
            <a:avLst/>
          </a:prstGeom>
          <a:ln w="12700">
            <a:solidFill>
              <a:srgbClr val="A39E97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60" name="群組"/>
          <p:cNvSpPr/>
          <p:nvPr/>
        </p:nvSpPr>
        <p:spPr>
          <a:xfrm>
            <a:off x="12884424" y="1248109"/>
            <a:ext cx="7845884" cy="1027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12" y="0"/>
                </a:moveTo>
                <a:cubicBezTo>
                  <a:pt x="722" y="0"/>
                  <a:pt x="0" y="548"/>
                  <a:pt x="0" y="1226"/>
                </a:cubicBezTo>
                <a:lnTo>
                  <a:pt x="0" y="20374"/>
                </a:lnTo>
                <a:cubicBezTo>
                  <a:pt x="0" y="21052"/>
                  <a:pt x="722" y="21600"/>
                  <a:pt x="1612" y="21600"/>
                </a:cubicBezTo>
                <a:lnTo>
                  <a:pt x="19988" y="21600"/>
                </a:lnTo>
                <a:cubicBezTo>
                  <a:pt x="20878" y="21600"/>
                  <a:pt x="21600" y="21052"/>
                  <a:pt x="21600" y="20374"/>
                </a:cubicBezTo>
                <a:lnTo>
                  <a:pt x="21600" y="1226"/>
                </a:lnTo>
                <a:cubicBezTo>
                  <a:pt x="21600" y="548"/>
                  <a:pt x="20878" y="0"/>
                  <a:pt x="19988" y="0"/>
                </a:cubicBezTo>
                <a:lnTo>
                  <a:pt x="1612" y="0"/>
                </a:lnTo>
                <a:close/>
                <a:moveTo>
                  <a:pt x="9674" y="1103"/>
                </a:moveTo>
                <a:cubicBezTo>
                  <a:pt x="9763" y="1103"/>
                  <a:pt x="9834" y="1158"/>
                  <a:pt x="9834" y="1226"/>
                </a:cubicBezTo>
                <a:cubicBezTo>
                  <a:pt x="9834" y="1294"/>
                  <a:pt x="9763" y="1348"/>
                  <a:pt x="9674" y="1348"/>
                </a:cubicBezTo>
                <a:cubicBezTo>
                  <a:pt x="9585" y="1348"/>
                  <a:pt x="9510" y="1294"/>
                  <a:pt x="9510" y="1226"/>
                </a:cubicBezTo>
                <a:cubicBezTo>
                  <a:pt x="9510" y="1158"/>
                  <a:pt x="9585" y="1103"/>
                  <a:pt x="9674" y="1103"/>
                </a:cubicBezTo>
                <a:close/>
                <a:moveTo>
                  <a:pt x="10478" y="1103"/>
                </a:moveTo>
                <a:lnTo>
                  <a:pt x="12090" y="1103"/>
                </a:lnTo>
                <a:cubicBezTo>
                  <a:pt x="12179" y="1103"/>
                  <a:pt x="12250" y="1158"/>
                  <a:pt x="12250" y="1226"/>
                </a:cubicBezTo>
                <a:cubicBezTo>
                  <a:pt x="12250" y="1294"/>
                  <a:pt x="12179" y="1348"/>
                  <a:pt x="12090" y="1348"/>
                </a:cubicBezTo>
                <a:lnTo>
                  <a:pt x="10478" y="1348"/>
                </a:lnTo>
                <a:cubicBezTo>
                  <a:pt x="10389" y="1348"/>
                  <a:pt x="10318" y="1294"/>
                  <a:pt x="10318" y="1226"/>
                </a:cubicBezTo>
                <a:cubicBezTo>
                  <a:pt x="10318" y="1158"/>
                  <a:pt x="10389" y="1103"/>
                  <a:pt x="10478" y="1103"/>
                </a:cubicBezTo>
                <a:close/>
                <a:moveTo>
                  <a:pt x="2096" y="2207"/>
                </a:moveTo>
                <a:lnTo>
                  <a:pt x="19507" y="2207"/>
                </a:lnTo>
                <a:lnTo>
                  <a:pt x="19507" y="19390"/>
                </a:lnTo>
                <a:lnTo>
                  <a:pt x="2096" y="19390"/>
                </a:lnTo>
                <a:lnTo>
                  <a:pt x="2096" y="2207"/>
                </a:lnTo>
                <a:close/>
                <a:moveTo>
                  <a:pt x="10825" y="20005"/>
                </a:moveTo>
                <a:cubicBezTo>
                  <a:pt x="11194" y="20005"/>
                  <a:pt x="11492" y="20233"/>
                  <a:pt x="11492" y="20514"/>
                </a:cubicBezTo>
                <a:cubicBezTo>
                  <a:pt x="11492" y="20795"/>
                  <a:pt x="11194" y="21021"/>
                  <a:pt x="10825" y="21021"/>
                </a:cubicBezTo>
                <a:cubicBezTo>
                  <a:pt x="10455" y="21021"/>
                  <a:pt x="10158" y="20795"/>
                  <a:pt x="10158" y="20514"/>
                </a:cubicBezTo>
                <a:cubicBezTo>
                  <a:pt x="10158" y="20233"/>
                  <a:pt x="10455" y="20005"/>
                  <a:pt x="10825" y="20005"/>
                </a:cubicBezTo>
                <a:close/>
              </a:path>
            </a:pathLst>
          </a:custGeom>
          <a:solidFill>
            <a:srgbClr val="445468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1828433">
              <a:defRPr sz="3600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61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CASE"/>
          <p:cNvSpPr txBox="1"/>
          <p:nvPr/>
        </p:nvSpPr>
        <p:spPr>
          <a:xfrm>
            <a:off x="6825059" y="1378182"/>
            <a:ext cx="2072085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/>
            </a:lvl1pPr>
          </a:lstStyle>
          <a:p>
            <a:pPr/>
            <a:r>
              <a:t>CASE</a:t>
            </a:r>
          </a:p>
        </p:txBody>
      </p:sp>
      <p:sp>
        <p:nvSpPr>
          <p:cNvPr id="163" name="幫助我們對欄位做多種情況的區分…"/>
          <p:cNvSpPr txBox="1"/>
          <p:nvPr/>
        </p:nvSpPr>
        <p:spPr>
          <a:xfrm>
            <a:off x="3435514" y="5577002"/>
            <a:ext cx="8851175" cy="357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幫助我們對欄位做多種情況的區分</a:t>
            </a:r>
          </a:p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switch 功能</a:t>
            </a:r>
          </a:p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if-else  功能</a:t>
            </a:r>
          </a:p>
        </p:txBody>
      </p:sp>
      <p:sp>
        <p:nvSpPr>
          <p:cNvPr id="164" name="select CASE sex…"/>
          <p:cNvSpPr txBox="1"/>
          <p:nvPr/>
        </p:nvSpPr>
        <p:spPr>
          <a:xfrm>
            <a:off x="14308066" y="2755902"/>
            <a:ext cx="5253296" cy="5173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</a:t>
            </a: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CASE</a:t>
            </a:r>
            <a:r>
              <a:t> sex</a:t>
            </a:r>
          </a:p>
          <a:p>
            <a:pPr lvl="1" algn="l" defTabSz="457200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WHEN</a:t>
            </a:r>
            <a:r>
              <a:t> 1 </a:t>
            </a: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THEN</a:t>
            </a:r>
            <a:r>
              <a:t> ‘男生’</a:t>
            </a:r>
          </a:p>
          <a:p>
            <a:pPr lvl="1" algn="l" defTabSz="457200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WHEN</a:t>
            </a:r>
            <a:r>
              <a:t> 0 </a:t>
            </a: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THEN</a:t>
            </a:r>
            <a:r>
              <a:t> ‘女生’</a:t>
            </a:r>
          </a:p>
          <a:p>
            <a:pPr lvl="1" algn="l" defTabSz="457200">
              <a:defRPr sz="2200">
                <a:solidFill>
                  <a:schemeClr val="accent5">
                    <a:satOff val="-8700"/>
                    <a:lumOff val="-2185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END</a:t>
            </a:r>
          </a:p>
          <a:p>
            <a:pPr algn="l" defTabSz="457200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user;</a:t>
            </a:r>
          </a:p>
          <a:p>
            <a:pPr algn="l" defTabSz="457200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</a:t>
            </a: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CASE</a:t>
            </a:r>
          </a:p>
          <a:p>
            <a:pPr lvl="1" algn="l" defTabSz="457200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WHEN</a:t>
            </a:r>
            <a:r>
              <a:t> age &lt; 18 </a:t>
            </a: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THEN</a:t>
            </a:r>
            <a:r>
              <a:t> ‘未成年’</a:t>
            </a:r>
          </a:p>
          <a:p>
            <a:pPr lvl="1" algn="l" defTabSz="457200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WHEN</a:t>
            </a:r>
            <a:r>
              <a:t> age &gt;= 18 </a:t>
            </a: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THEN</a:t>
            </a:r>
            <a:r>
              <a:t> ‘已成年’</a:t>
            </a:r>
          </a:p>
          <a:p>
            <a:pPr lvl="1" algn="l" defTabSz="457200">
              <a:defRPr sz="2200">
                <a:solidFill>
                  <a:schemeClr val="accent5">
                    <a:satOff val="-8700"/>
                    <a:lumOff val="-2185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END</a:t>
            </a:r>
          </a:p>
          <a:p>
            <a:pPr algn="l" defTabSz="457200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user;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產生資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產生資料</a:t>
            </a:r>
          </a:p>
        </p:txBody>
      </p:sp>
      <p:sp>
        <p:nvSpPr>
          <p:cNvPr id="167" name="箱子大小規則：&lt; 10 (S),  &gt;=10 and &lt;20 (M), &gt;= 20 (L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箱子大小規則：&lt; 10 (S),  &gt;=10 and &lt;20 (M), &gt;= 20 (L)</a:t>
            </a:r>
          </a:p>
          <a:p>
            <a:pPr>
              <a:buBlip>
                <a:blip r:embed="rId2"/>
              </a:buBlip>
            </a:pPr>
            <a:r>
              <a:t>使用的Table名稱：Orders, OrderDetails</a:t>
            </a:r>
          </a:p>
          <a:p>
            <a:pPr>
              <a:buBlip>
                <a:blip r:embed="rId2"/>
              </a:buBlip>
            </a:pPr>
            <a:r>
              <a:t>建立的欄位資訊：OrderID, OrderDate, ShipperID, Quantity, SIZE</a:t>
            </a:r>
          </a:p>
        </p:txBody>
      </p:sp>
      <p:pic>
        <p:nvPicPr>
          <p:cNvPr id="168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elect o.OrderID order_id, o.OrderDate order_date,…"/>
          <p:cNvSpPr txBox="1"/>
          <p:nvPr/>
        </p:nvSpPr>
        <p:spPr>
          <a:xfrm>
            <a:off x="4483633" y="3103562"/>
            <a:ext cx="15194348" cy="750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/>
            <a:r>
              <a:t>select o.OrderID order_id, o.OrderDate order_date, </a:t>
            </a:r>
          </a:p>
          <a:p>
            <a:pPr algn="l"/>
            <a:r>
              <a:t>o.ShipperID shipper_id, d.Quantity quan, </a:t>
            </a:r>
          </a:p>
          <a:p>
            <a:pPr algn="l"/>
            <a:r>
              <a:t>	case </a:t>
            </a:r>
          </a:p>
          <a:p>
            <a:pPr algn="l"/>
            <a:r>
              <a:t>		when d.Quantity &lt; 10 then 'S' </a:t>
            </a:r>
          </a:p>
          <a:p>
            <a:pPr algn="l"/>
            <a:r>
              <a:t>        when d.Quantity &gt;=10 and d.Quantity &lt; 20 then 'M'</a:t>
            </a:r>
          </a:p>
          <a:p>
            <a:pPr algn="l"/>
            <a:r>
              <a:t>        when d.Quantity &gt;= 20 then 'L'</a:t>
            </a:r>
          </a:p>
          <a:p>
            <a:pPr algn="l"/>
            <a:r>
              <a:t>        else null</a:t>
            </a:r>
          </a:p>
          <a:p>
            <a:pPr algn="l"/>
            <a:r>
              <a:t>	end as size</a:t>
            </a:r>
          </a:p>
          <a:p>
            <a:pPr algn="l"/>
            <a:r>
              <a:t>from orders o, orderdetails d</a:t>
            </a:r>
          </a:p>
          <a:p>
            <a:pPr algn="l"/>
            <a:r>
              <a:t>where o.OrderID = d.OrderID;</a:t>
            </a:r>
          </a:p>
        </p:txBody>
      </p:sp>
      <p:pic>
        <p:nvPicPr>
          <p:cNvPr id="171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