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3" r:id="rId1"/>
  </p:sldMasterIdLst>
  <p:sldIdLst>
    <p:sldId id="256" r:id="rId2"/>
    <p:sldId id="257" r:id="rId3"/>
    <p:sldId id="258" r:id="rId4"/>
    <p:sldId id="26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8486DFA-DFFD-4A3D-98C2-AF3C3AF81D5E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B991813-86B3-4D9A-A077-7AC0C3AE7E3D}">
      <dgm:prSet/>
      <dgm:spPr/>
      <dgm:t>
        <a:bodyPr/>
        <a:lstStyle/>
        <a:p>
          <a:r>
            <a:rPr lang="en-AU"/>
            <a:t>1. Introduction &amp; Business Context</a:t>
          </a:r>
          <a:endParaRPr lang="en-US"/>
        </a:p>
      </dgm:t>
    </dgm:pt>
    <dgm:pt modelId="{DDD17A60-6D9B-45C8-8659-E092E8876DD2}" type="parTrans" cxnId="{3EEFE448-A204-4792-AD38-4C10409D9349}">
      <dgm:prSet/>
      <dgm:spPr/>
      <dgm:t>
        <a:bodyPr/>
        <a:lstStyle/>
        <a:p>
          <a:endParaRPr lang="en-US"/>
        </a:p>
      </dgm:t>
    </dgm:pt>
    <dgm:pt modelId="{056A7483-296B-4B5B-9711-8851BA237B82}" type="sibTrans" cxnId="{3EEFE448-A204-4792-AD38-4C10409D9349}">
      <dgm:prSet/>
      <dgm:spPr/>
      <dgm:t>
        <a:bodyPr/>
        <a:lstStyle/>
        <a:p>
          <a:endParaRPr lang="en-US"/>
        </a:p>
      </dgm:t>
    </dgm:pt>
    <dgm:pt modelId="{39106A95-1717-48A2-9C06-B4546AE9F23E}">
      <dgm:prSet/>
      <dgm:spPr/>
      <dgm:t>
        <a:bodyPr/>
        <a:lstStyle/>
        <a:p>
          <a:r>
            <a:rPr lang="en-AU"/>
            <a:t>2. Data Overview &amp; Problem Statement</a:t>
          </a:r>
          <a:endParaRPr lang="en-US"/>
        </a:p>
      </dgm:t>
    </dgm:pt>
    <dgm:pt modelId="{653C915F-CC73-4035-ABAD-F0DB7C9BF906}" type="parTrans" cxnId="{0729FFC3-951E-4C82-A8AB-5DB8C7DC1A2D}">
      <dgm:prSet/>
      <dgm:spPr/>
      <dgm:t>
        <a:bodyPr/>
        <a:lstStyle/>
        <a:p>
          <a:endParaRPr lang="en-US"/>
        </a:p>
      </dgm:t>
    </dgm:pt>
    <dgm:pt modelId="{6995DA6F-B81B-425E-9C95-554A6960A89D}" type="sibTrans" cxnId="{0729FFC3-951E-4C82-A8AB-5DB8C7DC1A2D}">
      <dgm:prSet/>
      <dgm:spPr/>
      <dgm:t>
        <a:bodyPr/>
        <a:lstStyle/>
        <a:p>
          <a:endParaRPr lang="en-US"/>
        </a:p>
      </dgm:t>
    </dgm:pt>
    <dgm:pt modelId="{E4707124-0E71-4252-BBB4-4B049DA70F13}">
      <dgm:prSet/>
      <dgm:spPr/>
      <dgm:t>
        <a:bodyPr/>
        <a:lstStyle/>
        <a:p>
          <a:r>
            <a:rPr lang="en-AU"/>
            <a:t>3. Exploratory Data Analysis (EDA)</a:t>
          </a:r>
          <a:endParaRPr lang="en-US"/>
        </a:p>
      </dgm:t>
    </dgm:pt>
    <dgm:pt modelId="{BBF6732D-835A-4E54-8ABD-97C5EFDD2BA4}" type="parTrans" cxnId="{2F618A4B-DC32-40CD-9294-698CAC28A222}">
      <dgm:prSet/>
      <dgm:spPr/>
      <dgm:t>
        <a:bodyPr/>
        <a:lstStyle/>
        <a:p>
          <a:endParaRPr lang="en-US"/>
        </a:p>
      </dgm:t>
    </dgm:pt>
    <dgm:pt modelId="{369F2B33-F1D6-4075-A87F-86506AC6F842}" type="sibTrans" cxnId="{2F618A4B-DC32-40CD-9294-698CAC28A222}">
      <dgm:prSet/>
      <dgm:spPr/>
      <dgm:t>
        <a:bodyPr/>
        <a:lstStyle/>
        <a:p>
          <a:endParaRPr lang="en-US"/>
        </a:p>
      </dgm:t>
    </dgm:pt>
    <dgm:pt modelId="{9EA8708E-FC01-4FA4-89BD-DF9A8EE512E1}">
      <dgm:prSet/>
      <dgm:spPr/>
      <dgm:t>
        <a:bodyPr/>
        <a:lstStyle/>
        <a:p>
          <a:r>
            <a:rPr lang="en-AU"/>
            <a:t>4. Hypothesis &amp; Analysis</a:t>
          </a:r>
          <a:endParaRPr lang="en-US"/>
        </a:p>
      </dgm:t>
    </dgm:pt>
    <dgm:pt modelId="{8ADE56F9-801A-4DEA-9DA1-5BDA1A14B0A7}" type="parTrans" cxnId="{218ABEA7-205A-4141-B7CE-E4DE5380D3EC}">
      <dgm:prSet/>
      <dgm:spPr/>
      <dgm:t>
        <a:bodyPr/>
        <a:lstStyle/>
        <a:p>
          <a:endParaRPr lang="en-US"/>
        </a:p>
      </dgm:t>
    </dgm:pt>
    <dgm:pt modelId="{EF80318F-6CF5-470A-9D4B-D6FD281A1DC0}" type="sibTrans" cxnId="{218ABEA7-205A-4141-B7CE-E4DE5380D3EC}">
      <dgm:prSet/>
      <dgm:spPr/>
      <dgm:t>
        <a:bodyPr/>
        <a:lstStyle/>
        <a:p>
          <a:endParaRPr lang="en-US"/>
        </a:p>
      </dgm:t>
    </dgm:pt>
    <dgm:pt modelId="{6A93EC99-F496-4B29-BD4D-63877AD2CAC6}">
      <dgm:prSet/>
      <dgm:spPr/>
      <dgm:t>
        <a:bodyPr/>
        <a:lstStyle/>
        <a:p>
          <a:r>
            <a:rPr lang="en-AU"/>
            <a:t>5. Modeling &amp; Results</a:t>
          </a:r>
          <a:endParaRPr lang="en-US"/>
        </a:p>
      </dgm:t>
    </dgm:pt>
    <dgm:pt modelId="{BEC18A3F-4483-4D63-9024-972D8E479082}" type="parTrans" cxnId="{B70CADC0-2D4F-41CD-8E48-2D43E30FECB1}">
      <dgm:prSet/>
      <dgm:spPr/>
      <dgm:t>
        <a:bodyPr/>
        <a:lstStyle/>
        <a:p>
          <a:endParaRPr lang="en-US"/>
        </a:p>
      </dgm:t>
    </dgm:pt>
    <dgm:pt modelId="{037D7FB1-B6D8-4552-892D-BFDC5307445E}" type="sibTrans" cxnId="{B70CADC0-2D4F-41CD-8E48-2D43E30FECB1}">
      <dgm:prSet/>
      <dgm:spPr/>
      <dgm:t>
        <a:bodyPr/>
        <a:lstStyle/>
        <a:p>
          <a:endParaRPr lang="en-US"/>
        </a:p>
      </dgm:t>
    </dgm:pt>
    <dgm:pt modelId="{660C78C1-1818-46B0-9816-18BDBFB1198B}">
      <dgm:prSet/>
      <dgm:spPr/>
      <dgm:t>
        <a:bodyPr/>
        <a:lstStyle/>
        <a:p>
          <a:r>
            <a:rPr lang="en-AU"/>
            <a:t>6. Conclusion &amp; Insights</a:t>
          </a:r>
          <a:endParaRPr lang="en-US"/>
        </a:p>
      </dgm:t>
    </dgm:pt>
    <dgm:pt modelId="{3DD25083-2B28-4AEC-B2B0-0553578F46AB}" type="parTrans" cxnId="{ED30BC47-137F-4B3C-A527-E0055C569DA6}">
      <dgm:prSet/>
      <dgm:spPr/>
      <dgm:t>
        <a:bodyPr/>
        <a:lstStyle/>
        <a:p>
          <a:endParaRPr lang="en-US"/>
        </a:p>
      </dgm:t>
    </dgm:pt>
    <dgm:pt modelId="{126C76C7-1F10-412E-9A8C-A42BD8663C41}" type="sibTrans" cxnId="{ED30BC47-137F-4B3C-A527-E0055C569DA6}">
      <dgm:prSet/>
      <dgm:spPr/>
      <dgm:t>
        <a:bodyPr/>
        <a:lstStyle/>
        <a:p>
          <a:endParaRPr lang="en-US"/>
        </a:p>
      </dgm:t>
    </dgm:pt>
    <dgm:pt modelId="{4974AF79-3025-42C4-82EA-FE2B11A2BBB8}" type="pres">
      <dgm:prSet presAssocID="{E8486DFA-DFFD-4A3D-98C2-AF3C3AF81D5E}" presName="vert0" presStyleCnt="0">
        <dgm:presLayoutVars>
          <dgm:dir/>
          <dgm:animOne val="branch"/>
          <dgm:animLvl val="lvl"/>
        </dgm:presLayoutVars>
      </dgm:prSet>
      <dgm:spPr/>
    </dgm:pt>
    <dgm:pt modelId="{CB84B0AE-DC6E-444D-8428-C88FC514ED8C}" type="pres">
      <dgm:prSet presAssocID="{2B991813-86B3-4D9A-A077-7AC0C3AE7E3D}" presName="thickLine" presStyleLbl="alignNode1" presStyleIdx="0" presStyleCnt="6"/>
      <dgm:spPr/>
    </dgm:pt>
    <dgm:pt modelId="{4BA03D39-01F6-4004-A288-5D48C43AEB8B}" type="pres">
      <dgm:prSet presAssocID="{2B991813-86B3-4D9A-A077-7AC0C3AE7E3D}" presName="horz1" presStyleCnt="0"/>
      <dgm:spPr/>
    </dgm:pt>
    <dgm:pt modelId="{50641E26-4829-4C85-B7B9-BB983D7C1349}" type="pres">
      <dgm:prSet presAssocID="{2B991813-86B3-4D9A-A077-7AC0C3AE7E3D}" presName="tx1" presStyleLbl="revTx" presStyleIdx="0" presStyleCnt="6"/>
      <dgm:spPr/>
    </dgm:pt>
    <dgm:pt modelId="{6CE38539-000E-4BF2-A9D7-960B879D0A42}" type="pres">
      <dgm:prSet presAssocID="{2B991813-86B3-4D9A-A077-7AC0C3AE7E3D}" presName="vert1" presStyleCnt="0"/>
      <dgm:spPr/>
    </dgm:pt>
    <dgm:pt modelId="{AF9B8B44-31B3-4B99-A433-6082982E5E92}" type="pres">
      <dgm:prSet presAssocID="{39106A95-1717-48A2-9C06-B4546AE9F23E}" presName="thickLine" presStyleLbl="alignNode1" presStyleIdx="1" presStyleCnt="6"/>
      <dgm:spPr/>
    </dgm:pt>
    <dgm:pt modelId="{C812A430-EF01-4E1D-92C6-B6256970A32F}" type="pres">
      <dgm:prSet presAssocID="{39106A95-1717-48A2-9C06-B4546AE9F23E}" presName="horz1" presStyleCnt="0"/>
      <dgm:spPr/>
    </dgm:pt>
    <dgm:pt modelId="{ABFFB886-CC8C-40EF-9BFD-25E9D8C46BA4}" type="pres">
      <dgm:prSet presAssocID="{39106A95-1717-48A2-9C06-B4546AE9F23E}" presName="tx1" presStyleLbl="revTx" presStyleIdx="1" presStyleCnt="6"/>
      <dgm:spPr/>
    </dgm:pt>
    <dgm:pt modelId="{2F815085-38A5-4EE7-966F-B432D6146982}" type="pres">
      <dgm:prSet presAssocID="{39106A95-1717-48A2-9C06-B4546AE9F23E}" presName="vert1" presStyleCnt="0"/>
      <dgm:spPr/>
    </dgm:pt>
    <dgm:pt modelId="{1C6F18A0-18AD-410B-9A6C-60D768A6947F}" type="pres">
      <dgm:prSet presAssocID="{E4707124-0E71-4252-BBB4-4B049DA70F13}" presName="thickLine" presStyleLbl="alignNode1" presStyleIdx="2" presStyleCnt="6"/>
      <dgm:spPr/>
    </dgm:pt>
    <dgm:pt modelId="{EA011A3D-4CF0-4029-A49B-08B1E4221AFD}" type="pres">
      <dgm:prSet presAssocID="{E4707124-0E71-4252-BBB4-4B049DA70F13}" presName="horz1" presStyleCnt="0"/>
      <dgm:spPr/>
    </dgm:pt>
    <dgm:pt modelId="{AC3EB0C0-6360-4C49-AC73-A319EC0FF7DA}" type="pres">
      <dgm:prSet presAssocID="{E4707124-0E71-4252-BBB4-4B049DA70F13}" presName="tx1" presStyleLbl="revTx" presStyleIdx="2" presStyleCnt="6"/>
      <dgm:spPr/>
    </dgm:pt>
    <dgm:pt modelId="{405A978A-302A-4AA4-8796-1090827E893F}" type="pres">
      <dgm:prSet presAssocID="{E4707124-0E71-4252-BBB4-4B049DA70F13}" presName="vert1" presStyleCnt="0"/>
      <dgm:spPr/>
    </dgm:pt>
    <dgm:pt modelId="{1E872455-9C1D-48BE-B4CA-88D9EE581CCB}" type="pres">
      <dgm:prSet presAssocID="{9EA8708E-FC01-4FA4-89BD-DF9A8EE512E1}" presName="thickLine" presStyleLbl="alignNode1" presStyleIdx="3" presStyleCnt="6"/>
      <dgm:spPr/>
    </dgm:pt>
    <dgm:pt modelId="{56145074-EB17-4272-9780-500C39222216}" type="pres">
      <dgm:prSet presAssocID="{9EA8708E-FC01-4FA4-89BD-DF9A8EE512E1}" presName="horz1" presStyleCnt="0"/>
      <dgm:spPr/>
    </dgm:pt>
    <dgm:pt modelId="{CCA13B26-E5C9-443B-A679-750099D45144}" type="pres">
      <dgm:prSet presAssocID="{9EA8708E-FC01-4FA4-89BD-DF9A8EE512E1}" presName="tx1" presStyleLbl="revTx" presStyleIdx="3" presStyleCnt="6"/>
      <dgm:spPr/>
    </dgm:pt>
    <dgm:pt modelId="{2092428F-0A48-40D5-BB0B-74BBB64F2BDE}" type="pres">
      <dgm:prSet presAssocID="{9EA8708E-FC01-4FA4-89BD-DF9A8EE512E1}" presName="vert1" presStyleCnt="0"/>
      <dgm:spPr/>
    </dgm:pt>
    <dgm:pt modelId="{B89FBDBE-A2F1-42C6-95AD-5A190AA747EB}" type="pres">
      <dgm:prSet presAssocID="{6A93EC99-F496-4B29-BD4D-63877AD2CAC6}" presName="thickLine" presStyleLbl="alignNode1" presStyleIdx="4" presStyleCnt="6"/>
      <dgm:spPr/>
    </dgm:pt>
    <dgm:pt modelId="{453C946A-06DB-4D62-BCEC-A382A90B6588}" type="pres">
      <dgm:prSet presAssocID="{6A93EC99-F496-4B29-BD4D-63877AD2CAC6}" presName="horz1" presStyleCnt="0"/>
      <dgm:spPr/>
    </dgm:pt>
    <dgm:pt modelId="{51C3DA26-D927-4AF8-A4BE-A9C4B632D38B}" type="pres">
      <dgm:prSet presAssocID="{6A93EC99-F496-4B29-BD4D-63877AD2CAC6}" presName="tx1" presStyleLbl="revTx" presStyleIdx="4" presStyleCnt="6"/>
      <dgm:spPr/>
    </dgm:pt>
    <dgm:pt modelId="{1B2A01A3-EE2A-4896-BE86-ADB25EFF3410}" type="pres">
      <dgm:prSet presAssocID="{6A93EC99-F496-4B29-BD4D-63877AD2CAC6}" presName="vert1" presStyleCnt="0"/>
      <dgm:spPr/>
    </dgm:pt>
    <dgm:pt modelId="{940D2EEE-F6FB-4C40-9969-60BC1A27E405}" type="pres">
      <dgm:prSet presAssocID="{660C78C1-1818-46B0-9816-18BDBFB1198B}" presName="thickLine" presStyleLbl="alignNode1" presStyleIdx="5" presStyleCnt="6"/>
      <dgm:spPr/>
    </dgm:pt>
    <dgm:pt modelId="{90B02E33-B06D-464E-BE75-627FCDED45EF}" type="pres">
      <dgm:prSet presAssocID="{660C78C1-1818-46B0-9816-18BDBFB1198B}" presName="horz1" presStyleCnt="0"/>
      <dgm:spPr/>
    </dgm:pt>
    <dgm:pt modelId="{2CA2DAA4-CF0F-492B-8AEF-84F6625AFAFC}" type="pres">
      <dgm:prSet presAssocID="{660C78C1-1818-46B0-9816-18BDBFB1198B}" presName="tx1" presStyleLbl="revTx" presStyleIdx="5" presStyleCnt="6"/>
      <dgm:spPr/>
    </dgm:pt>
    <dgm:pt modelId="{681EC4A4-3ACE-4C82-91E4-AE5140772F9D}" type="pres">
      <dgm:prSet presAssocID="{660C78C1-1818-46B0-9816-18BDBFB1198B}" presName="vert1" presStyleCnt="0"/>
      <dgm:spPr/>
    </dgm:pt>
  </dgm:ptLst>
  <dgm:cxnLst>
    <dgm:cxn modelId="{50792115-4597-4E3C-B45A-7068F9ED124C}" type="presOf" srcId="{2B991813-86B3-4D9A-A077-7AC0C3AE7E3D}" destId="{50641E26-4829-4C85-B7B9-BB983D7C1349}" srcOrd="0" destOrd="0" presId="urn:microsoft.com/office/officeart/2008/layout/LinedList"/>
    <dgm:cxn modelId="{83F4BC66-53A1-4AEC-94B2-893EB005FEEA}" type="presOf" srcId="{E8486DFA-DFFD-4A3D-98C2-AF3C3AF81D5E}" destId="{4974AF79-3025-42C4-82EA-FE2B11A2BBB8}" srcOrd="0" destOrd="0" presId="urn:microsoft.com/office/officeart/2008/layout/LinedList"/>
    <dgm:cxn modelId="{ED30BC47-137F-4B3C-A527-E0055C569DA6}" srcId="{E8486DFA-DFFD-4A3D-98C2-AF3C3AF81D5E}" destId="{660C78C1-1818-46B0-9816-18BDBFB1198B}" srcOrd="5" destOrd="0" parTransId="{3DD25083-2B28-4AEC-B2B0-0553578F46AB}" sibTransId="{126C76C7-1F10-412E-9A8C-A42BD8663C41}"/>
    <dgm:cxn modelId="{3EEFE448-A204-4792-AD38-4C10409D9349}" srcId="{E8486DFA-DFFD-4A3D-98C2-AF3C3AF81D5E}" destId="{2B991813-86B3-4D9A-A077-7AC0C3AE7E3D}" srcOrd="0" destOrd="0" parTransId="{DDD17A60-6D9B-45C8-8659-E092E8876DD2}" sibTransId="{056A7483-296B-4B5B-9711-8851BA237B82}"/>
    <dgm:cxn modelId="{78974A4B-FC9D-42B8-A14D-9E52BE08DB3B}" type="presOf" srcId="{660C78C1-1818-46B0-9816-18BDBFB1198B}" destId="{2CA2DAA4-CF0F-492B-8AEF-84F6625AFAFC}" srcOrd="0" destOrd="0" presId="urn:microsoft.com/office/officeart/2008/layout/LinedList"/>
    <dgm:cxn modelId="{2F618A4B-DC32-40CD-9294-698CAC28A222}" srcId="{E8486DFA-DFFD-4A3D-98C2-AF3C3AF81D5E}" destId="{E4707124-0E71-4252-BBB4-4B049DA70F13}" srcOrd="2" destOrd="0" parTransId="{BBF6732D-835A-4E54-8ABD-97C5EFDD2BA4}" sibTransId="{369F2B33-F1D6-4075-A87F-86506AC6F842}"/>
    <dgm:cxn modelId="{7BD26457-E7E3-45C9-A49D-1B11F308BF15}" type="presOf" srcId="{39106A95-1717-48A2-9C06-B4546AE9F23E}" destId="{ABFFB886-CC8C-40EF-9BFD-25E9D8C46BA4}" srcOrd="0" destOrd="0" presId="urn:microsoft.com/office/officeart/2008/layout/LinedList"/>
    <dgm:cxn modelId="{218ABEA7-205A-4141-B7CE-E4DE5380D3EC}" srcId="{E8486DFA-DFFD-4A3D-98C2-AF3C3AF81D5E}" destId="{9EA8708E-FC01-4FA4-89BD-DF9A8EE512E1}" srcOrd="3" destOrd="0" parTransId="{8ADE56F9-801A-4DEA-9DA1-5BDA1A14B0A7}" sibTransId="{EF80318F-6CF5-470A-9D4B-D6FD281A1DC0}"/>
    <dgm:cxn modelId="{3F6CDFBD-F958-4D1A-AAB2-27B038358BE4}" type="presOf" srcId="{E4707124-0E71-4252-BBB4-4B049DA70F13}" destId="{AC3EB0C0-6360-4C49-AC73-A319EC0FF7DA}" srcOrd="0" destOrd="0" presId="urn:microsoft.com/office/officeart/2008/layout/LinedList"/>
    <dgm:cxn modelId="{B70CADC0-2D4F-41CD-8E48-2D43E30FECB1}" srcId="{E8486DFA-DFFD-4A3D-98C2-AF3C3AF81D5E}" destId="{6A93EC99-F496-4B29-BD4D-63877AD2CAC6}" srcOrd="4" destOrd="0" parTransId="{BEC18A3F-4483-4D63-9024-972D8E479082}" sibTransId="{037D7FB1-B6D8-4552-892D-BFDC5307445E}"/>
    <dgm:cxn modelId="{0729FFC3-951E-4C82-A8AB-5DB8C7DC1A2D}" srcId="{E8486DFA-DFFD-4A3D-98C2-AF3C3AF81D5E}" destId="{39106A95-1717-48A2-9C06-B4546AE9F23E}" srcOrd="1" destOrd="0" parTransId="{653C915F-CC73-4035-ABAD-F0DB7C9BF906}" sibTransId="{6995DA6F-B81B-425E-9C95-554A6960A89D}"/>
    <dgm:cxn modelId="{53313BDD-8DBA-48E0-B486-D6A1505A79CB}" type="presOf" srcId="{9EA8708E-FC01-4FA4-89BD-DF9A8EE512E1}" destId="{CCA13B26-E5C9-443B-A679-750099D45144}" srcOrd="0" destOrd="0" presId="urn:microsoft.com/office/officeart/2008/layout/LinedList"/>
    <dgm:cxn modelId="{51E6F6F0-2309-4DAC-847A-9CD4FCF3E940}" type="presOf" srcId="{6A93EC99-F496-4B29-BD4D-63877AD2CAC6}" destId="{51C3DA26-D927-4AF8-A4BE-A9C4B632D38B}" srcOrd="0" destOrd="0" presId="urn:microsoft.com/office/officeart/2008/layout/LinedList"/>
    <dgm:cxn modelId="{2C16F80F-42D1-4715-AB2C-86E102E53F12}" type="presParOf" srcId="{4974AF79-3025-42C4-82EA-FE2B11A2BBB8}" destId="{CB84B0AE-DC6E-444D-8428-C88FC514ED8C}" srcOrd="0" destOrd="0" presId="urn:microsoft.com/office/officeart/2008/layout/LinedList"/>
    <dgm:cxn modelId="{8B5BD598-9C7B-4803-8323-0BB192348348}" type="presParOf" srcId="{4974AF79-3025-42C4-82EA-FE2B11A2BBB8}" destId="{4BA03D39-01F6-4004-A288-5D48C43AEB8B}" srcOrd="1" destOrd="0" presId="urn:microsoft.com/office/officeart/2008/layout/LinedList"/>
    <dgm:cxn modelId="{DB4A3E65-491A-4D1C-A6F0-84E4D174C19F}" type="presParOf" srcId="{4BA03D39-01F6-4004-A288-5D48C43AEB8B}" destId="{50641E26-4829-4C85-B7B9-BB983D7C1349}" srcOrd="0" destOrd="0" presId="urn:microsoft.com/office/officeart/2008/layout/LinedList"/>
    <dgm:cxn modelId="{031F855D-DB7A-41F6-A01F-1E0937E38FB9}" type="presParOf" srcId="{4BA03D39-01F6-4004-A288-5D48C43AEB8B}" destId="{6CE38539-000E-4BF2-A9D7-960B879D0A42}" srcOrd="1" destOrd="0" presId="urn:microsoft.com/office/officeart/2008/layout/LinedList"/>
    <dgm:cxn modelId="{822D634A-04E6-4446-AED7-ACDF642C4C83}" type="presParOf" srcId="{4974AF79-3025-42C4-82EA-FE2B11A2BBB8}" destId="{AF9B8B44-31B3-4B99-A433-6082982E5E92}" srcOrd="2" destOrd="0" presId="urn:microsoft.com/office/officeart/2008/layout/LinedList"/>
    <dgm:cxn modelId="{0EC0F062-A17D-4AE9-9518-E78F4A48EB36}" type="presParOf" srcId="{4974AF79-3025-42C4-82EA-FE2B11A2BBB8}" destId="{C812A430-EF01-4E1D-92C6-B6256970A32F}" srcOrd="3" destOrd="0" presId="urn:microsoft.com/office/officeart/2008/layout/LinedList"/>
    <dgm:cxn modelId="{931D3CF3-511C-484F-9534-2F33A4C046F5}" type="presParOf" srcId="{C812A430-EF01-4E1D-92C6-B6256970A32F}" destId="{ABFFB886-CC8C-40EF-9BFD-25E9D8C46BA4}" srcOrd="0" destOrd="0" presId="urn:microsoft.com/office/officeart/2008/layout/LinedList"/>
    <dgm:cxn modelId="{15828F79-D0E0-4092-B073-05E31F3D663E}" type="presParOf" srcId="{C812A430-EF01-4E1D-92C6-B6256970A32F}" destId="{2F815085-38A5-4EE7-966F-B432D6146982}" srcOrd="1" destOrd="0" presId="urn:microsoft.com/office/officeart/2008/layout/LinedList"/>
    <dgm:cxn modelId="{2596140A-7FA7-44B9-ADB2-389094F57E58}" type="presParOf" srcId="{4974AF79-3025-42C4-82EA-FE2B11A2BBB8}" destId="{1C6F18A0-18AD-410B-9A6C-60D768A6947F}" srcOrd="4" destOrd="0" presId="urn:microsoft.com/office/officeart/2008/layout/LinedList"/>
    <dgm:cxn modelId="{9443B29B-1B07-4DF8-82CF-C20433936835}" type="presParOf" srcId="{4974AF79-3025-42C4-82EA-FE2B11A2BBB8}" destId="{EA011A3D-4CF0-4029-A49B-08B1E4221AFD}" srcOrd="5" destOrd="0" presId="urn:microsoft.com/office/officeart/2008/layout/LinedList"/>
    <dgm:cxn modelId="{EC6284CF-6C6F-4AE4-A05D-29BA7A891364}" type="presParOf" srcId="{EA011A3D-4CF0-4029-A49B-08B1E4221AFD}" destId="{AC3EB0C0-6360-4C49-AC73-A319EC0FF7DA}" srcOrd="0" destOrd="0" presId="urn:microsoft.com/office/officeart/2008/layout/LinedList"/>
    <dgm:cxn modelId="{40E20AA2-7DF8-4BD2-970C-B74245635FA3}" type="presParOf" srcId="{EA011A3D-4CF0-4029-A49B-08B1E4221AFD}" destId="{405A978A-302A-4AA4-8796-1090827E893F}" srcOrd="1" destOrd="0" presId="urn:microsoft.com/office/officeart/2008/layout/LinedList"/>
    <dgm:cxn modelId="{D5EBB3E7-B110-41BB-8EF3-5A96A288FB90}" type="presParOf" srcId="{4974AF79-3025-42C4-82EA-FE2B11A2BBB8}" destId="{1E872455-9C1D-48BE-B4CA-88D9EE581CCB}" srcOrd="6" destOrd="0" presId="urn:microsoft.com/office/officeart/2008/layout/LinedList"/>
    <dgm:cxn modelId="{E24E1AAC-DAEF-4C35-BBE9-E755F7321B76}" type="presParOf" srcId="{4974AF79-3025-42C4-82EA-FE2B11A2BBB8}" destId="{56145074-EB17-4272-9780-500C39222216}" srcOrd="7" destOrd="0" presId="urn:microsoft.com/office/officeart/2008/layout/LinedList"/>
    <dgm:cxn modelId="{50BCA32A-EB25-495B-AE2B-2976F94B70F7}" type="presParOf" srcId="{56145074-EB17-4272-9780-500C39222216}" destId="{CCA13B26-E5C9-443B-A679-750099D45144}" srcOrd="0" destOrd="0" presId="urn:microsoft.com/office/officeart/2008/layout/LinedList"/>
    <dgm:cxn modelId="{9E316CE3-D9FD-485F-BC19-794D6934F83E}" type="presParOf" srcId="{56145074-EB17-4272-9780-500C39222216}" destId="{2092428F-0A48-40D5-BB0B-74BBB64F2BDE}" srcOrd="1" destOrd="0" presId="urn:microsoft.com/office/officeart/2008/layout/LinedList"/>
    <dgm:cxn modelId="{CD91680C-C95F-4923-BC30-5E7053A0503B}" type="presParOf" srcId="{4974AF79-3025-42C4-82EA-FE2B11A2BBB8}" destId="{B89FBDBE-A2F1-42C6-95AD-5A190AA747EB}" srcOrd="8" destOrd="0" presId="urn:microsoft.com/office/officeart/2008/layout/LinedList"/>
    <dgm:cxn modelId="{940A8353-E54A-47CA-A015-E7E97976EEB9}" type="presParOf" srcId="{4974AF79-3025-42C4-82EA-FE2B11A2BBB8}" destId="{453C946A-06DB-4D62-BCEC-A382A90B6588}" srcOrd="9" destOrd="0" presId="urn:microsoft.com/office/officeart/2008/layout/LinedList"/>
    <dgm:cxn modelId="{FF495F75-9BAA-495B-9FD1-C8D379D546D5}" type="presParOf" srcId="{453C946A-06DB-4D62-BCEC-A382A90B6588}" destId="{51C3DA26-D927-4AF8-A4BE-A9C4B632D38B}" srcOrd="0" destOrd="0" presId="urn:microsoft.com/office/officeart/2008/layout/LinedList"/>
    <dgm:cxn modelId="{09A593FB-2958-4BB0-A3EC-FA5C2CE4E821}" type="presParOf" srcId="{453C946A-06DB-4D62-BCEC-A382A90B6588}" destId="{1B2A01A3-EE2A-4896-BE86-ADB25EFF3410}" srcOrd="1" destOrd="0" presId="urn:microsoft.com/office/officeart/2008/layout/LinedList"/>
    <dgm:cxn modelId="{2392836E-3B75-4F12-B499-637CDDA4F70D}" type="presParOf" srcId="{4974AF79-3025-42C4-82EA-FE2B11A2BBB8}" destId="{940D2EEE-F6FB-4C40-9969-60BC1A27E405}" srcOrd="10" destOrd="0" presId="urn:microsoft.com/office/officeart/2008/layout/LinedList"/>
    <dgm:cxn modelId="{8285279B-1BE1-4385-A316-112029513057}" type="presParOf" srcId="{4974AF79-3025-42C4-82EA-FE2B11A2BBB8}" destId="{90B02E33-B06D-464E-BE75-627FCDED45EF}" srcOrd="11" destOrd="0" presId="urn:microsoft.com/office/officeart/2008/layout/LinedList"/>
    <dgm:cxn modelId="{F170C0F3-D0F0-4955-9FA9-6CA94CBD86E4}" type="presParOf" srcId="{90B02E33-B06D-464E-BE75-627FCDED45EF}" destId="{2CA2DAA4-CF0F-492B-8AEF-84F6625AFAFC}" srcOrd="0" destOrd="0" presId="urn:microsoft.com/office/officeart/2008/layout/LinedList"/>
    <dgm:cxn modelId="{7247F96A-5229-4F2B-BD53-661217AD71E9}" type="presParOf" srcId="{90B02E33-B06D-464E-BE75-627FCDED45EF}" destId="{681EC4A4-3ACE-4C82-91E4-AE5140772F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84B0AE-DC6E-444D-8428-C88FC514ED8C}">
      <dsp:nvSpPr>
        <dsp:cNvPr id="0" name=""/>
        <dsp:cNvSpPr/>
      </dsp:nvSpPr>
      <dsp:spPr>
        <a:xfrm>
          <a:off x="0" y="2406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0641E26-4829-4C85-B7B9-BB983D7C1349}">
      <dsp:nvSpPr>
        <dsp:cNvPr id="0" name=""/>
        <dsp:cNvSpPr/>
      </dsp:nvSpPr>
      <dsp:spPr>
        <a:xfrm>
          <a:off x="0" y="2406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1. Introduction &amp; Business Context</a:t>
          </a:r>
          <a:endParaRPr lang="en-US" sz="2600" kern="1200"/>
        </a:p>
      </dsp:txBody>
      <dsp:txXfrm>
        <a:off x="0" y="2406"/>
        <a:ext cx="5607050" cy="820464"/>
      </dsp:txXfrm>
    </dsp:sp>
    <dsp:sp modelId="{AF9B8B44-31B3-4B99-A433-6082982E5E92}">
      <dsp:nvSpPr>
        <dsp:cNvPr id="0" name=""/>
        <dsp:cNvSpPr/>
      </dsp:nvSpPr>
      <dsp:spPr>
        <a:xfrm>
          <a:off x="0" y="822870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2070378"/>
                <a:satOff val="9172"/>
                <a:lumOff val="-3373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2070378"/>
                <a:satOff val="9172"/>
                <a:lumOff val="-3373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2070378"/>
                <a:satOff val="9172"/>
                <a:lumOff val="-3373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2070378"/>
              <a:satOff val="9172"/>
              <a:lumOff val="-337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BFFB886-CC8C-40EF-9BFD-25E9D8C46BA4}">
      <dsp:nvSpPr>
        <dsp:cNvPr id="0" name=""/>
        <dsp:cNvSpPr/>
      </dsp:nvSpPr>
      <dsp:spPr>
        <a:xfrm>
          <a:off x="0" y="822870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2. Data Overview &amp; Problem Statement</a:t>
          </a:r>
          <a:endParaRPr lang="en-US" sz="2600" kern="1200"/>
        </a:p>
      </dsp:txBody>
      <dsp:txXfrm>
        <a:off x="0" y="822870"/>
        <a:ext cx="5607050" cy="820464"/>
      </dsp:txXfrm>
    </dsp:sp>
    <dsp:sp modelId="{1C6F18A0-18AD-410B-9A6C-60D768A6947F}">
      <dsp:nvSpPr>
        <dsp:cNvPr id="0" name=""/>
        <dsp:cNvSpPr/>
      </dsp:nvSpPr>
      <dsp:spPr>
        <a:xfrm>
          <a:off x="0" y="1643335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4140755"/>
                <a:satOff val="18344"/>
                <a:lumOff val="-6746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4140755"/>
                <a:satOff val="18344"/>
                <a:lumOff val="-6746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4140755"/>
                <a:satOff val="18344"/>
                <a:lumOff val="-6746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4140755"/>
              <a:satOff val="18344"/>
              <a:lumOff val="-67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C3EB0C0-6360-4C49-AC73-A319EC0FF7DA}">
      <dsp:nvSpPr>
        <dsp:cNvPr id="0" name=""/>
        <dsp:cNvSpPr/>
      </dsp:nvSpPr>
      <dsp:spPr>
        <a:xfrm>
          <a:off x="0" y="1643335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3. Exploratory Data Analysis (EDA)</a:t>
          </a:r>
          <a:endParaRPr lang="en-US" sz="2600" kern="1200"/>
        </a:p>
      </dsp:txBody>
      <dsp:txXfrm>
        <a:off x="0" y="1643335"/>
        <a:ext cx="5607050" cy="820464"/>
      </dsp:txXfrm>
    </dsp:sp>
    <dsp:sp modelId="{1E872455-9C1D-48BE-B4CA-88D9EE581CCB}">
      <dsp:nvSpPr>
        <dsp:cNvPr id="0" name=""/>
        <dsp:cNvSpPr/>
      </dsp:nvSpPr>
      <dsp:spPr>
        <a:xfrm>
          <a:off x="0" y="246379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6211133"/>
                <a:satOff val="27515"/>
                <a:lumOff val="-10118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6211133"/>
                <a:satOff val="27515"/>
                <a:lumOff val="-10118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6211133"/>
                <a:satOff val="27515"/>
                <a:lumOff val="-10118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6211133"/>
              <a:satOff val="27515"/>
              <a:lumOff val="-1011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A13B26-E5C9-443B-A679-750099D45144}">
      <dsp:nvSpPr>
        <dsp:cNvPr id="0" name=""/>
        <dsp:cNvSpPr/>
      </dsp:nvSpPr>
      <dsp:spPr>
        <a:xfrm>
          <a:off x="0" y="2463799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4. Hypothesis &amp; Analysis</a:t>
          </a:r>
          <a:endParaRPr lang="en-US" sz="2600" kern="1200"/>
        </a:p>
      </dsp:txBody>
      <dsp:txXfrm>
        <a:off x="0" y="2463799"/>
        <a:ext cx="5607050" cy="820464"/>
      </dsp:txXfrm>
    </dsp:sp>
    <dsp:sp modelId="{B89FBDBE-A2F1-42C6-95AD-5A190AA747EB}">
      <dsp:nvSpPr>
        <dsp:cNvPr id="0" name=""/>
        <dsp:cNvSpPr/>
      </dsp:nvSpPr>
      <dsp:spPr>
        <a:xfrm>
          <a:off x="0" y="3284264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8281511"/>
                <a:satOff val="36687"/>
                <a:lumOff val="-13491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8281511"/>
                <a:satOff val="36687"/>
                <a:lumOff val="-13491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8281511"/>
                <a:satOff val="36687"/>
                <a:lumOff val="-13491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8281511"/>
              <a:satOff val="36687"/>
              <a:lumOff val="-13491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1C3DA26-D927-4AF8-A4BE-A9C4B632D38B}">
      <dsp:nvSpPr>
        <dsp:cNvPr id="0" name=""/>
        <dsp:cNvSpPr/>
      </dsp:nvSpPr>
      <dsp:spPr>
        <a:xfrm>
          <a:off x="0" y="3284264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5. Modeling &amp; Results</a:t>
          </a:r>
          <a:endParaRPr lang="en-US" sz="2600" kern="1200"/>
        </a:p>
      </dsp:txBody>
      <dsp:txXfrm>
        <a:off x="0" y="3284264"/>
        <a:ext cx="5607050" cy="820464"/>
      </dsp:txXfrm>
    </dsp:sp>
    <dsp:sp modelId="{940D2EEE-F6FB-4C40-9969-60BC1A27E405}">
      <dsp:nvSpPr>
        <dsp:cNvPr id="0" name=""/>
        <dsp:cNvSpPr/>
      </dsp:nvSpPr>
      <dsp:spPr>
        <a:xfrm>
          <a:off x="0" y="4104729"/>
          <a:ext cx="5607050" cy="0"/>
        </a:xfrm>
        <a:prstGeom prst="line">
          <a:avLst/>
        </a:prstGeom>
        <a:gradFill rotWithShape="0">
          <a:gsLst>
            <a:gs pos="0">
              <a:schemeClr val="accent2">
                <a:hueOff val="-10351888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88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88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0351888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2CA2DAA4-CF0F-492B-8AEF-84F6625AFAFC}">
      <dsp:nvSpPr>
        <dsp:cNvPr id="0" name=""/>
        <dsp:cNvSpPr/>
      </dsp:nvSpPr>
      <dsp:spPr>
        <a:xfrm>
          <a:off x="0" y="4104729"/>
          <a:ext cx="5607050" cy="8204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600" kern="1200"/>
            <a:t>6. Conclusion &amp; Insights</a:t>
          </a:r>
          <a:endParaRPr lang="en-US" sz="2600" kern="1200"/>
        </a:p>
      </dsp:txBody>
      <dsp:txXfrm>
        <a:off x="0" y="4104729"/>
        <a:ext cx="5607050" cy="8204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570603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61380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758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33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46172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1910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72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471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16961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6247A-7472-427A-A495-D3E06B3E3453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4846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8B26247A-7472-427A-A495-D3E06B3E3453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A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86364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8B26247A-7472-427A-A495-D3E06B3E3453}" type="datetimeFigureOut">
              <a:rPr lang="en-AU" smtClean="0"/>
              <a:t>6/04/2025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2868FC7A-1F35-41DC-8295-CA52CAB961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2108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4" r:id="rId1"/>
    <p:sldLayoutId id="2147484055" r:id="rId2"/>
    <p:sldLayoutId id="2147484056" r:id="rId3"/>
    <p:sldLayoutId id="2147484057" r:id="rId4"/>
    <p:sldLayoutId id="2147484058" r:id="rId5"/>
    <p:sldLayoutId id="2147484059" r:id="rId6"/>
    <p:sldLayoutId id="2147484060" r:id="rId7"/>
    <p:sldLayoutId id="2147484061" r:id="rId8"/>
    <p:sldLayoutId id="2147484062" r:id="rId9"/>
    <p:sldLayoutId id="2147484063" r:id="rId10"/>
    <p:sldLayoutId id="2147484064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B87C3-0203-ACB5-14A7-1B80A7442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58969" y="2386744"/>
            <a:ext cx="5928358" cy="1645920"/>
          </a:xfrm>
        </p:spPr>
        <p:txBody>
          <a:bodyPr>
            <a:normAutofit/>
          </a:bodyPr>
          <a:lstStyle/>
          <a:p>
            <a:r>
              <a:rPr lang="en-US" sz="2700" dirty="0"/>
              <a:t>Car Insurance Premiums Predication</a:t>
            </a:r>
            <a:endParaRPr lang="en-AU" sz="27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A2A82-D632-BD67-CEC0-994A69D9E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58969" y="4512800"/>
            <a:ext cx="5928358" cy="1239894"/>
          </a:xfrm>
        </p:spPr>
        <p:txBody>
          <a:bodyPr>
            <a:normAutofit/>
          </a:bodyPr>
          <a:lstStyle/>
          <a:p>
            <a:pPr algn="r"/>
            <a:r>
              <a:rPr lang="en-AU" dirty="0">
                <a:solidFill>
                  <a:schemeClr val="bg1"/>
                </a:solidFill>
              </a:rPr>
              <a:t>Yan Zhang</a:t>
            </a:r>
          </a:p>
        </p:txBody>
      </p:sp>
      <p:pic>
        <p:nvPicPr>
          <p:cNvPr id="5" name="Picture 4" descr="A dashboard of a car">
            <a:extLst>
              <a:ext uri="{FF2B5EF4-FFF2-40B4-BE49-F238E27FC236}">
                <a16:creationId xmlns:a16="http://schemas.microsoft.com/office/drawing/2014/main" id="{C2921817-ABC2-BF2C-9FA6-E7393C63D17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201" r="31498" b="-1"/>
          <a:stretch/>
        </p:blipFill>
        <p:spPr>
          <a:xfrm>
            <a:off x="20" y="10"/>
            <a:ext cx="4654277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0C17A-4F87-2488-285D-25FFA50E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400"/>
              <a:t>Model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D2F1D1-8CC1-08FB-4DF5-9654251F58C4}"/>
              </a:ext>
            </a:extLst>
          </p:cNvPr>
          <p:cNvSpPr txBox="1"/>
          <p:nvPr/>
        </p:nvSpPr>
        <p:spPr>
          <a:xfrm>
            <a:off x="1121822" y="4352544"/>
            <a:ext cx="2410650" cy="123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5-fold cross validation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B3A35E-C6C2-53FB-F804-7A22094F4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400499"/>
              </p:ext>
            </p:extLst>
          </p:nvPr>
        </p:nvGraphicFramePr>
        <p:xfrm>
          <a:off x="5294376" y="1433060"/>
          <a:ext cx="6257548" cy="3677177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88226">
                  <a:extLst>
                    <a:ext uri="{9D8B030D-6E8A-4147-A177-3AD203B41FA5}">
                      <a16:colId xmlns:a16="http://schemas.microsoft.com/office/drawing/2014/main" val="1518915440"/>
                    </a:ext>
                  </a:extLst>
                </a:gridCol>
                <a:gridCol w="1580283">
                  <a:extLst>
                    <a:ext uri="{9D8B030D-6E8A-4147-A177-3AD203B41FA5}">
                      <a16:colId xmlns:a16="http://schemas.microsoft.com/office/drawing/2014/main" val="1635585639"/>
                    </a:ext>
                  </a:extLst>
                </a:gridCol>
                <a:gridCol w="1304378">
                  <a:extLst>
                    <a:ext uri="{9D8B030D-6E8A-4147-A177-3AD203B41FA5}">
                      <a16:colId xmlns:a16="http://schemas.microsoft.com/office/drawing/2014/main" val="3065102209"/>
                    </a:ext>
                  </a:extLst>
                </a:gridCol>
                <a:gridCol w="1580283">
                  <a:extLst>
                    <a:ext uri="{9D8B030D-6E8A-4147-A177-3AD203B41FA5}">
                      <a16:colId xmlns:a16="http://schemas.microsoft.com/office/drawing/2014/main" val="537216998"/>
                    </a:ext>
                  </a:extLst>
                </a:gridCol>
                <a:gridCol w="1304378">
                  <a:extLst>
                    <a:ext uri="{9D8B030D-6E8A-4147-A177-3AD203B41FA5}">
                      <a16:colId xmlns:a16="http://schemas.microsoft.com/office/drawing/2014/main" val="2421630107"/>
                    </a:ext>
                  </a:extLst>
                </a:gridCol>
              </a:tblGrid>
              <a:tr h="996157">
                <a:tc>
                  <a:txBody>
                    <a:bodyPr/>
                    <a:lstStyle/>
                    <a:p>
                      <a:pPr algn="r" fontAlgn="ctr"/>
                      <a:endParaRPr lang="en-AU" sz="2400" b="1" cap="none" spc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4093" marR="134418" marT="26884" marB="2016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1" cap="none" spc="0">
                          <a:solidFill>
                            <a:schemeClr val="tx1"/>
                          </a:solidFill>
                          <a:effectLst/>
                        </a:rPr>
                        <a:t>Training R2</a:t>
                      </a:r>
                    </a:p>
                  </a:txBody>
                  <a:tcPr marL="94093" marR="134418" marT="26884" marB="2016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1" cap="none" spc="0">
                          <a:solidFill>
                            <a:schemeClr val="tx1"/>
                          </a:solidFill>
                          <a:effectLst/>
                        </a:rPr>
                        <a:t>Test R2</a:t>
                      </a:r>
                    </a:p>
                  </a:txBody>
                  <a:tcPr marL="94093" marR="134418" marT="26884" marB="2016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1" cap="none" spc="0">
                          <a:solidFill>
                            <a:schemeClr val="tx1"/>
                          </a:solidFill>
                          <a:effectLst/>
                        </a:rPr>
                        <a:t>Training RMSE</a:t>
                      </a:r>
                    </a:p>
                  </a:txBody>
                  <a:tcPr marL="94093" marR="134418" marT="26884" marB="2016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2400" b="1" cap="none" spc="0">
                          <a:solidFill>
                            <a:schemeClr val="tx1"/>
                          </a:solidFill>
                          <a:effectLst/>
                        </a:rPr>
                        <a:t>Test RMSE</a:t>
                      </a:r>
                    </a:p>
                  </a:txBody>
                  <a:tcPr marL="94093" marR="134418" marT="26884" marB="201627" anchor="b">
                    <a:lnL w="12700" cmpd="sng">
                      <a:noFill/>
                    </a:lnL>
                    <a:lnR w="12700" cmpd="sng">
                      <a:noFill/>
                    </a:lnR>
                    <a:lnT w="9525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321810"/>
                  </a:ext>
                </a:extLst>
              </a:tr>
              <a:tr h="536204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4093" marR="134418" marT="26884" marB="20162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0.655881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0.601505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3.465519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3.719343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299549"/>
                  </a:ext>
                </a:extLst>
              </a:tr>
              <a:tr h="536204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94093" marR="134418" marT="26884" marB="20162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0.649873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0.624903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3.512102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3.540192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7011336"/>
                  </a:ext>
                </a:extLst>
              </a:tr>
              <a:tr h="536204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94093" marR="134418" marT="26884" marB="20162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0.634097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0.683574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3.541980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3.424669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1418669"/>
                  </a:ext>
                </a:extLst>
              </a:tr>
              <a:tr h="536204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94093" marR="134418" marT="26884" marB="20162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0.636770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0.676312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3.543693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3.415562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3882925"/>
                  </a:ext>
                </a:extLst>
              </a:tr>
              <a:tr h="536204"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b="1" cap="none" spc="0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94093" marR="134418" marT="26884" marB="20162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0.649701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0.626167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3.522816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AU" sz="1800" cap="none" spc="0">
                          <a:solidFill>
                            <a:schemeClr val="tx1"/>
                          </a:solidFill>
                          <a:effectLst/>
                        </a:rPr>
                        <a:t>3.497520</a:t>
                      </a:r>
                    </a:p>
                  </a:txBody>
                  <a:tcPr marL="94093" marR="134418" marT="26884" marB="20162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3769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3762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B90DF-06D4-DDC1-58F8-48055BC541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303420"/>
            <a:ext cx="8991600" cy="1645920"/>
          </a:xfrm>
        </p:spPr>
        <p:txBody>
          <a:bodyPr/>
          <a:lstStyle/>
          <a:p>
            <a:r>
              <a:rPr lang="en-AU" dirty="0"/>
              <a:t>Insights &amp; Business Impact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366FBF-726A-42BA-AD3B-213B0535B82E}"/>
              </a:ext>
            </a:extLst>
          </p:cNvPr>
          <p:cNvSpPr txBox="1"/>
          <p:nvPr/>
        </p:nvSpPr>
        <p:spPr>
          <a:xfrm>
            <a:off x="555543" y="2022298"/>
            <a:ext cx="741953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Key Findings: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As driver experience increases, insurance premiums tend to decrease.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marL="447675" indent="-447675"/>
            <a:r>
              <a:rPr lang="en-US" sz="2000" dirty="0">
                <a:solidFill>
                  <a:schemeClr val="bg1"/>
                </a:solidFill>
              </a:rPr>
              <a:t>	The model provides a good starting point for predicting insurance premiums based on driver experience.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b="1" dirty="0">
                <a:solidFill>
                  <a:schemeClr val="bg1"/>
                </a:solidFill>
              </a:rPr>
              <a:t>Business Impact: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This model can help insurance companies set more accurate, fair premiums for drivers based on experience.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	Better pricing strategies could lead to increased customer satisfaction and more competitive pricing.</a:t>
            </a:r>
            <a:endParaRPr lang="en-AU" sz="2000" dirty="0">
              <a:solidFill>
                <a:schemeClr val="bg1"/>
              </a:solidFill>
            </a:endParaRPr>
          </a:p>
          <a:p>
            <a:endParaRPr lang="en-AU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C8649FEF-918C-44A0-67EE-29FE30367C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2290" y="2190790"/>
            <a:ext cx="3454167" cy="2717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2179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220665-D3A7-607C-4814-1280D487F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A4F99-B64F-A0F8-1A21-FF0BD1D71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AU" dirty="0"/>
              <a:t>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B3405-83EC-3D64-522D-798C1898C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1843590"/>
            <a:ext cx="8828588" cy="3566610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Conclusion: 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The linear regression model predicts car insurance premiums based on driver experience, with R² of 0.64.  It is not perfect. There’s still significant room for improvement in capturing the relationship between Driver Experience and Premium.</a:t>
            </a:r>
          </a:p>
          <a:p>
            <a:r>
              <a:rPr lang="en-US" sz="2000" b="1" dirty="0">
                <a:solidFill>
                  <a:schemeClr val="tx1"/>
                </a:solidFill>
              </a:rPr>
              <a:t>Next Steps: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Try other machine learning models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Incorporate additional features like age or car type for improved accuracy.</a:t>
            </a:r>
          </a:p>
          <a:p>
            <a:pPr lvl="1"/>
            <a:r>
              <a:rPr lang="en-US" sz="2000" dirty="0">
                <a:solidFill>
                  <a:schemeClr val="tx1"/>
                </a:solidFill>
              </a:rPr>
              <a:t>Test the model on new data to ensure generalizability.</a:t>
            </a:r>
            <a:endParaRPr lang="en-AU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118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8B935-1C24-E94F-6571-4A7DEDE592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067599"/>
            <a:ext cx="8991600" cy="1645920"/>
          </a:xfrm>
        </p:spPr>
        <p:txBody>
          <a:bodyPr>
            <a:normAutofit/>
          </a:bodyPr>
          <a:lstStyle/>
          <a:p>
            <a:r>
              <a:rPr lang="en-AU" sz="6600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FCA2D7-8E5F-9719-1411-2FC655B67E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6000" b="1" dirty="0">
                <a:solidFill>
                  <a:schemeClr val="bg1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758848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A457FC-BEE5-142B-D543-91DD95C2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vert="horz" wrap="square" lIns="182880" tIns="182880" rIns="182880" bIns="18288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Agenda</a:t>
            </a:r>
          </a:p>
        </p:txBody>
      </p:sp>
      <p:graphicFrame>
        <p:nvGraphicFramePr>
          <p:cNvPr id="8" name="TextBox 5">
            <a:extLst>
              <a:ext uri="{FF2B5EF4-FFF2-40B4-BE49-F238E27FC236}">
                <a16:creationId xmlns:a16="http://schemas.microsoft.com/office/drawing/2014/main" id="{A6FD29E3-C7F8-8884-9C48-50A005B7D2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4131597"/>
              </p:ext>
            </p:extLst>
          </p:nvPr>
        </p:nvGraphicFramePr>
        <p:xfrm>
          <a:off x="5619750" y="965200"/>
          <a:ext cx="5607050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78527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C86D40-CB2D-CD37-C266-8A421D958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rgbClr val="FFFFFF"/>
          </a:solidFill>
        </p:spPr>
        <p:txBody>
          <a:bodyPr>
            <a:normAutofit/>
          </a:bodyPr>
          <a:lstStyle/>
          <a:p>
            <a:r>
              <a:rPr lang="en-AU" dirty="0"/>
              <a:t>Introduction &amp; Business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16ADD0-A1B2-CA56-50EE-6A141EAC82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062" y="2291262"/>
            <a:ext cx="8779512" cy="287925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404040"/>
                </a:solidFill>
              </a:rPr>
              <a:t>Business Problem</a:t>
            </a:r>
            <a:r>
              <a:rPr lang="en-US" dirty="0">
                <a:solidFill>
                  <a:srgbClr val="404040"/>
                </a:solidFill>
              </a:rPr>
              <a:t>: </a:t>
            </a:r>
          </a:p>
          <a:p>
            <a:pPr marL="811213" indent="-811213">
              <a:buNone/>
            </a:pPr>
            <a:r>
              <a:rPr lang="en-US" dirty="0">
                <a:solidFill>
                  <a:srgbClr val="404040"/>
                </a:solidFill>
              </a:rPr>
              <a:t>	Insurance companies need to predict car insurance premiums accurately to optimize pricing strategies based on factors such driver and vehicle characteristics¶.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r>
              <a:rPr lang="en-US" b="1">
                <a:solidFill>
                  <a:srgbClr val="404040"/>
                </a:solidFill>
              </a:rPr>
              <a:t>Data Scicence </a:t>
            </a:r>
            <a:r>
              <a:rPr lang="en-US" b="1" dirty="0">
                <a:solidFill>
                  <a:srgbClr val="404040"/>
                </a:solidFill>
              </a:rPr>
              <a:t>Problem</a:t>
            </a:r>
            <a:r>
              <a:rPr lang="en-US" dirty="0">
                <a:solidFill>
                  <a:srgbClr val="404040"/>
                </a:solidFill>
              </a:rPr>
              <a:t>:  </a:t>
            </a:r>
          </a:p>
          <a:p>
            <a:pPr lvl="2"/>
            <a:r>
              <a:rPr lang="en-US" dirty="0">
                <a:solidFill>
                  <a:srgbClr val="404040"/>
                </a:solidFill>
              </a:rPr>
              <a:t>Build a model that predicts insurance premiums given the input features such as drive age, drive experience and vehicle </a:t>
            </a:r>
            <a:r>
              <a:rPr lang="en-US">
                <a:solidFill>
                  <a:srgbClr val="404040"/>
                </a:solidFill>
              </a:rPr>
              <a:t>info etc</a:t>
            </a:r>
            <a:endParaRPr lang="en-US" dirty="0">
              <a:solidFill>
                <a:srgbClr val="404040"/>
              </a:solidFill>
            </a:endParaRPr>
          </a:p>
          <a:p>
            <a:endParaRPr lang="en-AU" dirty="0">
              <a:solidFill>
                <a:srgbClr val="40404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7880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06C73-A85D-CEE9-A6B4-92A85431F2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736" y="237433"/>
            <a:ext cx="8991600" cy="1645920"/>
          </a:xfrm>
        </p:spPr>
        <p:txBody>
          <a:bodyPr/>
          <a:lstStyle/>
          <a:p>
            <a:r>
              <a:rPr lang="en-AU" dirty="0"/>
              <a:t>Data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7EEE38-5C90-53D4-41F2-7C5374A4F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348" y="2323424"/>
            <a:ext cx="11379346" cy="27859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15F0E6-D492-1642-175D-B57267AA902D}"/>
              </a:ext>
            </a:extLst>
          </p:cNvPr>
          <p:cNvSpPr txBox="1"/>
          <p:nvPr/>
        </p:nvSpPr>
        <p:spPr>
          <a:xfrm>
            <a:off x="1590190" y="5384571"/>
            <a:ext cx="7347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car_insurance_premium_dataset.csv     		1000 rows,  	7 columns</a:t>
            </a:r>
          </a:p>
          <a:p>
            <a:r>
              <a:rPr lang="en-AU" dirty="0">
                <a:solidFill>
                  <a:schemeClr val="bg1"/>
                </a:solidFill>
              </a:rPr>
              <a:t>car_insurance_premium_dataset_TEST.csv    	100rows, 		7 columns</a:t>
            </a:r>
          </a:p>
        </p:txBody>
      </p:sp>
    </p:spTree>
    <p:extLst>
      <p:ext uri="{BB962C8B-B14F-4D97-AF65-F5344CB8AC3E}">
        <p14:creationId xmlns:p14="http://schemas.microsoft.com/office/powerpoint/2010/main" val="3391894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CE170-D60A-637E-3866-CC37302DD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45676" y="359981"/>
            <a:ext cx="8863553" cy="1239894"/>
          </a:xfrm>
        </p:spPr>
        <p:txBody>
          <a:bodyPr/>
          <a:lstStyle/>
          <a:p>
            <a:r>
              <a:rPr lang="en-AU" dirty="0"/>
              <a:t>Data Wrangling &amp; Cleaning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C30572-198A-CDB3-52CD-6F8F26C240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C93888-19E7-1823-A6DE-CA1AFF991F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0" y="1743075"/>
            <a:ext cx="7672387" cy="511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C8A95A1-0E55-AF95-B04F-6777FBA2E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30" y="1937877"/>
            <a:ext cx="3371850" cy="3257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682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A802D-A89D-C393-CB8F-54AA9558DD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43165"/>
            <a:ext cx="8991600" cy="1645920"/>
          </a:xfrm>
        </p:spPr>
        <p:txBody>
          <a:bodyPr/>
          <a:lstStyle/>
          <a:p>
            <a:r>
              <a:rPr lang="en-AU" dirty="0"/>
              <a:t>Exploratory Data Analysis (EDA)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BD3BA22-E5CD-E2C9-F74B-823F14921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399" y="1950371"/>
            <a:ext cx="4764464" cy="476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290CF6-A226-0FC1-EE88-A81A3F8311F9}"/>
              </a:ext>
            </a:extLst>
          </p:cNvPr>
          <p:cNvSpPr txBox="1"/>
          <p:nvPr/>
        </p:nvSpPr>
        <p:spPr>
          <a:xfrm>
            <a:off x="7060676" y="2505456"/>
            <a:ext cx="46278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Correlation: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Driver Experience           	-0.803323</a:t>
            </a:r>
          </a:p>
          <a:p>
            <a:r>
              <a:rPr lang="en-US" dirty="0">
                <a:solidFill>
                  <a:schemeClr val="bg1"/>
                </a:solidFill>
              </a:rPr>
              <a:t>Driver Age                  		-0.776848</a:t>
            </a:r>
          </a:p>
          <a:p>
            <a:r>
              <a:rPr lang="en-US" dirty="0">
                <a:solidFill>
                  <a:schemeClr val="bg1"/>
                </a:solidFill>
              </a:rPr>
              <a:t>Car Manufacturing Year     	 -0.171829</a:t>
            </a:r>
          </a:p>
          <a:p>
            <a:r>
              <a:rPr lang="en-US" dirty="0">
                <a:solidFill>
                  <a:schemeClr val="bg1"/>
                </a:solidFill>
              </a:rPr>
              <a:t>Annual Mileage (x1000 km)    0.022131</a:t>
            </a:r>
          </a:p>
          <a:p>
            <a:r>
              <a:rPr lang="en-US" dirty="0">
                <a:solidFill>
                  <a:schemeClr val="bg1"/>
                </a:solidFill>
              </a:rPr>
              <a:t>Car Age                      		0.171829</a:t>
            </a:r>
          </a:p>
          <a:p>
            <a:r>
              <a:rPr lang="en-US" dirty="0">
                <a:solidFill>
                  <a:schemeClr val="bg1"/>
                </a:solidFill>
              </a:rPr>
              <a:t>Previous Accidents           	0.410786</a:t>
            </a:r>
          </a:p>
          <a:p>
            <a:r>
              <a:rPr lang="en-US" dirty="0">
                <a:solidFill>
                  <a:schemeClr val="bg1"/>
                </a:solidFill>
              </a:rPr>
              <a:t>Insurance Premium ($)        	1.000000</a:t>
            </a:r>
            <a:endParaRPr lang="en-A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694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C52BE-3DE3-0D11-7A82-07E95ABEE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5614" y="237432"/>
            <a:ext cx="8991600" cy="1645920"/>
          </a:xfrm>
        </p:spPr>
        <p:txBody>
          <a:bodyPr/>
          <a:lstStyle/>
          <a:p>
            <a:r>
              <a:rPr lang="en-AU" dirty="0"/>
              <a:t> Hypothesis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1DA146-3602-E594-6307-C145B1511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40656" y="5068981"/>
            <a:ext cx="8910687" cy="1239894"/>
          </a:xfrm>
        </p:spPr>
        <p:txBody>
          <a:bodyPr/>
          <a:lstStyle/>
          <a:p>
            <a:pPr algn="l"/>
            <a:r>
              <a:rPr lang="en-US" b="1" dirty="0">
                <a:solidFill>
                  <a:schemeClr val="bg1"/>
                </a:solidFill>
              </a:rPr>
              <a:t>Test Method</a:t>
            </a:r>
            <a:r>
              <a:rPr lang="en-US" dirty="0">
                <a:solidFill>
                  <a:schemeClr val="bg1"/>
                </a:solidFill>
              </a:rPr>
              <a:t>:  </a:t>
            </a:r>
          </a:p>
          <a:p>
            <a:pPr marL="895350" indent="-895350" algn="l"/>
            <a:r>
              <a:rPr lang="en-US" dirty="0">
                <a:solidFill>
                  <a:schemeClr val="bg1"/>
                </a:solidFill>
              </a:rPr>
              <a:t>	A t-test was performed to check the significance of the relationship between Driver Experience and Premium.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E5BA83-9453-5984-B051-16903E954ED7}"/>
              </a:ext>
            </a:extLst>
          </p:cNvPr>
          <p:cNvSpPr txBox="1"/>
          <p:nvPr/>
        </p:nvSpPr>
        <p:spPr>
          <a:xfrm>
            <a:off x="1675614" y="2419314"/>
            <a:ext cx="917463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2400" dirty="0">
                <a:solidFill>
                  <a:schemeClr val="bg1"/>
                </a:solidFill>
              </a:rPr>
              <a:t>Null Hypothesis (H₀): </a:t>
            </a:r>
          </a:p>
          <a:p>
            <a:r>
              <a:rPr lang="en-AU" sz="2400" dirty="0">
                <a:solidFill>
                  <a:schemeClr val="bg1"/>
                </a:solidFill>
              </a:rPr>
              <a:t>"Driver Experience does not significantly affect car insurance premiums."</a:t>
            </a:r>
          </a:p>
          <a:p>
            <a:endParaRPr lang="en-AU" sz="2400" dirty="0">
              <a:solidFill>
                <a:schemeClr val="bg1"/>
              </a:solidFill>
            </a:endParaRPr>
          </a:p>
          <a:p>
            <a:r>
              <a:rPr lang="en-AU" sz="2400" dirty="0">
                <a:solidFill>
                  <a:schemeClr val="bg1"/>
                </a:solidFill>
              </a:rPr>
              <a:t>Alternative Hypothesis (H₁): </a:t>
            </a:r>
          </a:p>
          <a:p>
            <a:r>
              <a:rPr lang="en-AU" sz="2400" dirty="0">
                <a:solidFill>
                  <a:schemeClr val="bg1"/>
                </a:solidFill>
              </a:rPr>
              <a:t>"Driver Experience significantly affects car insurance premiums."</a:t>
            </a:r>
          </a:p>
        </p:txBody>
      </p:sp>
    </p:spTree>
    <p:extLst>
      <p:ext uri="{BB962C8B-B14F-4D97-AF65-F5344CB8AC3E}">
        <p14:creationId xmlns:p14="http://schemas.microsoft.com/office/powerpoint/2010/main" val="2163480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34685CA-4B8D-8CF0-0DDC-D7BC6B63F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1728" y="4352543"/>
            <a:ext cx="8045078" cy="2300287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>
                <a:solidFill>
                  <a:schemeClr val="bg1"/>
                </a:solidFill>
              </a:rPr>
              <a:t>alpha = 0.05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t = -18.778445334825797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p = 8.541512483416088e-57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We reject our null hypothesis.</a:t>
            </a:r>
          </a:p>
          <a:p>
            <a:pPr algn="l"/>
            <a:r>
              <a:rPr lang="en-US" sz="9600" dirty="0">
                <a:solidFill>
                  <a:schemeClr val="bg1"/>
                </a:solidFill>
              </a:rPr>
              <a:t>Driver Experience significantly affects car insurance premiums.</a:t>
            </a:r>
            <a:endParaRPr lang="en-AU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B400549-D6FB-9C3C-1B95-C96C103A9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0261" y="380527"/>
            <a:ext cx="6227542" cy="3437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72D3CA42-2070-E685-0D10-CD96126B80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609" y="497400"/>
            <a:ext cx="3327605" cy="3320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343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F4F35-298F-3CE9-1FA6-D54C9DDA5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35870" y="107937"/>
            <a:ext cx="8991600" cy="1645920"/>
          </a:xfrm>
        </p:spPr>
        <p:txBody>
          <a:bodyPr/>
          <a:lstStyle/>
          <a:p>
            <a:r>
              <a:rPr lang="en-AU" dirty="0"/>
              <a:t>Linear Regression Model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5E2A6C-C101-1F96-484D-2AD255FF10CC}"/>
              </a:ext>
            </a:extLst>
          </p:cNvPr>
          <p:cNvSpPr txBox="1"/>
          <p:nvPr/>
        </p:nvSpPr>
        <p:spPr>
          <a:xfrm>
            <a:off x="688686" y="1833393"/>
            <a:ext cx="1081462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Model: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Linear </a:t>
            </a:r>
            <a:r>
              <a:rPr lang="en-US" sz="2000" dirty="0">
                <a:solidFill>
                  <a:schemeClr val="bg1"/>
                </a:solidFill>
              </a:rPr>
              <a:t>Regression</a:t>
            </a:r>
            <a:r>
              <a:rPr lang="en-US" sz="2400" dirty="0">
                <a:solidFill>
                  <a:schemeClr val="bg1"/>
                </a:solidFill>
              </a:rPr>
              <a:t> was used to predict Insurance Premium based on Driver Experience</a:t>
            </a:r>
            <a:r>
              <a:rPr lang="en-US" dirty="0">
                <a:solidFill>
                  <a:schemeClr val="bg1"/>
                </a:solidFill>
              </a:rPr>
              <a:t>.</a:t>
            </a:r>
            <a:endParaRPr lang="en-AU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B157FE-5A8D-2FB4-958F-8A76494088FA}"/>
              </a:ext>
            </a:extLst>
          </p:cNvPr>
          <p:cNvSpPr txBox="1"/>
          <p:nvPr/>
        </p:nvSpPr>
        <p:spPr>
          <a:xfrm>
            <a:off x="688686" y="3337090"/>
            <a:ext cx="28563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chemeClr val="bg1"/>
                </a:solidFill>
              </a:rPr>
              <a:t>Model Results: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	Intercept: 	1000</a:t>
            </a:r>
          </a:p>
          <a:p>
            <a:endParaRPr lang="en-AU" dirty="0">
              <a:solidFill>
                <a:schemeClr val="bg1"/>
              </a:solidFill>
            </a:endParaRPr>
          </a:p>
          <a:p>
            <a:r>
              <a:rPr lang="en-AU" dirty="0">
                <a:solidFill>
                  <a:schemeClr val="bg1"/>
                </a:solidFill>
              </a:rPr>
              <a:t>	Coefficient: 	-0.44366</a:t>
            </a:r>
          </a:p>
        </p:txBody>
      </p:sp>
      <p:pic>
        <p:nvPicPr>
          <p:cNvPr id="5123" name="Picture 3">
            <a:extLst>
              <a:ext uri="{FF2B5EF4-FFF2-40B4-BE49-F238E27FC236}">
                <a16:creationId xmlns:a16="http://schemas.microsoft.com/office/drawing/2014/main" id="{CC4B84EB-26C6-3CFE-AC0C-EA41D885C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9459" y="2887808"/>
            <a:ext cx="4636172" cy="3647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3752121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</TotalTime>
  <Words>491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Parcel</vt:lpstr>
      <vt:lpstr>Car Insurance Premiums Predication</vt:lpstr>
      <vt:lpstr>Agenda</vt:lpstr>
      <vt:lpstr>Introduction &amp; Business Context</vt:lpstr>
      <vt:lpstr>Data Overview</vt:lpstr>
      <vt:lpstr>Data Wrangling &amp; Cleaning</vt:lpstr>
      <vt:lpstr>Exploratory Data Analysis (EDA)</vt:lpstr>
      <vt:lpstr> Hypothesis Testing</vt:lpstr>
      <vt:lpstr>PowerPoint Presentation</vt:lpstr>
      <vt:lpstr>Linear Regression Model</vt:lpstr>
      <vt:lpstr>Model Performance</vt:lpstr>
      <vt:lpstr>Insights &amp; Business Impact</vt:lpstr>
      <vt:lpstr>Conclusion &amp; Next Steps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Yiming Qu</dc:creator>
  <cp:lastModifiedBy>Yiming Qu</cp:lastModifiedBy>
  <cp:revision>44</cp:revision>
  <dcterms:created xsi:type="dcterms:W3CDTF">2025-04-06T07:06:26Z</dcterms:created>
  <dcterms:modified xsi:type="dcterms:W3CDTF">2025-04-06T10:13:36Z</dcterms:modified>
</cp:coreProperties>
</file>