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media/image22.svg" ContentType="image/svg+xml"/>
  <Override PartName="/ppt/media/image24.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75" r:id="rId3"/>
    <p:sldId id="315" r:id="rId5"/>
    <p:sldId id="299" r:id="rId6"/>
    <p:sldId id="328" r:id="rId7"/>
    <p:sldId id="337" r:id="rId8"/>
    <p:sldId id="341" r:id="rId9"/>
    <p:sldId id="356" r:id="rId10"/>
    <p:sldId id="323" r:id="rId11"/>
    <p:sldId id="329" r:id="rId12"/>
    <p:sldId id="324" r:id="rId13"/>
    <p:sldId id="342" r:id="rId14"/>
    <p:sldId id="344" r:id="rId15"/>
    <p:sldId id="325" r:id="rId16"/>
    <p:sldId id="347" r:id="rId17"/>
    <p:sldId id="348" r:id="rId18"/>
    <p:sldId id="350" r:id="rId19"/>
    <p:sldId id="345" r:id="rId20"/>
    <p:sldId id="349" r:id="rId21"/>
    <p:sldId id="326" r:id="rId22"/>
    <p:sldId id="352" r:id="rId23"/>
    <p:sldId id="351" r:id="rId24"/>
    <p:sldId id="322" r:id="rId25"/>
  </p:sldIdLst>
  <p:sldSz cx="12192000" cy="6858000"/>
  <p:notesSz cx="6858000" cy="9144000"/>
  <p:embeddedFontLst>
    <p:embeddedFont>
      <p:font typeface="微软雅黑" panose="020B0503020204020204" pitchFamily="34" charset="-122"/>
      <p:regular r:id="rId29"/>
    </p:embeddedFont>
    <p:embeddedFont>
      <p:font typeface="等线" panose="02010600030101010101" charset="-122"/>
      <p:regular r:id="rId30"/>
    </p:embeddedFont>
    <p:embeddedFont>
      <p:font typeface="等线 Light" panose="02010600030101010101" charset="-122"/>
      <p:regular r:id="rId31"/>
    </p:embeddedFont>
    <p:embeddedFont>
      <p:font typeface="Cambria" panose="02040503050406030204" charset="0"/>
      <p:regular r:id="rId32"/>
      <p:bold r:id="rId33"/>
      <p:italic r:id="rId34"/>
      <p:boldItalic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26.xml"/><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slideLayout" Target="../slideLayouts/slideLayout7.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image" Target="../media/image2.svg"/><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颜钦煜</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2022</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功能</a:t>
            </a:r>
            <a:r>
              <a:rPr lang="zh-CN" altLang="en-US" sz="4800" b="1" dirty="0">
                <a:solidFill>
                  <a:schemeClr val="bg1"/>
                </a:solidFill>
                <a:latin typeface="微软雅黑" panose="020B0503020204020204" pitchFamily="34" charset="-122"/>
                <a:ea typeface="微软雅黑" panose="020B0503020204020204" pitchFamily="34" charset="-122"/>
              </a:rPr>
              <a:t>设计</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功能设计</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1714"/>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9" name="图片 13"/>
          <p:cNvPicPr>
            <a:picLocks noChangeAspect="1"/>
          </p:cNvPicPr>
          <p:nvPr/>
        </p:nvPicPr>
        <p:blipFill>
          <a:blip r:embed="rId2"/>
          <a:stretch>
            <a:fillRect/>
          </a:stretch>
        </p:blipFill>
        <p:spPr>
          <a:xfrm>
            <a:off x="1296035" y="1245235"/>
            <a:ext cx="7967980" cy="4996180"/>
          </a:xfrm>
          <a:prstGeom prst="rect">
            <a:avLst/>
          </a:prstGeom>
          <a:noFill/>
          <a:ln>
            <a:noFill/>
          </a:ln>
        </p:spPr>
      </p:pic>
      <p:sp>
        <p:nvSpPr>
          <p:cNvPr id="100" name="文本框 99"/>
          <p:cNvSpPr txBox="1"/>
          <p:nvPr/>
        </p:nvSpPr>
        <p:spPr>
          <a:xfrm>
            <a:off x="3366770" y="509905"/>
            <a:ext cx="5080000" cy="460375"/>
          </a:xfrm>
          <a:prstGeom prst="rect">
            <a:avLst/>
          </a:prstGeom>
          <a:noFill/>
          <a:ln w="9525">
            <a:noFill/>
          </a:ln>
        </p:spPr>
        <p:txBody>
          <a:bodyPr>
            <a:spAutoFit/>
          </a:bodyPr>
          <a:p>
            <a:pPr indent="304800"/>
            <a:r>
              <a:rPr lang="en-US" altLang="zh-CN" sz="2400" b="0">
                <a:ea typeface="等线" panose="02010600030101010101" charset="-122"/>
              </a:rPr>
              <a:t>    </a:t>
            </a:r>
            <a:r>
              <a:rPr lang="zh-CN" sz="2400" b="0">
                <a:ea typeface="等线" panose="02010600030101010101" charset="-122"/>
              </a:rPr>
              <a:t>教师模块设计</a:t>
            </a:r>
            <a:endParaRPr lang="zh-CN" altLang="en-US" sz="2400" b="0">
              <a:ea typeface="等线"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20" name="图片 14"/>
          <p:cNvPicPr>
            <a:picLocks noChangeAspect="1"/>
          </p:cNvPicPr>
          <p:nvPr/>
        </p:nvPicPr>
        <p:blipFill>
          <a:blip r:embed="rId2"/>
          <a:stretch>
            <a:fillRect/>
          </a:stretch>
        </p:blipFill>
        <p:spPr>
          <a:xfrm>
            <a:off x="968375" y="1523365"/>
            <a:ext cx="8650605" cy="4912360"/>
          </a:xfrm>
          <a:prstGeom prst="rect">
            <a:avLst/>
          </a:prstGeom>
          <a:noFill/>
          <a:ln>
            <a:noFill/>
          </a:ln>
        </p:spPr>
      </p:pic>
      <p:sp>
        <p:nvSpPr>
          <p:cNvPr id="100" name="文本框 99"/>
          <p:cNvSpPr txBox="1"/>
          <p:nvPr/>
        </p:nvSpPr>
        <p:spPr>
          <a:xfrm>
            <a:off x="3079115" y="577215"/>
            <a:ext cx="5080000" cy="460375"/>
          </a:xfrm>
          <a:prstGeom prst="rect">
            <a:avLst/>
          </a:prstGeom>
          <a:noFill/>
          <a:ln w="9525">
            <a:noFill/>
          </a:ln>
        </p:spPr>
        <p:txBody>
          <a:bodyPr>
            <a:spAutoFit/>
          </a:bodyPr>
          <a:p>
            <a:pPr indent="304800"/>
            <a:r>
              <a:rPr lang="en-US" altLang="zh-CN" sz="2400" b="0">
                <a:ea typeface="等线" panose="02010600030101010101" charset="-122"/>
              </a:rPr>
              <a:t>          </a:t>
            </a:r>
            <a:r>
              <a:rPr lang="zh-CN" sz="2400" b="0">
                <a:ea typeface="等线" panose="02010600030101010101" charset="-122"/>
              </a:rPr>
              <a:t>学生模块设计</a:t>
            </a:r>
            <a:endParaRPr lang="zh-CN" altLang="en-US" sz="2400" b="0">
              <a:ea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74650" y="1122680"/>
            <a:ext cx="8001635" cy="1708785"/>
          </a:xfrm>
          <a:prstGeom prst="rect">
            <a:avLst/>
          </a:prstGeom>
          <a:noFill/>
        </p:spPr>
        <p:txBody>
          <a:bodyPr wrap="square" rtlCol="0" anchor="t">
            <a:noAutofit/>
          </a:bodyPr>
          <a:p>
            <a:r>
              <a:rPr lang="en-US" altLang="zh-CN" sz="2400"/>
              <a:t>1.</a:t>
            </a:r>
            <a:r>
              <a:rPr lang="zh-CN" altLang="en-US" sz="2400"/>
              <a:t>使用</a:t>
            </a:r>
            <a:r>
              <a:rPr lang="en-US" altLang="zh-CN" sz="2400"/>
              <a:t>jwt</a:t>
            </a:r>
            <a:r>
              <a:rPr lang="zh-CN" altLang="en-US" sz="2400"/>
              <a:t>令牌校验个人信息</a:t>
            </a:r>
            <a:endParaRPr lang="zh-CN" altLang="en-US" sz="2400"/>
          </a:p>
          <a:p>
            <a:endParaRPr lang="zh-CN" altLang="en-US" sz="2400"/>
          </a:p>
          <a:p>
            <a:r>
              <a:rPr lang="en-US" altLang="zh-CN"/>
              <a:t>       </a:t>
            </a:r>
            <a:r>
              <a:rPr lang="zh-CN" altLang="en-US"/>
              <a:t>jwt令牌储存用户信息，在登录处理中，成功查询到用户信息后，会生成jwt令牌并传回前端，前端将其储存到本地，以后每次请求都会在filter中处理，获取请求头Authorization中的令牌进行</a:t>
            </a:r>
            <a:r>
              <a:rPr lang="zh-CN" altLang="en-US"/>
              <a:t>校验</a:t>
            </a:r>
            <a:endParaRPr lang="zh-CN" altLang="en-US"/>
          </a:p>
        </p:txBody>
      </p:sp>
      <p:pic>
        <p:nvPicPr>
          <p:cNvPr id="21" name="图片 20"/>
          <p:cNvPicPr>
            <a:picLocks noChangeAspect="1"/>
          </p:cNvPicPr>
          <p:nvPr/>
        </p:nvPicPr>
        <p:blipFill>
          <a:blip r:embed="rId2"/>
          <a:stretch>
            <a:fillRect/>
          </a:stretch>
        </p:blipFill>
        <p:spPr>
          <a:xfrm>
            <a:off x="374650" y="2831465"/>
            <a:ext cx="8708390" cy="3908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422275" y="1522730"/>
            <a:ext cx="3919220" cy="3347720"/>
          </a:xfrm>
          <a:prstGeom prst="rect">
            <a:avLst/>
          </a:prstGeom>
          <a:noFill/>
          <a:ln w="9525">
            <a:noFill/>
          </a:ln>
        </p:spPr>
        <p:txBody>
          <a:bodyPr wrap="square">
            <a:noAutofit/>
          </a:bodyPr>
          <a:p>
            <a:pPr indent="127000"/>
            <a:r>
              <a:rPr lang="en-US" sz="2400" b="0">
                <a:solidFill>
                  <a:srgbClr val="000000"/>
                </a:solidFill>
                <a:latin typeface="Cambria" panose="02040503050406030204" charset="0"/>
              </a:rPr>
              <a:t>2. </a:t>
            </a:r>
            <a:r>
              <a:rPr lang="zh-CN" sz="2400" b="0">
                <a:solidFill>
                  <a:srgbClr val="000000"/>
                </a:solidFill>
                <a:latin typeface="Cambria" panose="02040503050406030204" charset="0"/>
                <a:ea typeface="宋体" panose="02010600030101010101" pitchFamily="2" charset="-122"/>
              </a:rPr>
              <a:t>使用</a:t>
            </a:r>
            <a:r>
              <a:rPr lang="en-US" sz="2400" b="0">
                <a:solidFill>
                  <a:srgbClr val="000000"/>
                </a:solidFill>
                <a:latin typeface="Cambria" panose="02040503050406030204" charset="0"/>
              </a:rPr>
              <a:t>MD5+</a:t>
            </a:r>
            <a:r>
              <a:rPr lang="zh-CN" sz="2400" b="0">
                <a:solidFill>
                  <a:srgbClr val="000000"/>
                </a:solidFill>
                <a:latin typeface="Cambria" panose="02040503050406030204" charset="0"/>
                <a:ea typeface="宋体" panose="02010600030101010101" pitchFamily="2" charset="-122"/>
              </a:rPr>
              <a:t>盐的形式处理密码，并储存到数据库中。</a:t>
            </a:r>
            <a:r>
              <a:rPr lang="zh-CN" altLang="en-US" sz="2400" b="0">
                <a:solidFill>
                  <a:srgbClr val="000000"/>
                </a:solidFill>
                <a:latin typeface="Cambria" panose="02040503050406030204" charset="0"/>
                <a:ea typeface="宋体" panose="02010600030101010101" pitchFamily="2" charset="-122"/>
              </a:rPr>
              <a:t>MD5的全称是Message-Digest Algorithm，是Hash算法中的一种重要算法，具有单项加密、加密结果唯一、安全性能好等特点。</a:t>
            </a:r>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en-US" altLang="zh-CN" sz="2400" b="0">
              <a:solidFill>
                <a:srgbClr val="000000"/>
              </a:solidFill>
              <a:latin typeface="Cambria" panose="02040503050406030204" charset="0"/>
              <a:ea typeface="宋体" panose="02010600030101010101" pitchFamily="2" charset="-122"/>
            </a:endParaRPr>
          </a:p>
        </p:txBody>
      </p:sp>
      <p:pic>
        <p:nvPicPr>
          <p:cNvPr id="13" name="图片 12"/>
          <p:cNvPicPr>
            <a:picLocks noChangeAspect="1"/>
          </p:cNvPicPr>
          <p:nvPr/>
        </p:nvPicPr>
        <p:blipFill>
          <a:blip r:embed="rId2"/>
          <a:stretch>
            <a:fillRect/>
          </a:stretch>
        </p:blipFill>
        <p:spPr>
          <a:xfrm>
            <a:off x="4458335" y="1522730"/>
            <a:ext cx="5029200" cy="4224655"/>
          </a:xfrm>
          <a:prstGeom prst="rect">
            <a:avLst/>
          </a:prstGeom>
        </p:spPr>
      </p:pic>
      <p:sp>
        <p:nvSpPr>
          <p:cNvPr id="14" name="文本框 13"/>
          <p:cNvSpPr txBox="1"/>
          <p:nvPr/>
        </p:nvSpPr>
        <p:spPr>
          <a:xfrm>
            <a:off x="4614545" y="1155700"/>
            <a:ext cx="6096000" cy="368300"/>
          </a:xfrm>
          <a:prstGeom prst="rect">
            <a:avLst/>
          </a:prstGeom>
          <a:noFill/>
        </p:spPr>
        <p:txBody>
          <a:bodyPr wrap="square" rtlCol="0" anchor="t">
            <a:spAutoFit/>
          </a:bodyPr>
          <a:p>
            <a:r>
              <a:rPr lang="en-US" altLang="zh-CN"/>
              <a:t>                          </a:t>
            </a:r>
            <a:r>
              <a:rPr lang="zh-CN" altLang="en-US"/>
              <a:t>MD5加密</a:t>
            </a:r>
            <a:r>
              <a:rPr lang="zh-CN" altLang="en-US"/>
              <a:t>流程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41588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91135" y="904240"/>
            <a:ext cx="3632835" cy="460375"/>
          </a:xfrm>
          <a:prstGeom prst="rect">
            <a:avLst/>
          </a:prstGeom>
          <a:noFill/>
          <a:ln w="9525">
            <a:noFill/>
          </a:ln>
        </p:spPr>
        <p:txBody>
          <a:bodyPr wrap="square">
            <a:spAutoFit/>
          </a:bodyPr>
          <a:p>
            <a:pPr indent="127000"/>
            <a:r>
              <a:rPr lang="en-US" altLang="zh-CN" sz="2400" b="0">
                <a:ea typeface="等线" panose="02010600030101010101" charset="-122"/>
              </a:rPr>
              <a:t>3.</a:t>
            </a:r>
            <a:r>
              <a:rPr lang="zh-CN" sz="2400" b="0">
                <a:ea typeface="等线" panose="02010600030101010101" charset="-122"/>
              </a:rPr>
              <a:t>手写MyBatis</a:t>
            </a:r>
            <a:endParaRPr lang="zh-CN" altLang="en-US" sz="2400" b="0">
              <a:ea typeface="等线" panose="02010600030101010101" charset="-122"/>
            </a:endParaRPr>
          </a:p>
        </p:txBody>
      </p:sp>
      <p:sp>
        <p:nvSpPr>
          <p:cNvPr id="5" name="文本框 4"/>
          <p:cNvSpPr txBox="1"/>
          <p:nvPr/>
        </p:nvSpPr>
        <p:spPr>
          <a:xfrm>
            <a:off x="191135" y="3577590"/>
            <a:ext cx="2951480" cy="1847215"/>
          </a:xfrm>
          <a:prstGeom prst="rect">
            <a:avLst/>
          </a:prstGeom>
          <a:noFill/>
          <a:ln w="9525">
            <a:noFill/>
          </a:ln>
        </p:spPr>
        <p:txBody>
          <a:bodyPr wrap="square">
            <a:noAutofit/>
          </a:bodyPr>
          <a:p>
            <a:pPr marL="457200" lvl="1" indent="127000"/>
            <a:r>
              <a:rPr lang="zh-CN" altLang="en-US" b="0">
                <a:ea typeface="等线" panose="02010600030101010101" charset="-122"/>
              </a:rPr>
              <a:t>使用</a:t>
            </a:r>
            <a:r>
              <a:rPr lang="en-US" altLang="zh-CN" b="0">
                <a:ea typeface="等线" panose="02010600030101010101" charset="-122"/>
              </a:rPr>
              <a:t>MyBatis</a:t>
            </a:r>
            <a:r>
              <a:rPr lang="zh-CN" altLang="en-US" b="0">
                <a:ea typeface="等线" panose="02010600030101010101" charset="-122"/>
              </a:rPr>
              <a:t>的好处</a:t>
            </a:r>
            <a:endParaRPr lang="en-US" altLang="zh-CN" b="0">
              <a:ea typeface="等线" panose="02010600030101010101" charset="-122"/>
            </a:endParaRPr>
          </a:p>
          <a:p>
            <a:pPr marL="457200" lvl="1" indent="127000"/>
            <a:r>
              <a:rPr lang="en-US" altLang="zh-CN" b="0">
                <a:ea typeface="等线" panose="02010600030101010101" charset="-122"/>
              </a:rPr>
              <a:t>1.</a:t>
            </a:r>
            <a:r>
              <a:rPr lang="zh-CN" altLang="en-US" b="0">
                <a:ea typeface="等线" panose="02010600030101010101" charset="-122"/>
              </a:rPr>
              <a:t>简化数据库访问</a:t>
            </a:r>
            <a:endParaRPr lang="zh-CN" altLang="en-US" b="0">
              <a:ea typeface="等线" panose="02010600030101010101" charset="-122"/>
            </a:endParaRPr>
          </a:p>
          <a:p>
            <a:pPr marL="457200" lvl="1" indent="127000"/>
            <a:r>
              <a:rPr lang="en-US" altLang="zh-CN" b="0">
                <a:ea typeface="等线" panose="02010600030101010101" charset="-122"/>
              </a:rPr>
              <a:t>2.</a:t>
            </a:r>
            <a:r>
              <a:rPr lang="zh-CN" altLang="en-US" b="0">
                <a:ea typeface="等线" panose="02010600030101010101" charset="-122"/>
              </a:rPr>
              <a:t>提高开发效率</a:t>
            </a:r>
            <a:endParaRPr lang="zh-CN" altLang="en-US" b="0">
              <a:ea typeface="等线" panose="02010600030101010101" charset="-122"/>
            </a:endParaRPr>
          </a:p>
          <a:p>
            <a:pPr marL="457200" lvl="1" indent="127000"/>
            <a:r>
              <a:rPr lang="en-US" altLang="zh-CN" b="0">
                <a:ea typeface="等线" panose="02010600030101010101" charset="-122"/>
              </a:rPr>
              <a:t>3.易于维护和扩展</a:t>
            </a:r>
            <a:endParaRPr lang="en-US" altLang="zh-CN" b="0">
              <a:ea typeface="等线" panose="02010600030101010101" charset="-122"/>
            </a:endParaRPr>
          </a:p>
          <a:p>
            <a:pPr marL="457200" lvl="1" indent="127000"/>
            <a:r>
              <a:rPr lang="en-US" altLang="zh-CN" b="0">
                <a:ea typeface="等线" panose="02010600030101010101" charset="-122"/>
              </a:rPr>
              <a:t>4.</a:t>
            </a:r>
            <a:r>
              <a:rPr lang="zh-CN" altLang="en-US">
                <a:sym typeface="+mn-ea"/>
              </a:rPr>
              <a:t>适用于复杂</a:t>
            </a:r>
            <a:r>
              <a:rPr lang="zh-CN" altLang="en-US">
                <a:sym typeface="+mn-ea"/>
              </a:rPr>
              <a:t>查询</a:t>
            </a:r>
            <a:endParaRPr lang="zh-CN" altLang="en-US">
              <a:sym typeface="+mn-ea"/>
            </a:endParaRPr>
          </a:p>
        </p:txBody>
      </p:sp>
      <p:sp>
        <p:nvSpPr>
          <p:cNvPr id="7" name="文本框 6"/>
          <p:cNvSpPr txBox="1"/>
          <p:nvPr/>
        </p:nvSpPr>
        <p:spPr>
          <a:xfrm>
            <a:off x="549910" y="1364615"/>
            <a:ext cx="7992110" cy="1724660"/>
          </a:xfrm>
          <a:prstGeom prst="rect">
            <a:avLst/>
          </a:prstGeom>
          <a:noFill/>
        </p:spPr>
        <p:txBody>
          <a:bodyPr wrap="square" rtlCol="0" anchor="t">
            <a:noAutofit/>
          </a:bodyPr>
          <a:p>
            <a:r>
              <a:rPr lang="zh-CN" altLang="en-US"/>
              <a:t>在数据库交互中，使用jdbc时， 我们需要手动建立数据库链接、编码 SQL 语句、执行数据库操作、自己封装返回结果等，这些过程及其繁琐，尤其是在开发这样的javaweb项目时，数据库中表格数量增多，同时项目有着大量对于数据库的改查操作，再继续使用jdbc开发，会使开发过程繁杂且难受 </a:t>
            </a:r>
            <a:r>
              <a:rPr lang="en-US" altLang="zh-CN"/>
              <a:t>,</a:t>
            </a:r>
            <a:r>
              <a:rPr lang="zh-CN" altLang="en-US"/>
              <a:t>所以在本项目中，我使用了自己编写的mybatis来简化开发。</a:t>
            </a:r>
            <a:endParaRPr lang="zh-CN" altLang="en-US"/>
          </a:p>
        </p:txBody>
      </p:sp>
      <p:pic>
        <p:nvPicPr>
          <p:cNvPr id="14" name="图片 13"/>
          <p:cNvPicPr>
            <a:picLocks noChangeAspect="1"/>
          </p:cNvPicPr>
          <p:nvPr/>
        </p:nvPicPr>
        <p:blipFill>
          <a:blip r:embed="rId2"/>
          <a:stretch>
            <a:fillRect/>
          </a:stretch>
        </p:blipFill>
        <p:spPr>
          <a:xfrm>
            <a:off x="3030855" y="2831465"/>
            <a:ext cx="6759575" cy="3752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3446"/>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13360" y="1143635"/>
            <a:ext cx="2863850" cy="2019300"/>
          </a:xfrm>
          <a:prstGeom prst="rect">
            <a:avLst/>
          </a:prstGeom>
          <a:noFill/>
          <a:ln w="9525">
            <a:noFill/>
          </a:ln>
        </p:spPr>
        <p:txBody>
          <a:bodyPr>
            <a:noAutofit/>
          </a:bodyPr>
          <a:p>
            <a:pPr indent="127000"/>
            <a:endParaRPr lang="en-US" altLang="zh-CN" b="0">
              <a:solidFill>
                <a:srgbClr val="000000"/>
              </a:solidFill>
              <a:latin typeface="Cambria" panose="02040503050406030204" charset="0"/>
            </a:endParaRPr>
          </a:p>
          <a:p>
            <a:pPr indent="127000"/>
            <a:endParaRPr lang="en-US" altLang="zh-CN" b="0">
              <a:solidFill>
                <a:srgbClr val="000000"/>
              </a:solidFill>
              <a:latin typeface="Cambria" panose="02040503050406030204" charset="0"/>
            </a:endParaRPr>
          </a:p>
          <a:p>
            <a:pPr indent="127000"/>
            <a:endParaRPr lang="en-US" altLang="zh-CN" b="0">
              <a:solidFill>
                <a:srgbClr val="000000"/>
              </a:solidFill>
              <a:latin typeface="Cambria" panose="02040503050406030204" charset="0"/>
            </a:endParaRPr>
          </a:p>
          <a:p>
            <a:pPr indent="127000"/>
            <a:endParaRPr lang="zh-CN" altLang="en-US" b="0">
              <a:solidFill>
                <a:srgbClr val="000000"/>
              </a:solidFill>
              <a:latin typeface="Cambria" panose="02040503050406030204" charset="0"/>
            </a:endParaRPr>
          </a:p>
        </p:txBody>
      </p:sp>
      <p:sp>
        <p:nvSpPr>
          <p:cNvPr id="20" name="文本框 19"/>
          <p:cNvSpPr txBox="1"/>
          <p:nvPr/>
        </p:nvSpPr>
        <p:spPr>
          <a:xfrm>
            <a:off x="340995" y="1143635"/>
            <a:ext cx="4064000" cy="1198880"/>
          </a:xfrm>
          <a:prstGeom prst="rect">
            <a:avLst/>
          </a:prstGeom>
          <a:noFill/>
        </p:spPr>
        <p:txBody>
          <a:bodyPr wrap="square" rtlCol="0">
            <a:spAutoFit/>
          </a:bodyPr>
          <a:p>
            <a:pPr indent="127000"/>
            <a:r>
              <a:rPr lang="en-US" altLang="zh-CN">
                <a:solidFill>
                  <a:srgbClr val="000000"/>
                </a:solidFill>
                <a:latin typeface="Cambria" panose="02040503050406030204" charset="0"/>
                <a:sym typeface="+mn-ea"/>
              </a:rPr>
              <a:t>4.</a:t>
            </a:r>
            <a:r>
              <a:rPr lang="zh-CN" altLang="en-US">
                <a:solidFill>
                  <a:srgbClr val="000000"/>
                </a:solidFill>
                <a:latin typeface="Cambria" panose="02040503050406030204" charset="0"/>
                <a:sym typeface="+mn-ea"/>
              </a:rPr>
              <a:t>正则表达式</a:t>
            </a:r>
            <a:r>
              <a:rPr lang="en-US" altLang="zh-CN">
                <a:solidFill>
                  <a:srgbClr val="000000"/>
                </a:solidFill>
                <a:latin typeface="Cambria" panose="02040503050406030204" charset="0"/>
                <a:sym typeface="+mn-ea"/>
              </a:rPr>
              <a:t>:</a:t>
            </a:r>
            <a:endParaRPr lang="zh-CN" altLang="en-US">
              <a:solidFill>
                <a:srgbClr val="000000"/>
              </a:solidFill>
              <a:latin typeface="Cambria" panose="02040503050406030204" charset="0"/>
              <a:sym typeface="+mn-ea"/>
            </a:endParaRPr>
          </a:p>
          <a:p>
            <a:pPr indent="127000"/>
            <a:r>
              <a:rPr lang="zh-CN" altLang="en-US">
                <a:solidFill>
                  <a:srgbClr val="000000"/>
                </a:solidFill>
                <a:latin typeface="Cambria" panose="02040503050406030204" charset="0"/>
                <a:sym typeface="+mn-ea"/>
              </a:rPr>
              <a:t>在后台登录注册</a:t>
            </a:r>
            <a:r>
              <a:rPr lang="zh-CN" altLang="en-US">
                <a:solidFill>
                  <a:srgbClr val="000000"/>
                </a:solidFill>
                <a:latin typeface="Cambria" panose="02040503050406030204" charset="0"/>
                <a:sym typeface="+mn-ea"/>
              </a:rPr>
              <a:t>请求都使用正则表达式校验姓名，密码和学号</a:t>
            </a:r>
            <a:endParaRPr lang="zh-CN" altLang="en-US" b="0">
              <a:solidFill>
                <a:srgbClr val="000000"/>
              </a:solidFill>
              <a:latin typeface="Cambria" panose="02040503050406030204" charset="0"/>
            </a:endParaRPr>
          </a:p>
          <a:p>
            <a:endParaRPr lang="zh-CN" altLang="en-US"/>
          </a:p>
        </p:txBody>
      </p:sp>
      <p:pic>
        <p:nvPicPr>
          <p:cNvPr id="5" name="图片 4"/>
          <p:cNvPicPr>
            <a:picLocks noChangeAspect="1"/>
          </p:cNvPicPr>
          <p:nvPr/>
        </p:nvPicPr>
        <p:blipFill>
          <a:blip r:embed="rId2"/>
          <a:stretch>
            <a:fillRect/>
          </a:stretch>
        </p:blipFill>
        <p:spPr>
          <a:xfrm>
            <a:off x="444500" y="2201545"/>
            <a:ext cx="3636645" cy="3950970"/>
          </a:xfrm>
          <a:prstGeom prst="rect">
            <a:avLst/>
          </a:prstGeom>
        </p:spPr>
      </p:pic>
      <p:sp>
        <p:nvSpPr>
          <p:cNvPr id="7" name="文本框 6"/>
          <p:cNvSpPr txBox="1"/>
          <p:nvPr/>
        </p:nvSpPr>
        <p:spPr>
          <a:xfrm>
            <a:off x="4233545" y="1062355"/>
            <a:ext cx="6096000" cy="460375"/>
          </a:xfrm>
          <a:prstGeom prst="rect">
            <a:avLst/>
          </a:prstGeom>
          <a:noFill/>
        </p:spPr>
        <p:txBody>
          <a:bodyPr wrap="square" rtlCol="0" anchor="t">
            <a:spAutoFit/>
          </a:bodyPr>
          <a:p>
            <a:pPr indent="127000"/>
            <a:r>
              <a:rPr lang="en-US" altLang="zh-CN" sz="2400">
                <a:solidFill>
                  <a:srgbClr val="000000"/>
                </a:solidFill>
                <a:latin typeface="Cambria" panose="02040503050406030204" charset="0"/>
                <a:ea typeface="宋体" panose="02010600030101010101" pitchFamily="2" charset="-122"/>
                <a:sym typeface="+mn-ea"/>
              </a:rPr>
              <a:t>5</a:t>
            </a:r>
            <a:r>
              <a:rPr lang="zh-CN" altLang="en-US" sz="2400">
                <a:solidFill>
                  <a:srgbClr val="000000"/>
                </a:solidFill>
                <a:latin typeface="Cambria" panose="02040503050406030204" charset="0"/>
                <a:ea typeface="宋体" panose="02010600030101010101" pitchFamily="2" charset="-122"/>
                <a:sym typeface="+mn-ea"/>
              </a:rPr>
              <a:t>.使用阿里云oss储存课程和章节的图片</a:t>
            </a:r>
            <a:r>
              <a:rPr lang="en-US" altLang="zh-CN" sz="2400">
                <a:solidFill>
                  <a:srgbClr val="000000"/>
                </a:solidFill>
                <a:latin typeface="Cambria" panose="02040503050406030204" charset="0"/>
                <a:ea typeface="宋体" panose="02010600030101010101" pitchFamily="2" charset="-122"/>
                <a:sym typeface="+mn-ea"/>
              </a:rPr>
              <a:t>.</a:t>
            </a:r>
            <a:endParaRPr lang="en-US" altLang="zh-CN" sz="2400">
              <a:solidFill>
                <a:srgbClr val="000000"/>
              </a:solidFill>
              <a:latin typeface="Cambria" panose="02040503050406030204" charset="0"/>
              <a:ea typeface="宋体" panose="02010600030101010101" pitchFamily="2" charset="-122"/>
              <a:sym typeface="+mn-ea"/>
            </a:endParaRPr>
          </a:p>
        </p:txBody>
      </p:sp>
      <p:pic>
        <p:nvPicPr>
          <p:cNvPr id="16" name="图片 15"/>
          <p:cNvPicPr>
            <a:picLocks noChangeAspect="1"/>
          </p:cNvPicPr>
          <p:nvPr/>
        </p:nvPicPr>
        <p:blipFill>
          <a:blip r:embed="rId3"/>
          <a:stretch>
            <a:fillRect/>
          </a:stretch>
        </p:blipFill>
        <p:spPr>
          <a:xfrm>
            <a:off x="4530090" y="2079625"/>
            <a:ext cx="5143500" cy="39420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62585" y="970280"/>
            <a:ext cx="3289935" cy="3366770"/>
          </a:xfrm>
          <a:prstGeom prst="rect">
            <a:avLst/>
          </a:prstGeom>
          <a:noFill/>
          <a:ln w="9525">
            <a:noFill/>
          </a:ln>
        </p:spPr>
        <p:txBody>
          <a:bodyPr wrap="square">
            <a:noAutofit/>
          </a:bodyPr>
          <a:p>
            <a:pPr indent="127000"/>
            <a:endParaRPr lang="en-US" altLang="zh-CN" sz="2400">
              <a:ea typeface="等线" panose="02010600030101010101" charset="-122"/>
              <a:sym typeface="+mn-ea"/>
            </a:endParaRPr>
          </a:p>
          <a:p>
            <a:pPr indent="127000"/>
            <a:r>
              <a:rPr lang="en-US" altLang="zh-CN" sz="2400">
                <a:ea typeface="等线" panose="02010600030101010101" charset="-122"/>
                <a:sym typeface="+mn-ea"/>
              </a:rPr>
              <a:t>6.前后端数据传输都严格使用 Json格式，</a:t>
            </a:r>
            <a:endParaRPr lang="en-US" altLang="zh-CN" sz="2400">
              <a:ea typeface="等线" panose="02010600030101010101" charset="-122"/>
              <a:sym typeface="+mn-ea"/>
            </a:endParaRPr>
          </a:p>
          <a:p>
            <a:pPr indent="127000"/>
            <a:r>
              <a:rPr lang="en-US" altLang="zh-CN" sz="2400">
                <a:ea typeface="等线" panose="02010600030101010101" charset="-122"/>
                <a:sym typeface="+mn-ea"/>
              </a:rPr>
              <a:t>  </a:t>
            </a:r>
            <a:endParaRPr lang="en-US" altLang="zh-CN" sz="2400" b="0">
              <a:ea typeface="等线" panose="02010600030101010101" charset="-122"/>
            </a:endParaRPr>
          </a:p>
          <a:p>
            <a:pPr indent="127000"/>
            <a:r>
              <a:rPr lang="en-US" altLang="zh-CN" sz="2400" b="0">
                <a:ea typeface="等线" panose="02010600030101010101" charset="-122"/>
              </a:rPr>
              <a:t>  </a:t>
            </a:r>
            <a:r>
              <a:rPr lang="en-US" altLang="zh-CN" sz="2400">
                <a:ea typeface="等线" panose="02010600030101010101" charset="-122"/>
                <a:sym typeface="+mn-ea"/>
              </a:rPr>
              <a:t> </a:t>
            </a:r>
            <a:r>
              <a:rPr lang="en-US" altLang="zh-CN" sz="2400" b="0">
                <a:ea typeface="等线" panose="02010600030101010101" charset="-122"/>
              </a:rPr>
              <a:t>  </a:t>
            </a:r>
            <a:endParaRPr lang="en-US" altLang="zh-CN" sz="2400" b="0">
              <a:ea typeface="等线" panose="02010600030101010101" charset="-122"/>
            </a:endParaRPr>
          </a:p>
        </p:txBody>
      </p:sp>
      <p:sp>
        <p:nvSpPr>
          <p:cNvPr id="101" name="文本框 100"/>
          <p:cNvSpPr txBox="1"/>
          <p:nvPr/>
        </p:nvSpPr>
        <p:spPr>
          <a:xfrm>
            <a:off x="4736465" y="1119505"/>
            <a:ext cx="5080000" cy="1568450"/>
          </a:xfrm>
          <a:prstGeom prst="rect">
            <a:avLst/>
          </a:prstGeom>
          <a:noFill/>
          <a:ln w="9525">
            <a:noFill/>
          </a:ln>
        </p:spPr>
        <p:txBody>
          <a:bodyPr>
            <a:spAutoFit/>
          </a:bodyPr>
          <a:p>
            <a:pPr indent="127000"/>
            <a:r>
              <a:rPr lang="en-US" altLang="zh-CN" sz="2400">
                <a:ea typeface="等线" panose="02010600030101010101" charset="-122"/>
                <a:sym typeface="+mn-ea"/>
              </a:rPr>
              <a:t>7.</a:t>
            </a:r>
            <a:r>
              <a:rPr lang="zh-CN" sz="2400">
                <a:ea typeface="等线" panose="02010600030101010101" charset="-122"/>
                <a:sym typeface="+mn-ea"/>
              </a:rPr>
              <a:t>使用junit进行测试:在项目开发中，无论是数据库的命令调试</a:t>
            </a:r>
            <a:r>
              <a:rPr lang="en-US" altLang="zh-CN" sz="2400">
                <a:ea typeface="等线" panose="02010600030101010101" charset="-122"/>
                <a:sym typeface="+mn-ea"/>
              </a:rPr>
              <a:t>,</a:t>
            </a:r>
            <a:r>
              <a:rPr lang="zh-CN" sz="2400">
                <a:ea typeface="等线" panose="02010600030101010101" charset="-122"/>
                <a:sym typeface="+mn-ea"/>
              </a:rPr>
              <a:t>还是工具类的调用，我都会使用junit进行测试，提高开发效率</a:t>
            </a:r>
            <a:endParaRPr lang="zh-CN" altLang="en-US" sz="2400" b="0">
              <a:ea typeface="等线" panose="02010600030101010101" charset="-122"/>
            </a:endParaRPr>
          </a:p>
        </p:txBody>
      </p:sp>
      <p:pic>
        <p:nvPicPr>
          <p:cNvPr id="7" name="图片 6"/>
          <p:cNvPicPr>
            <a:picLocks noChangeAspect="1"/>
          </p:cNvPicPr>
          <p:nvPr/>
        </p:nvPicPr>
        <p:blipFill>
          <a:blip r:embed="rId2"/>
          <a:stretch>
            <a:fillRect/>
          </a:stretch>
        </p:blipFill>
        <p:spPr>
          <a:xfrm>
            <a:off x="235585" y="3317240"/>
            <a:ext cx="7798435" cy="3531870"/>
          </a:xfrm>
          <a:prstGeom prst="rect">
            <a:avLst/>
          </a:prstGeom>
        </p:spPr>
      </p:pic>
      <p:sp>
        <p:nvSpPr>
          <p:cNvPr id="13" name="文本框 12"/>
          <p:cNvSpPr txBox="1"/>
          <p:nvPr/>
        </p:nvSpPr>
        <p:spPr>
          <a:xfrm>
            <a:off x="574040" y="3042920"/>
            <a:ext cx="6096000" cy="368300"/>
          </a:xfrm>
          <a:prstGeom prst="rect">
            <a:avLst/>
          </a:prstGeom>
          <a:noFill/>
        </p:spPr>
        <p:txBody>
          <a:bodyPr wrap="square" rtlCol="0" anchor="t">
            <a:spAutoFit/>
          </a:bodyPr>
          <a:p>
            <a:r>
              <a:rPr lang="en-US" altLang="zh-CN"/>
              <a:t>                     </a:t>
            </a:r>
            <a:r>
              <a:rPr lang="zh-CN" altLang="en-US"/>
              <a:t>前后端</a:t>
            </a:r>
            <a:r>
              <a:rPr lang="en-US" altLang="zh-CN"/>
              <a:t>json</a:t>
            </a:r>
            <a:r>
              <a:rPr lang="zh-CN" altLang="en-US"/>
              <a:t>格式传输流程</a:t>
            </a:r>
            <a:r>
              <a:rPr lang="zh-CN" altLang="en-US"/>
              <a:t>图</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心得</a:t>
            </a:r>
            <a:r>
              <a:rPr lang="zh-CN" altLang="en-US" sz="4800" b="1" dirty="0">
                <a:solidFill>
                  <a:schemeClr val="bg1"/>
                </a:solidFill>
                <a:latin typeface="微软雅黑" panose="020B0503020204020204" pitchFamily="34" charset="-122"/>
                <a:ea typeface="微软雅黑" panose="020B0503020204020204" pitchFamily="34" charset="-122"/>
              </a:rPr>
              <a:t>体会</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507" y="2461803"/>
            <a:ext cx="1912620" cy="19733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custDataLst>
              <p:tags r:id="rId1"/>
            </p:custDataLst>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2"/>
            </p:custDataLst>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4"/>
            </p:custDataLst>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5"/>
            </p:custDataLst>
          </p:nvPr>
        </p:nvGrpSpPr>
        <p:grpSpPr>
          <a:xfrm>
            <a:off x="5305305" y="963203"/>
            <a:ext cx="619822" cy="634301"/>
            <a:chOff x="5305305" y="963203"/>
            <a:chExt cx="619822" cy="634301"/>
          </a:xfrm>
        </p:grpSpPr>
        <p:sp>
          <p:nvSpPr>
            <p:cNvPr id="12" name="椭圆 11"/>
            <p:cNvSpPr/>
            <p:nvPr>
              <p:custDataLst>
                <p:tags r:id="rId6"/>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custDataLst>
                <p:tags r:id="rId7"/>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custDataLst>
              <p:tags r:id="rId8"/>
            </p:custDataLst>
          </p:nvPr>
        </p:nvGrpSpPr>
        <p:grpSpPr>
          <a:xfrm>
            <a:off x="5796671" y="1977986"/>
            <a:ext cx="619822" cy="634301"/>
            <a:chOff x="5305305" y="963203"/>
            <a:chExt cx="619822" cy="634301"/>
          </a:xfrm>
        </p:grpSpPr>
        <p:sp>
          <p:nvSpPr>
            <p:cNvPr id="25" name="椭圆 24"/>
            <p:cNvSpPr/>
            <p:nvPr>
              <p:custDataLst>
                <p:tags r:id="rId9"/>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custDataLst>
                <p:tags r:id="rId10"/>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custDataLst>
              <p:tags r:id="rId11"/>
            </p:custDataLst>
          </p:nvPr>
        </p:nvGrpSpPr>
        <p:grpSpPr>
          <a:xfrm>
            <a:off x="5989199" y="3126456"/>
            <a:ext cx="619822" cy="634301"/>
            <a:chOff x="5305305" y="963203"/>
            <a:chExt cx="619822" cy="634301"/>
          </a:xfrm>
        </p:grpSpPr>
        <p:sp>
          <p:nvSpPr>
            <p:cNvPr id="28" name="椭圆 27"/>
            <p:cNvSpPr/>
            <p:nvPr>
              <p:custDataLst>
                <p:tags r:id="rId12"/>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custDataLst>
                <p:tags r:id="rId13"/>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custDataLst>
              <p:tags r:id="rId14"/>
            </p:custDataLst>
          </p:nvPr>
        </p:nvGrpSpPr>
        <p:grpSpPr>
          <a:xfrm>
            <a:off x="5786089" y="4239680"/>
            <a:ext cx="619822" cy="633542"/>
            <a:chOff x="5305305" y="963962"/>
            <a:chExt cx="619822" cy="633542"/>
          </a:xfrm>
        </p:grpSpPr>
        <p:sp>
          <p:nvSpPr>
            <p:cNvPr id="31" name="椭圆 30"/>
            <p:cNvSpPr/>
            <p:nvPr>
              <p:custDataLst>
                <p:tags r:id="rId1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custDataLst>
                <p:tags r:id="rId1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7"/>
            </p:custDataLst>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custDataLst>
              <p:tags r:id="rId18"/>
            </p:custDataLst>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19"/>
            </p:custDataLst>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功能</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20"/>
            </p:custDataLst>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custDataLst>
              <p:tags r:id="rId23"/>
            </p:custDataLst>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custDataLst>
              <p:tags r:id="rId24"/>
            </p:custDataLst>
          </p:nvPr>
        </p:nvGrpSpPr>
        <p:grpSpPr>
          <a:xfrm>
            <a:off x="5292392" y="5417123"/>
            <a:ext cx="619822" cy="633542"/>
            <a:chOff x="5305305" y="963962"/>
            <a:chExt cx="619822" cy="633542"/>
          </a:xfrm>
        </p:grpSpPr>
        <p:sp>
          <p:nvSpPr>
            <p:cNvPr id="35" name="椭圆 34"/>
            <p:cNvSpPr/>
            <p:nvPr>
              <p:custDataLst>
                <p:tags r:id="rId2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custDataLst>
                <p:tags r:id="rId2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custDataLst>
              <p:tags r:id="rId27"/>
            </p:custDataLst>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心得</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99440" y="1389380"/>
            <a:ext cx="2052955" cy="534035"/>
          </a:xfrm>
          <a:prstGeom prst="rect">
            <a:avLst/>
          </a:prstGeom>
          <a:noFill/>
          <a:ln w="9525">
            <a:noFill/>
          </a:ln>
        </p:spPr>
        <p:txBody>
          <a:bodyPr wrap="square">
            <a:noAutofit/>
          </a:bodyPr>
          <a:p>
            <a:pPr indent="127000"/>
            <a:r>
              <a:rPr lang="zh-CN" sz="2400" b="0">
                <a:ea typeface="等线" panose="02010600030101010101" charset="-122"/>
              </a:rPr>
              <a:t>经验</a:t>
            </a:r>
            <a:r>
              <a:rPr lang="zh-CN" sz="2400" b="0">
                <a:ea typeface="等线" panose="02010600030101010101" charset="-122"/>
              </a:rPr>
              <a:t>收获：</a:t>
            </a:r>
            <a:endParaRPr lang="zh-CN" sz="2400" b="0">
              <a:ea typeface="等线" panose="02010600030101010101" charset="-122"/>
            </a:endParaRPr>
          </a:p>
        </p:txBody>
      </p:sp>
      <p:sp>
        <p:nvSpPr>
          <p:cNvPr id="7" name="文本框 6"/>
          <p:cNvSpPr txBox="1"/>
          <p:nvPr/>
        </p:nvSpPr>
        <p:spPr>
          <a:xfrm>
            <a:off x="599440" y="1923415"/>
            <a:ext cx="8860790" cy="4154170"/>
          </a:xfrm>
          <a:prstGeom prst="rect">
            <a:avLst/>
          </a:prstGeom>
          <a:noFill/>
          <a:ln w="9525">
            <a:noFill/>
          </a:ln>
        </p:spPr>
        <p:txBody>
          <a:bodyPr wrap="square">
            <a:spAutoFit/>
          </a:bodyPr>
          <a:p>
            <a:pPr indent="127000"/>
            <a:r>
              <a:rPr lang="en-US" altLang="zh-CN" sz="2400" b="0">
                <a:ea typeface="等线" panose="02010600030101010101" charset="-122"/>
              </a:rPr>
              <a:t>1.</a:t>
            </a:r>
            <a:r>
              <a:rPr lang="zh-CN" sz="2400" b="0">
                <a:ea typeface="等线" panose="02010600030101010101" charset="-122"/>
              </a:rPr>
              <a:t>明确</a:t>
            </a:r>
            <a:r>
              <a:rPr lang="en-US" altLang="zh-CN" sz="2400" b="0">
                <a:ea typeface="等线" panose="02010600030101010101" charset="-122"/>
              </a:rPr>
              <a:t>项目的功能、设计要求、交付时间和期望效果。才能有针对性地进行后续的开发工作。</a:t>
            </a:r>
            <a:endParaRPr lang="en-US" altLang="zh-CN"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2.</a:t>
            </a:r>
            <a:r>
              <a:rPr lang="zh-CN" altLang="en-US" sz="2400" b="0">
                <a:ea typeface="等线" panose="02010600030101010101" charset="-122"/>
              </a:rPr>
              <a:t>设计项目架构，良好的架构设计能够为后续的开发工作提供清</a:t>
            </a:r>
            <a:r>
              <a:rPr lang="en-US" altLang="zh-CN" sz="2400" b="0">
                <a:ea typeface="等线" panose="02010600030101010101" charset="-122"/>
              </a:rPr>
              <a:t>  </a:t>
            </a:r>
            <a:r>
              <a:rPr lang="zh-CN" altLang="en-US" sz="2400" b="0">
                <a:ea typeface="等线" panose="02010600030101010101" charset="-122"/>
              </a:rPr>
              <a:t>晰的指导和框架。</a:t>
            </a:r>
            <a:endParaRPr lang="zh-CN" altLang="en-US"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3.</a:t>
            </a:r>
            <a:r>
              <a:rPr lang="zh-CN" altLang="en-US" sz="2400" b="0">
                <a:ea typeface="等线" panose="02010600030101010101" charset="-122"/>
              </a:rPr>
              <a:t>选择合适的工具和技术有助于简化开发流程并提升项目的可维护性和扩展性。</a:t>
            </a:r>
            <a:endParaRPr lang="zh-CN" altLang="en-US"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4.</a:t>
            </a:r>
            <a:r>
              <a:rPr lang="zh-CN" altLang="en-US" sz="2400" b="0">
                <a:ea typeface="等线" panose="02010600030101010101" charset="-122"/>
              </a:rPr>
              <a:t>测试和优化项目性能可以确保项目的稳定性和良好的性能表现，提升用户体验并减少潜在的问题和风险。</a:t>
            </a:r>
            <a:endParaRPr lang="zh-CN" altLang="en-US" sz="2400" b="0">
              <a:ea typeface="等线" panose="02010600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50882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心得体会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744855" y="2001520"/>
            <a:ext cx="7565390" cy="2110740"/>
          </a:xfrm>
          <a:prstGeom prst="rect">
            <a:avLst/>
          </a:prstGeom>
          <a:noFill/>
          <a:ln w="9525">
            <a:noFill/>
          </a:ln>
        </p:spPr>
        <p:txBody>
          <a:bodyPr>
            <a:noAutofit/>
          </a:bodyPr>
          <a:p>
            <a:pPr indent="127000"/>
            <a:r>
              <a:rPr lang="zh-CN" sz="2400" b="0">
                <a:ea typeface="等线" panose="02010600030101010101" charset="-122"/>
              </a:rPr>
              <a:t>在长达四个月的过程中，我从最基础的java知识开始，一步步积累，最后进行最后考核，开发qg在线学习平台是一个很好的技术实践机会，收获了很多宝贵的经验和感悟。通过这段时间的学习，我结识了许多优秀的学长学姐和同学，了解到自身的许多不足，我不仅掌握了一些技术和工具，还初步有了制作一个大型项目的经验，对我日后的后台学习很有帮助。</a:t>
            </a:r>
            <a:endParaRPr lang="zh-CN" sz="2400" b="0">
              <a:ea typeface="等线" panose="02010600030101010101" charset="-122"/>
            </a:endParaRPr>
          </a:p>
        </p:txBody>
      </p:sp>
      <p:sp>
        <p:nvSpPr>
          <p:cNvPr id="7" name="文本框 6"/>
          <p:cNvSpPr txBox="1"/>
          <p:nvPr/>
        </p:nvSpPr>
        <p:spPr>
          <a:xfrm>
            <a:off x="883920" y="1362075"/>
            <a:ext cx="6096000" cy="460375"/>
          </a:xfrm>
          <a:prstGeom prst="rect">
            <a:avLst/>
          </a:prstGeom>
          <a:noFill/>
        </p:spPr>
        <p:txBody>
          <a:bodyPr wrap="square" rtlCol="0" anchor="t">
            <a:spAutoFit/>
          </a:bodyPr>
          <a:p>
            <a:r>
              <a:rPr lang="zh-CN" altLang="en-US" sz="2400"/>
              <a:t>思索感悟</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3245" y="680720"/>
            <a:ext cx="6301105" cy="5445125"/>
          </a:xfrm>
          <a:prstGeom prst="rect">
            <a:avLst/>
          </a:prstGeom>
        </p:spPr>
      </p:pic>
      <p:sp>
        <p:nvSpPr>
          <p:cNvPr id="2" name="文本框 1"/>
          <p:cNvSpPr txBox="1"/>
          <p:nvPr/>
        </p:nvSpPr>
        <p:spPr>
          <a:xfrm>
            <a:off x="3209290" y="2837180"/>
            <a:ext cx="6111875" cy="92202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恳请老师批评</a:t>
            </a:r>
            <a:r>
              <a:rPr lang="zh-CN" altLang="en-US" sz="5400" b="1" dirty="0">
                <a:solidFill>
                  <a:srgbClr val="3843B3"/>
                </a:solidFill>
                <a:latin typeface="微软雅黑" panose="020B0503020204020204" pitchFamily="34" charset="-122"/>
                <a:ea typeface="微软雅黑" panose="020B0503020204020204" pitchFamily="34" charset="-122"/>
              </a:rPr>
              <a:t>指正</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52380" y="3164205"/>
            <a:ext cx="1809115"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7740" y="2381885"/>
            <a:ext cx="7751445" cy="4257040"/>
          </a:xfrm>
          <a:prstGeom prst="rect">
            <a:avLst/>
          </a:prstGeom>
          <a:noFill/>
        </p:spPr>
        <p:txBody>
          <a:bodyPr wrap="square" rtlCol="0" anchor="t">
            <a:noAutofit/>
          </a:bodyPr>
          <a:p>
            <a:pPr indent="457200"/>
            <a:r>
              <a:rPr lang="en-US" altLang="zh-CN" sz="2400"/>
              <a:t>QG</a:t>
            </a:r>
            <a:r>
              <a:rPr lang="zh-CN" altLang="en-US" sz="2400"/>
              <a:t>在线学习平台旨在为学生和教师提供一个灵活和互动的教育体验。</a:t>
            </a:r>
            <a:endParaRPr lang="zh-CN" altLang="en-US" sz="2400"/>
          </a:p>
          <a:p>
            <a:pPr indent="457200"/>
            <a:r>
              <a:rPr lang="zh-CN" altLang="en-US" sz="2400"/>
              <a:t>学生可平台上选择教师开设的课程，通过课程章节学习</a:t>
            </a:r>
            <a:r>
              <a:rPr lang="zh-CN" altLang="en-US" sz="2400"/>
              <a:t>得分、</a:t>
            </a:r>
            <a:endParaRPr lang="zh-CN" altLang="en-US" sz="2400"/>
          </a:p>
          <a:p>
            <a:pPr indent="457200"/>
            <a:r>
              <a:rPr lang="zh-CN" altLang="en-US" sz="2400"/>
              <a:t>教师能够轻松创建和管理课程，监控学生学习进度和表现。</a:t>
            </a:r>
            <a:endParaRPr lang="zh-CN" altLang="en-US" sz="2400"/>
          </a:p>
        </p:txBody>
      </p:sp>
      <p:sp>
        <p:nvSpPr>
          <p:cNvPr id="13" name="文本框 12"/>
          <p:cNvSpPr txBox="1"/>
          <p:nvPr/>
        </p:nvSpPr>
        <p:spPr>
          <a:xfrm>
            <a:off x="1751965" y="1633220"/>
            <a:ext cx="6096000" cy="521970"/>
          </a:xfrm>
          <a:prstGeom prst="rect">
            <a:avLst/>
          </a:prstGeom>
          <a:noFill/>
        </p:spPr>
        <p:txBody>
          <a:bodyPr wrap="square" rtlCol="0" anchor="t">
            <a:spAutoFit/>
          </a:bodyPr>
          <a:p>
            <a:r>
              <a:rPr lang="en-US" altLang="zh-CN"/>
              <a:t>                           </a:t>
            </a:r>
            <a:r>
              <a:rPr lang="zh-CN" altLang="en-US" sz="2800" b="1"/>
              <a:t>QG在线学习平台</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52095" y="2001520"/>
            <a:ext cx="3971925" cy="4498975"/>
          </a:xfrm>
          <a:prstGeom prst="rect">
            <a:avLst/>
          </a:prstGeom>
        </p:spPr>
      </p:pic>
      <p:pic>
        <p:nvPicPr>
          <p:cNvPr id="14" name="图片 13"/>
          <p:cNvPicPr>
            <a:picLocks noChangeAspect="1"/>
          </p:cNvPicPr>
          <p:nvPr/>
        </p:nvPicPr>
        <p:blipFill>
          <a:blip r:embed="rId4"/>
          <a:stretch>
            <a:fillRect/>
          </a:stretch>
        </p:blipFill>
        <p:spPr>
          <a:xfrm>
            <a:off x="4936490" y="2050415"/>
            <a:ext cx="3981450" cy="4420235"/>
          </a:xfrm>
          <a:prstGeom prst="rect">
            <a:avLst/>
          </a:prstGeom>
        </p:spPr>
      </p:pic>
      <p:sp>
        <p:nvSpPr>
          <p:cNvPr id="15" name="文本框 14"/>
          <p:cNvSpPr txBox="1"/>
          <p:nvPr/>
        </p:nvSpPr>
        <p:spPr>
          <a:xfrm>
            <a:off x="527050" y="1593850"/>
            <a:ext cx="3291840" cy="457200"/>
          </a:xfrm>
          <a:prstGeom prst="rect">
            <a:avLst/>
          </a:prstGeom>
          <a:noFill/>
        </p:spPr>
        <p:txBody>
          <a:bodyPr wrap="square" rtlCol="0" anchor="t">
            <a:noAutofit/>
          </a:bodyPr>
          <a:p>
            <a:r>
              <a:rPr lang="en-US" altLang="zh-CN"/>
              <a:t>                </a:t>
            </a:r>
            <a:r>
              <a:rPr lang="zh-CN" altLang="en-US" sz="2400"/>
              <a:t>登录界面</a:t>
            </a:r>
            <a:endParaRPr lang="zh-CN" altLang="en-US" sz="2400"/>
          </a:p>
        </p:txBody>
      </p:sp>
      <p:sp>
        <p:nvSpPr>
          <p:cNvPr id="16" name="文本框 15"/>
          <p:cNvSpPr txBox="1"/>
          <p:nvPr/>
        </p:nvSpPr>
        <p:spPr>
          <a:xfrm>
            <a:off x="5369560" y="1612265"/>
            <a:ext cx="3115945" cy="438150"/>
          </a:xfrm>
          <a:prstGeom prst="rect">
            <a:avLst/>
          </a:prstGeom>
          <a:noFill/>
        </p:spPr>
        <p:txBody>
          <a:bodyPr wrap="square" rtlCol="0" anchor="t">
            <a:noAutofit/>
          </a:bodyPr>
          <a:p>
            <a:r>
              <a:rPr lang="en-US" altLang="zh-CN" sz="2400"/>
              <a:t>          </a:t>
            </a:r>
            <a:r>
              <a:rPr lang="zh-CN" altLang="en-US" sz="2400"/>
              <a:t>注册界面</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01320" y="1319530"/>
            <a:ext cx="3574415" cy="4947920"/>
          </a:xfrm>
          <a:prstGeom prst="rect">
            <a:avLst/>
          </a:prstGeom>
        </p:spPr>
      </p:pic>
      <p:pic>
        <p:nvPicPr>
          <p:cNvPr id="13" name="图片 12"/>
          <p:cNvPicPr>
            <a:picLocks noChangeAspect="1"/>
          </p:cNvPicPr>
          <p:nvPr/>
        </p:nvPicPr>
        <p:blipFill>
          <a:blip r:embed="rId4"/>
          <a:stretch>
            <a:fillRect/>
          </a:stretch>
        </p:blipFill>
        <p:spPr>
          <a:xfrm>
            <a:off x="4081780" y="1403350"/>
            <a:ext cx="3769360" cy="5064125"/>
          </a:xfrm>
          <a:prstGeom prst="rect">
            <a:avLst/>
          </a:prstGeom>
        </p:spPr>
      </p:pic>
      <p:pic>
        <p:nvPicPr>
          <p:cNvPr id="17" name="图片 16"/>
          <p:cNvPicPr>
            <a:picLocks noChangeAspect="1"/>
          </p:cNvPicPr>
          <p:nvPr/>
        </p:nvPicPr>
        <p:blipFill>
          <a:blip r:embed="rId5"/>
          <a:stretch>
            <a:fillRect/>
          </a:stretch>
        </p:blipFill>
        <p:spPr>
          <a:xfrm>
            <a:off x="7851140" y="1924050"/>
            <a:ext cx="1835150" cy="4099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408680" y="3919855"/>
            <a:ext cx="6010910" cy="2785110"/>
          </a:xfrm>
          <a:prstGeom prst="rect">
            <a:avLst/>
          </a:prstGeom>
        </p:spPr>
      </p:pic>
      <p:pic>
        <p:nvPicPr>
          <p:cNvPr id="14" name="图片 13"/>
          <p:cNvPicPr>
            <a:picLocks noChangeAspect="1"/>
          </p:cNvPicPr>
          <p:nvPr/>
        </p:nvPicPr>
        <p:blipFill>
          <a:blip r:embed="rId4"/>
          <a:stretch>
            <a:fillRect/>
          </a:stretch>
        </p:blipFill>
        <p:spPr>
          <a:xfrm>
            <a:off x="3408680" y="222885"/>
            <a:ext cx="6121400" cy="3521075"/>
          </a:xfrm>
          <a:prstGeom prst="rect">
            <a:avLst/>
          </a:prstGeom>
        </p:spPr>
      </p:pic>
      <p:sp>
        <p:nvSpPr>
          <p:cNvPr id="15" name="文本框 14"/>
          <p:cNvSpPr txBox="1"/>
          <p:nvPr/>
        </p:nvSpPr>
        <p:spPr>
          <a:xfrm>
            <a:off x="2070735" y="4785360"/>
            <a:ext cx="1173480" cy="460375"/>
          </a:xfrm>
          <a:prstGeom prst="rect">
            <a:avLst/>
          </a:prstGeom>
          <a:noFill/>
        </p:spPr>
        <p:txBody>
          <a:bodyPr wrap="square" rtlCol="0" anchor="t">
            <a:spAutoFit/>
          </a:bodyPr>
          <a:p>
            <a:r>
              <a:rPr lang="zh-CN" altLang="en-US" sz="2400"/>
              <a:t>评论区</a:t>
            </a:r>
            <a:endParaRPr lang="zh-CN" altLang="en-US" sz="2400"/>
          </a:p>
        </p:txBody>
      </p:sp>
      <p:sp>
        <p:nvSpPr>
          <p:cNvPr id="18" name="文本框 17"/>
          <p:cNvSpPr txBox="1"/>
          <p:nvPr/>
        </p:nvSpPr>
        <p:spPr>
          <a:xfrm>
            <a:off x="1649730" y="1753235"/>
            <a:ext cx="1594485" cy="460375"/>
          </a:xfrm>
          <a:prstGeom prst="rect">
            <a:avLst/>
          </a:prstGeom>
          <a:noFill/>
        </p:spPr>
        <p:txBody>
          <a:bodyPr wrap="square" rtlCol="0">
            <a:spAutoFit/>
          </a:bodyPr>
          <a:p>
            <a:r>
              <a:rPr lang="zh-CN" altLang="en-US" sz="2400">
                <a:sym typeface="+mn-ea"/>
              </a:rPr>
              <a:t>回答问题</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a:t>
            </a:r>
            <a:r>
              <a:rPr lang="zh-CN" altLang="en-US" sz="4800" b="1" dirty="0">
                <a:solidFill>
                  <a:schemeClr val="bg1"/>
                </a:solidFill>
                <a:latin typeface="微软雅黑" panose="020B0503020204020204" pitchFamily="34" charset="-122"/>
                <a:ea typeface="微软雅黑" panose="020B0503020204020204" pitchFamily="34" charset="-122"/>
              </a:rPr>
              <a:t>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0550" y="535940"/>
            <a:ext cx="6096000" cy="460375"/>
          </a:xfrm>
          <a:prstGeom prst="rect">
            <a:avLst/>
          </a:prstGeom>
          <a:noFill/>
        </p:spPr>
        <p:txBody>
          <a:bodyPr wrap="square" rtlCol="0" anchor="t">
            <a:spAutoFit/>
          </a:bodyPr>
          <a:p>
            <a:r>
              <a:rPr lang="en-US" altLang="zh-CN" sz="2400"/>
              <a:t>      </a:t>
            </a:r>
            <a:r>
              <a:rPr lang="zh-CN" altLang="en-US" sz="2400"/>
              <a:t>登录,注册及请求拦截思路设计</a:t>
            </a:r>
            <a:endParaRPr lang="zh-CN" altLang="en-US" sz="2400"/>
          </a:p>
        </p:txBody>
      </p:sp>
      <p:pic>
        <p:nvPicPr>
          <p:cNvPr id="13" name="图片 12"/>
          <p:cNvPicPr>
            <a:picLocks noChangeAspect="1"/>
          </p:cNvPicPr>
          <p:nvPr/>
        </p:nvPicPr>
        <p:blipFill>
          <a:blip r:embed="rId3"/>
          <a:stretch>
            <a:fillRect/>
          </a:stretch>
        </p:blipFill>
        <p:spPr>
          <a:xfrm>
            <a:off x="2639695" y="1522730"/>
            <a:ext cx="5664200" cy="478155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6.xml><?xml version="1.0" encoding="utf-8"?>
<p:tagLst xmlns:p="http://schemas.openxmlformats.org/presentationml/2006/main">
  <p:tag name="commondata" val="eyJoZGlkIjoiYTZjY2FhNGJmZDkzYzRjZDEzOTNlMDgxZTlkODcyODMifQ=="/>
</p:tagLst>
</file>

<file path=ppt/tags/tag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1667</Words>
  <Application>WPS 演示</Application>
  <PresentationFormat>宽屏</PresentationFormat>
  <Paragraphs>309</Paragraphs>
  <Slides>22</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宋体</vt:lpstr>
      <vt:lpstr>Wingdings</vt:lpstr>
      <vt:lpstr>Sitka Text</vt:lpstr>
      <vt:lpstr>微软雅黑 Light</vt:lpstr>
      <vt:lpstr>Novecento wide Bold</vt:lpstr>
      <vt:lpstr>ksdb</vt:lpstr>
      <vt:lpstr>思源黑体 Medium</vt:lpstr>
      <vt:lpstr>微软雅黑</vt:lpstr>
      <vt:lpstr>Montserrat Light</vt:lpstr>
      <vt:lpstr>等线</vt:lpstr>
      <vt:lpstr>Arial Unicode MS</vt:lpstr>
      <vt:lpstr>等线 Light</vt:lpstr>
      <vt:lpstr>Cambria</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煜韵风华</cp:lastModifiedBy>
  <cp:revision>19</cp:revision>
  <dcterms:created xsi:type="dcterms:W3CDTF">2022-04-30T16:30:00Z</dcterms:created>
  <dcterms:modified xsi:type="dcterms:W3CDTF">2024-05-04T10:00:15Z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3DCF937F5D5548C7B0DAE6EAD25047B7_13</vt:lpwstr>
  </property>
  <property fmtid="{D5CDD505-2E9C-101B-9397-08002B2CF9AE}" pid="3" name="KSOProductBuildVer">
    <vt:lpwstr>2052-12.1.0.16729</vt:lpwstr>
  </property>
</Properties>
</file>