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media/image2.svg" ContentType="image/svg+xml"/>
  <Override PartName="/ppt/media/image27.svg" ContentType="image/svg+xml"/>
  <Override PartName="/ppt/media/image29.svg" ContentType="image/svg+xml"/>
  <Override PartName="/ppt/media/image4.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sldIdLst>
    <p:sldId id="275" r:id="rId3"/>
    <p:sldId id="315" r:id="rId5"/>
    <p:sldId id="299" r:id="rId6"/>
    <p:sldId id="328" r:id="rId7"/>
    <p:sldId id="337" r:id="rId8"/>
    <p:sldId id="341" r:id="rId9"/>
    <p:sldId id="356" r:id="rId10"/>
    <p:sldId id="323" r:id="rId11"/>
    <p:sldId id="355" r:id="rId12"/>
    <p:sldId id="329" r:id="rId13"/>
    <p:sldId id="324" r:id="rId14"/>
    <p:sldId id="342" r:id="rId15"/>
    <p:sldId id="344" r:id="rId16"/>
    <p:sldId id="325" r:id="rId17"/>
    <p:sldId id="338" r:id="rId18"/>
    <p:sldId id="345" r:id="rId19"/>
    <p:sldId id="347" r:id="rId20"/>
    <p:sldId id="348" r:id="rId21"/>
    <p:sldId id="349" r:id="rId22"/>
    <p:sldId id="350" r:id="rId23"/>
    <p:sldId id="360" r:id="rId24"/>
    <p:sldId id="358" r:id="rId25"/>
    <p:sldId id="361" r:id="rId26"/>
    <p:sldId id="326" r:id="rId27"/>
    <p:sldId id="352" r:id="rId28"/>
    <p:sldId id="351" r:id="rId29"/>
    <p:sldId id="322" r:id="rId30"/>
  </p:sldIdLst>
  <p:sldSz cx="12192000" cy="6858000"/>
  <p:notesSz cx="6858000" cy="9144000"/>
  <p:embeddedFontLst>
    <p:embeddedFont>
      <p:font typeface="微软雅黑" panose="020B0503020204020204" pitchFamily="34" charset="-122"/>
      <p:regular r:id="rId34"/>
    </p:embeddedFont>
    <p:embeddedFont>
      <p:font typeface="等线" panose="02010600030101010101" charset="-122"/>
      <p:regular r:id="rId35"/>
    </p:embeddedFont>
    <p:embeddedFont>
      <p:font typeface="等线 Light" panose="02010600030101010101" charset="-122"/>
      <p:regular r:id="rId36"/>
    </p:embeddedFont>
    <p:embeddedFont>
      <p:font typeface="Cambria" panose="02040503050406030204" charset="0"/>
      <p:regular r:id="rId37"/>
      <p:bold r:id="rId38"/>
      <p:italic r:id="rId39"/>
      <p:boldItalic r:id="rId40"/>
    </p:embeddedFont>
  </p:embeddedFontLst>
  <p:custDataLst>
    <p:tags r:id="rId4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p:scale>
          <a:sx n="66" d="100"/>
          <a:sy n="66" d="100"/>
        </p:scale>
        <p:origin x="2256" y="10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1" Type="http://schemas.openxmlformats.org/officeDocument/2006/relationships/tags" Target="tags/tag26.xml"/><Relationship Id="rId40" Type="http://schemas.openxmlformats.org/officeDocument/2006/relationships/font" Target="fonts/font7.fntdata"/><Relationship Id="rId4" Type="http://schemas.openxmlformats.org/officeDocument/2006/relationships/notesMaster" Target="notesMasters/notesMaster1.xml"/><Relationship Id="rId39" Type="http://schemas.openxmlformats.org/officeDocument/2006/relationships/font" Target="fonts/font6.fntdata"/><Relationship Id="rId38" Type="http://schemas.openxmlformats.org/officeDocument/2006/relationships/font" Target="fonts/font5.fntdata"/><Relationship Id="rId37" Type="http://schemas.openxmlformats.org/officeDocument/2006/relationships/font" Target="fonts/font4.fntdata"/><Relationship Id="rId36" Type="http://schemas.openxmlformats.org/officeDocument/2006/relationships/font" Target="fonts/font3.fntdata"/><Relationship Id="rId35" Type="http://schemas.openxmlformats.org/officeDocument/2006/relationships/font" Target="fonts/font2.fntdata"/><Relationship Id="rId34" Type="http://schemas.openxmlformats.org/officeDocument/2006/relationships/font" Target="fonts/font1.fntdata"/><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5026EB-4058-4BC7-8426-D7194AF02EC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9B6501-1FA3-4C81-8BF3-01BFF0E331F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310FD2-7342-4681-882A-4B6560D700F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310FD2-7342-4681-882A-4B6560D700F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E362B0-12AC-4085-87E0-7E16945EABF7}"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AA87C-ACA7-499A-A6CC-A785EF5340B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7.xml"/><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2.png"/><Relationship Id="rId2" Type="http://schemas.openxmlformats.org/officeDocument/2006/relationships/image" Target="../media/image2.sv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sv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3.png"/><Relationship Id="rId2" Type="http://schemas.openxmlformats.org/officeDocument/2006/relationships/image" Target="../media/image2.sv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4.png"/><Relationship Id="rId2" Type="http://schemas.openxmlformats.org/officeDocument/2006/relationships/image" Target="../media/image2.sv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sv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5.png"/><Relationship Id="rId2" Type="http://schemas.openxmlformats.org/officeDocument/2006/relationships/image" Target="../media/image2.sv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2.svg"/><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8.png"/><Relationship Id="rId2" Type="http://schemas.openxmlformats.org/officeDocument/2006/relationships/image" Target="../media/image2.svg"/><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2.svg"/><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sv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8" Type="http://schemas.openxmlformats.org/officeDocument/2006/relationships/slideLayout" Target="../slideLayouts/slideLayout7.xml"/><Relationship Id="rId27" Type="http://schemas.openxmlformats.org/officeDocument/2006/relationships/tags" Target="../tags/tag25.xml"/><Relationship Id="rId26" Type="http://schemas.openxmlformats.org/officeDocument/2006/relationships/tags" Target="../tags/tag24.xml"/><Relationship Id="rId25" Type="http://schemas.openxmlformats.org/officeDocument/2006/relationships/tags" Target="../tags/tag23.xml"/><Relationship Id="rId24" Type="http://schemas.openxmlformats.org/officeDocument/2006/relationships/tags" Target="../tags/tag22.xml"/><Relationship Id="rId23" Type="http://schemas.openxmlformats.org/officeDocument/2006/relationships/tags" Target="../tags/tag21.xml"/><Relationship Id="rId22" Type="http://schemas.openxmlformats.org/officeDocument/2006/relationships/image" Target="../media/image2.svg"/><Relationship Id="rId21" Type="http://schemas.openxmlformats.org/officeDocument/2006/relationships/image" Target="../media/image1.png"/><Relationship Id="rId20" Type="http://schemas.openxmlformats.org/officeDocument/2006/relationships/tags" Target="../tags/tag20.xml"/><Relationship Id="rId2" Type="http://schemas.openxmlformats.org/officeDocument/2006/relationships/tags" Target="../tags/tag2.xml"/><Relationship Id="rId19" Type="http://schemas.openxmlformats.org/officeDocument/2006/relationships/tags" Target="../tags/tag19.xml"/><Relationship Id="rId18" Type="http://schemas.openxmlformats.org/officeDocument/2006/relationships/tags" Target="../tags/tag18.xml"/><Relationship Id="rId17" Type="http://schemas.openxmlformats.org/officeDocument/2006/relationships/tags" Target="../tags/tag17.xml"/><Relationship Id="rId16" Type="http://schemas.openxmlformats.org/officeDocument/2006/relationships/tags" Target="../tags/tag16.xml"/><Relationship Id="rId15" Type="http://schemas.openxmlformats.org/officeDocument/2006/relationships/tags" Target="../tags/tag15.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1.png"/><Relationship Id="rId2" Type="http://schemas.openxmlformats.org/officeDocument/2006/relationships/image" Target="../media/image2.svg"/><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2.png"/><Relationship Id="rId2" Type="http://schemas.openxmlformats.org/officeDocument/2006/relationships/image" Target="../media/image2.svg"/><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3.png"/><Relationship Id="rId2" Type="http://schemas.openxmlformats.org/officeDocument/2006/relationships/image" Target="../media/image2.svg"/><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25.png"/><Relationship Id="rId3" Type="http://schemas.openxmlformats.org/officeDocument/2006/relationships/image" Target="../media/image24.png"/><Relationship Id="rId2" Type="http://schemas.openxmlformats.org/officeDocument/2006/relationships/image" Target="../media/image2.svg"/><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svg"/><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svg"/><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svg"/><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7.xml"/><Relationship Id="rId4" Type="http://schemas.openxmlformats.org/officeDocument/2006/relationships/image" Target="../media/image29.svg"/><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sv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sv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2.sv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2.sv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sv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sv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4919241"/>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Sitka Text"/>
              <a:ea typeface="微软雅黑 Light" panose="020B0502040204020203" charset="-122"/>
              <a:cs typeface="+mn-cs"/>
            </a:endParaRPr>
          </a:p>
        </p:txBody>
      </p:sp>
      <p:sp>
        <p:nvSpPr>
          <p:cNvPr id="2" name="文本框 1"/>
          <p:cNvSpPr txBox="1"/>
          <p:nvPr/>
        </p:nvSpPr>
        <p:spPr>
          <a:xfrm>
            <a:off x="882503" y="2275367"/>
            <a:ext cx="4713623" cy="1015663"/>
          </a:xfrm>
          <a:prstGeom prst="rect">
            <a:avLst/>
          </a:prstGeom>
          <a:noFill/>
        </p:spPr>
        <p:txBody>
          <a:bodyPr wrap="square" rtlCol="0">
            <a:spAutoFit/>
          </a:bodyPr>
          <a:lstStyle/>
          <a:p>
            <a:r>
              <a:rPr lang="en-US" altLang="zh-CN" sz="6000" b="1" dirty="0">
                <a:solidFill>
                  <a:schemeClr val="bg1"/>
                </a:solidFill>
                <a:latin typeface="Novecento wide Bold" panose="00000805000000000000" pitchFamily="50" charset="0"/>
                <a:ea typeface="思源黑体 Medium" panose="020B0600000000000000" pitchFamily="34" charset="-122"/>
              </a:rPr>
              <a:t>QG STUDIO</a:t>
            </a:r>
            <a:endParaRPr lang="zh-CN" altLang="en-US" sz="6000" b="1" dirty="0">
              <a:solidFill>
                <a:schemeClr val="bg1"/>
              </a:solidFill>
              <a:latin typeface="Novecento wide Bold" panose="00000805000000000000" pitchFamily="50" charset="0"/>
              <a:ea typeface="思源黑体 Medium" panose="020B0600000000000000" pitchFamily="34" charset="-122"/>
            </a:endParaRPr>
          </a:p>
        </p:txBody>
      </p:sp>
      <p:sp>
        <p:nvSpPr>
          <p:cNvPr id="8" name="文本框 7"/>
          <p:cNvSpPr txBox="1"/>
          <p:nvPr/>
        </p:nvSpPr>
        <p:spPr>
          <a:xfrm>
            <a:off x="983848" y="5456348"/>
            <a:ext cx="2785729" cy="460375"/>
          </a:xfrm>
          <a:prstGeom prst="rect">
            <a:avLst/>
          </a:prstGeom>
          <a:noFill/>
        </p:spPr>
        <p:txBody>
          <a:bodyPr wrap="square" rtlCol="0">
            <a:spAutoFit/>
          </a:bodyPr>
          <a:lstStyle/>
          <a:p>
            <a:r>
              <a:rPr lang="zh-CN" altLang="en-US" sz="2400" dirty="0">
                <a:solidFill>
                  <a:schemeClr val="bg2">
                    <a:lumMod val="50000"/>
                  </a:schemeClr>
                </a:solidFill>
                <a:latin typeface="微软雅黑" panose="020B0503020204020204" pitchFamily="34" charset="-122"/>
                <a:ea typeface="微软雅黑" panose="020B0503020204020204" pitchFamily="34" charset="-122"/>
              </a:rPr>
              <a:t>汇报人：</a:t>
            </a:r>
            <a:r>
              <a:rPr lang="zh-CN" altLang="en-US" sz="2400" dirty="0">
                <a:solidFill>
                  <a:schemeClr val="bg2">
                    <a:lumMod val="50000"/>
                  </a:schemeClr>
                </a:solidFill>
                <a:latin typeface="微软雅黑" panose="020B0503020204020204" pitchFamily="34" charset="-122"/>
                <a:ea typeface="微软雅黑" panose="020B0503020204020204" pitchFamily="34" charset="-122"/>
              </a:rPr>
              <a:t>颜钦煜</a:t>
            </a:r>
            <a:endParaRPr lang="zh-CN" altLang="en-US" sz="24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983847" y="5926209"/>
            <a:ext cx="4125432" cy="460375"/>
          </a:xfrm>
          <a:prstGeom prst="rect">
            <a:avLst/>
          </a:prstGeom>
          <a:noFill/>
        </p:spPr>
        <p:txBody>
          <a:bodyPr wrap="square" rtlCol="0">
            <a:spAutoFit/>
          </a:bodyPr>
          <a:lstStyle/>
          <a:p>
            <a:r>
              <a:rPr lang="zh-CN" altLang="en-US" sz="2400" dirty="0">
                <a:solidFill>
                  <a:schemeClr val="bg2">
                    <a:lumMod val="50000"/>
                  </a:schemeClr>
                </a:solidFill>
                <a:latin typeface="微软雅黑" panose="020B0503020204020204" pitchFamily="34" charset="-122"/>
                <a:ea typeface="微软雅黑" panose="020B0503020204020204" pitchFamily="34" charset="-122"/>
              </a:rPr>
              <a:t>汇报时间：</a:t>
            </a:r>
            <a:r>
              <a:rPr lang="en-US" altLang="zh-CN" sz="2400" dirty="0">
                <a:solidFill>
                  <a:schemeClr val="bg2">
                    <a:lumMod val="50000"/>
                  </a:schemeClr>
                </a:solidFill>
                <a:latin typeface="微软雅黑" panose="020B0503020204020204" pitchFamily="34" charset="-122"/>
                <a:ea typeface="微软雅黑" panose="020B0503020204020204" pitchFamily="34" charset="-122"/>
              </a:rPr>
              <a:t>2022</a:t>
            </a:r>
            <a:r>
              <a:rPr lang="zh-CN" altLang="en-US" sz="2400" dirty="0">
                <a:solidFill>
                  <a:schemeClr val="bg2">
                    <a:lumMod val="50000"/>
                  </a:schemeClr>
                </a:solidFill>
                <a:latin typeface="微软雅黑" panose="020B0503020204020204" pitchFamily="34" charset="-122"/>
                <a:ea typeface="微软雅黑" panose="020B0503020204020204" pitchFamily="34" charset="-122"/>
              </a:rPr>
              <a:t>年</a:t>
            </a:r>
            <a:r>
              <a:rPr lang="en-US" altLang="zh-CN" sz="2400" dirty="0">
                <a:solidFill>
                  <a:schemeClr val="bg2">
                    <a:lumMod val="50000"/>
                  </a:schemeClr>
                </a:solidFill>
                <a:latin typeface="微软雅黑" panose="020B0503020204020204" pitchFamily="34" charset="-122"/>
                <a:ea typeface="微软雅黑" panose="020B0503020204020204" pitchFamily="34" charset="-122"/>
              </a:rPr>
              <a:t>4</a:t>
            </a:r>
            <a:r>
              <a:rPr lang="zh-CN" altLang="en-US" sz="2400" dirty="0">
                <a:solidFill>
                  <a:schemeClr val="bg2">
                    <a:lumMod val="50000"/>
                  </a:schemeClr>
                </a:solidFill>
                <a:latin typeface="微软雅黑" panose="020B0503020204020204" pitchFamily="34" charset="-122"/>
                <a:ea typeface="微软雅黑" panose="020B0503020204020204" pitchFamily="34" charset="-122"/>
              </a:rPr>
              <a:t>月</a:t>
            </a:r>
            <a:r>
              <a:rPr lang="en-US" altLang="zh-CN" sz="2400" dirty="0">
                <a:solidFill>
                  <a:schemeClr val="bg2">
                    <a:lumMod val="50000"/>
                  </a:schemeClr>
                </a:solidFill>
                <a:latin typeface="微软雅黑" panose="020B0503020204020204" pitchFamily="34" charset="-122"/>
                <a:ea typeface="微软雅黑" panose="020B0503020204020204" pitchFamily="34" charset="-122"/>
              </a:rPr>
              <a:t>29</a:t>
            </a:r>
            <a:r>
              <a:rPr lang="zh-CN" altLang="en-US" sz="2400" dirty="0">
                <a:solidFill>
                  <a:schemeClr val="bg2">
                    <a:lumMod val="50000"/>
                  </a:schemeClr>
                </a:solidFill>
                <a:latin typeface="微软雅黑" panose="020B0503020204020204" pitchFamily="34" charset="-122"/>
                <a:ea typeface="微软雅黑" panose="020B0503020204020204" pitchFamily="34" charset="-122"/>
              </a:rPr>
              <a:t>日</a:t>
            </a:r>
            <a:endParaRPr lang="zh-CN" altLang="en-US" sz="2400" dirty="0">
              <a:solidFill>
                <a:schemeClr val="bg2">
                  <a:lumMod val="50000"/>
                </a:schemeClr>
              </a:solidFill>
              <a:latin typeface="微软雅黑" panose="020B0503020204020204" pitchFamily="34" charset="-122"/>
              <a:ea typeface="微软雅黑" panose="020B0503020204020204" pitchFamily="34" charset="-122"/>
            </a:endParaRPr>
          </a:p>
        </p:txBody>
      </p:sp>
      <p:pic>
        <p:nvPicPr>
          <p:cNvPr id="10" name="图形 9"/>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3887748" y="-2526731"/>
            <a:ext cx="10224035" cy="10548612"/>
          </a:xfrm>
          <a:prstGeom prst="rect">
            <a:avLst/>
          </a:prstGeom>
        </p:spPr>
      </p:pic>
      <p:cxnSp>
        <p:nvCxnSpPr>
          <p:cNvPr id="5" name="直接连接符 4"/>
          <p:cNvCxnSpPr/>
          <p:nvPr/>
        </p:nvCxnSpPr>
        <p:spPr>
          <a:xfrm>
            <a:off x="882504" y="2448889"/>
            <a:ext cx="0" cy="127101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794144" y="3423982"/>
            <a:ext cx="176720" cy="1870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形 10"/>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29863" y="5429921"/>
            <a:ext cx="938469" cy="96826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942286" y="0"/>
            <a:ext cx="2249715" cy="6858000"/>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425004" y="509861"/>
            <a:ext cx="2656459" cy="460375"/>
          </a:xfrm>
          <a:prstGeom prst="rect">
            <a:avLst/>
          </a:prstGeom>
          <a:noFill/>
        </p:spPr>
        <p:txBody>
          <a:bodyPr wrap="square" rtlCol="0">
            <a:spAutoFit/>
          </a:bodyPr>
          <a:lstStyle/>
          <a:p>
            <a:r>
              <a:rPr lang="zh-CN" altLang="en-US" sz="2400" b="1" dirty="0">
                <a:solidFill>
                  <a:schemeClr val="bg2">
                    <a:lumMod val="25000"/>
                  </a:schemeClr>
                </a:solidFill>
                <a:latin typeface="微软雅黑" panose="020B0503020204020204" pitchFamily="34" charset="-122"/>
                <a:ea typeface="微软雅黑" panose="020B0503020204020204" pitchFamily="34" charset="-122"/>
              </a:rPr>
              <a:t>设计</a:t>
            </a:r>
            <a:r>
              <a:rPr lang="zh-CN" altLang="en-US" sz="2400" b="1" dirty="0">
                <a:solidFill>
                  <a:schemeClr val="bg2">
                    <a:lumMod val="25000"/>
                  </a:schemeClr>
                </a:solidFill>
                <a:latin typeface="微软雅黑" panose="020B0503020204020204" pitchFamily="34" charset="-122"/>
                <a:ea typeface="微软雅黑" panose="020B0503020204020204" pitchFamily="34" charset="-122"/>
              </a:rPr>
              <a:t>思路</a:t>
            </a:r>
            <a:endParaRPr lang="zh-CN" altLang="en-US" sz="2400" b="1" dirty="0">
              <a:solidFill>
                <a:schemeClr val="bg2">
                  <a:lumMod val="25000"/>
                </a:schemeClr>
              </a:solidFill>
              <a:latin typeface="微软雅黑" panose="020B0503020204020204" pitchFamily="34" charset="-122"/>
              <a:ea typeface="微软雅黑" panose="020B0503020204020204" pitchFamily="34" charset="-122"/>
            </a:endParaRPr>
          </a:p>
        </p:txBody>
      </p:sp>
      <p:pic>
        <p:nvPicPr>
          <p:cNvPr id="4" name="图形 3"/>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0516998" y="420430"/>
            <a:ext cx="1068278" cy="1102192"/>
          </a:xfrm>
          <a:prstGeom prst="rect">
            <a:avLst/>
          </a:prstGeom>
        </p:spPr>
      </p:pic>
      <p:sp>
        <p:nvSpPr>
          <p:cNvPr id="6" name="椭圆 5"/>
          <p:cNvSpPr/>
          <p:nvPr/>
        </p:nvSpPr>
        <p:spPr>
          <a:xfrm>
            <a:off x="968457" y="577043"/>
            <a:ext cx="327299" cy="327299"/>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0152185" y="2001483"/>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项目</a:t>
            </a:r>
            <a:r>
              <a:rPr lang="zh-CN" altLang="en-US" sz="2400" dirty="0">
                <a:solidFill>
                  <a:schemeClr val="bg1">
                    <a:lumMod val="65000"/>
                  </a:schemeClr>
                </a:solidFill>
                <a:latin typeface="微软雅黑" panose="020B0503020204020204" pitchFamily="34" charset="-122"/>
                <a:ea typeface="微软雅黑" panose="020B0503020204020204" pitchFamily="34" charset="-122"/>
              </a:rPr>
              <a:t>介绍</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0152185" y="2582349"/>
            <a:ext cx="1787029" cy="46037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sym typeface="+mn-ea"/>
              </a:rPr>
              <a:t>设计思路</a:t>
            </a:r>
            <a:endParaRPr lang="zh-CN" altLang="en-US" sz="2400" dirty="0">
              <a:solidFill>
                <a:schemeClr val="bg1"/>
              </a:solidFill>
              <a:latin typeface="微软雅黑" panose="020B0503020204020204" pitchFamily="34" charset="-122"/>
              <a:ea typeface="微软雅黑" panose="020B0503020204020204" pitchFamily="34" charset="-122"/>
              <a:sym typeface="+mn-ea"/>
            </a:endParaRPr>
          </a:p>
        </p:txBody>
      </p:sp>
      <p:sp>
        <p:nvSpPr>
          <p:cNvPr id="10" name="文本框 9"/>
          <p:cNvSpPr txBox="1"/>
          <p:nvPr/>
        </p:nvSpPr>
        <p:spPr>
          <a:xfrm>
            <a:off x="10173628" y="3163215"/>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功能</a:t>
            </a:r>
            <a:r>
              <a:rPr lang="zh-CN" altLang="en-US" sz="2400" dirty="0">
                <a:solidFill>
                  <a:schemeClr val="bg1">
                    <a:lumMod val="65000"/>
                  </a:schemeClr>
                </a:solidFill>
                <a:latin typeface="微软雅黑" panose="020B0503020204020204" pitchFamily="34" charset="-122"/>
                <a:ea typeface="微软雅黑" panose="020B0503020204020204" pitchFamily="34" charset="-122"/>
              </a:rPr>
              <a:t>设计</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0173628" y="3744081"/>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项目</a:t>
            </a:r>
            <a:r>
              <a:rPr lang="zh-CN" altLang="en-US" sz="2400" dirty="0">
                <a:solidFill>
                  <a:schemeClr val="bg1">
                    <a:lumMod val="65000"/>
                  </a:schemeClr>
                </a:solidFill>
                <a:latin typeface="微软雅黑" panose="020B0503020204020204" pitchFamily="34" charset="-122"/>
                <a:ea typeface="微软雅黑" panose="020B0503020204020204" pitchFamily="34" charset="-122"/>
              </a:rPr>
              <a:t>亮点</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0173628" y="4324947"/>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心得</a:t>
            </a:r>
            <a:r>
              <a:rPr lang="zh-CN" altLang="en-US" sz="2400" dirty="0">
                <a:solidFill>
                  <a:schemeClr val="bg1">
                    <a:lumMod val="65000"/>
                  </a:schemeClr>
                </a:solidFill>
                <a:latin typeface="微软雅黑" panose="020B0503020204020204" pitchFamily="34" charset="-122"/>
                <a:ea typeface="微软雅黑" panose="020B0503020204020204" pitchFamily="34" charset="-122"/>
              </a:rPr>
              <a:t>体会</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a:stretch>
            <a:fillRect/>
          </a:stretch>
        </p:blipFill>
        <p:spPr>
          <a:xfrm>
            <a:off x="1296035" y="1348105"/>
            <a:ext cx="6740525" cy="5193665"/>
          </a:xfrm>
          <a:prstGeom prst="rect">
            <a:avLst/>
          </a:prstGeom>
        </p:spPr>
      </p:pic>
      <p:sp>
        <p:nvSpPr>
          <p:cNvPr id="7" name="文本框 6"/>
          <p:cNvSpPr txBox="1"/>
          <p:nvPr/>
        </p:nvSpPr>
        <p:spPr>
          <a:xfrm>
            <a:off x="3130550" y="535940"/>
            <a:ext cx="6096000" cy="460375"/>
          </a:xfrm>
          <a:prstGeom prst="rect">
            <a:avLst/>
          </a:prstGeom>
          <a:noFill/>
        </p:spPr>
        <p:txBody>
          <a:bodyPr wrap="square" rtlCol="0" anchor="t">
            <a:spAutoFit/>
          </a:bodyPr>
          <a:p>
            <a:r>
              <a:rPr lang="en-US" altLang="zh-CN" sz="2400"/>
              <a:t>      </a:t>
            </a:r>
            <a:r>
              <a:rPr lang="zh-CN" altLang="en-US" sz="2400"/>
              <a:t>登录,注册及请求拦截思路设计</a:t>
            </a:r>
            <a:endParaRPr lang="zh-CN" altLang="en-US"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89667" y="-1707853"/>
            <a:ext cx="7933859" cy="9628196"/>
            <a:chOff x="-1189667" y="-1707853"/>
            <a:chExt cx="7933859" cy="9628196"/>
          </a:xfrm>
        </p:grpSpPr>
        <p:sp>
          <p:nvSpPr>
            <p:cNvPr id="7" name="椭圆 6"/>
            <p:cNvSpPr/>
            <p:nvPr/>
          </p:nvSpPr>
          <p:spPr>
            <a:xfrm>
              <a:off x="-142000" y="796672"/>
              <a:ext cx="5392402" cy="5392401"/>
            </a:xfrm>
            <a:prstGeom prst="ellipse">
              <a:avLst/>
            </a:prstGeom>
            <a:noFill/>
            <a:ln w="6350">
              <a:solidFill>
                <a:schemeClr val="accent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189667" y="-250994"/>
              <a:ext cx="7487735" cy="7487734"/>
            </a:xfrm>
            <a:prstGeom prst="ellipse">
              <a:avLst/>
            </a:prstGeom>
            <a:noFill/>
            <a:ln w="6350">
              <a:solidFill>
                <a:schemeClr val="accent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00010" y="1110117"/>
              <a:ext cx="6810228" cy="6810226"/>
            </a:xfrm>
            <a:prstGeom prst="ellipse">
              <a:avLst/>
            </a:prstGeom>
            <a:noFill/>
            <a:ln w="6350">
              <a:solidFill>
                <a:schemeClr val="accent1">
                  <a:alpha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椭圆 10"/>
            <p:cNvSpPr/>
            <p:nvPr/>
          </p:nvSpPr>
          <p:spPr>
            <a:xfrm>
              <a:off x="-743543" y="-1707853"/>
              <a:ext cx="7487735" cy="7487734"/>
            </a:xfrm>
            <a:prstGeom prst="ellipse">
              <a:avLst/>
            </a:prstGeom>
            <a:noFill/>
            <a:ln w="6350">
              <a:solidFill>
                <a:schemeClr val="accent1">
                  <a:alpha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矩形 2"/>
          <p:cNvSpPr/>
          <p:nvPr/>
        </p:nvSpPr>
        <p:spPr>
          <a:xfrm>
            <a:off x="0" y="2011680"/>
            <a:ext cx="12192000" cy="2812868"/>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椭圆 1"/>
          <p:cNvSpPr/>
          <p:nvPr/>
        </p:nvSpPr>
        <p:spPr>
          <a:xfrm>
            <a:off x="2853146" y="2461804"/>
            <a:ext cx="1912620" cy="19126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9600" dirty="0">
              <a:solidFill>
                <a:srgbClr val="3843B3"/>
              </a:solidFill>
              <a:latin typeface="Novecento wide Bold" panose="00000805000000000000" pitchFamily="50" charset="0"/>
              <a:ea typeface="思源黑体 Medium" panose="020B0600000000000000" pitchFamily="34" charset="-122"/>
            </a:endParaRPr>
          </a:p>
        </p:txBody>
      </p:sp>
      <p:sp>
        <p:nvSpPr>
          <p:cNvPr id="10" name="文本框 9"/>
          <p:cNvSpPr txBox="1"/>
          <p:nvPr/>
        </p:nvSpPr>
        <p:spPr>
          <a:xfrm>
            <a:off x="5208513" y="3077373"/>
            <a:ext cx="6454399" cy="829945"/>
          </a:xfrm>
          <a:prstGeom prst="rect">
            <a:avLst/>
          </a:prstGeom>
          <a:noFill/>
        </p:spPr>
        <p:txBody>
          <a:bodyPr wrap="square" rtlCol="0">
            <a:spAutoFit/>
          </a:bodyPr>
          <a:lstStyle/>
          <a:p>
            <a:r>
              <a:rPr lang="zh-CN" altLang="en-US" sz="4800" b="1" dirty="0">
                <a:solidFill>
                  <a:schemeClr val="bg1"/>
                </a:solidFill>
                <a:latin typeface="微软雅黑" panose="020B0503020204020204" pitchFamily="34" charset="-122"/>
                <a:ea typeface="微软雅黑" panose="020B0503020204020204" pitchFamily="34" charset="-122"/>
              </a:rPr>
              <a:t>功能</a:t>
            </a:r>
            <a:r>
              <a:rPr lang="zh-CN" altLang="en-US" sz="4800" b="1" dirty="0">
                <a:solidFill>
                  <a:schemeClr val="bg1"/>
                </a:solidFill>
                <a:latin typeface="微软雅黑" panose="020B0503020204020204" pitchFamily="34" charset="-122"/>
                <a:ea typeface="微软雅黑" panose="020B0503020204020204" pitchFamily="34" charset="-122"/>
              </a:rPr>
              <a:t>设计</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3201861" y="2243292"/>
            <a:ext cx="1225759" cy="2062103"/>
          </a:xfrm>
          <a:prstGeom prst="rect">
            <a:avLst/>
          </a:prstGeom>
          <a:noFill/>
        </p:spPr>
        <p:txBody>
          <a:bodyPr wrap="square" rtlCol="0">
            <a:spAutoFit/>
          </a:bodyPr>
          <a:lstStyle/>
          <a:p>
            <a:r>
              <a:rPr lang="en-US" altLang="zh-CN" sz="12800" dirty="0">
                <a:solidFill>
                  <a:srgbClr val="3843B3"/>
                </a:solidFill>
                <a:latin typeface="Novecento wide Bold" panose="00000805000000000000" pitchFamily="50" charset="0"/>
              </a:rPr>
              <a:t>3</a:t>
            </a:r>
            <a:endParaRPr lang="zh-CN" altLang="en-US" sz="12800" dirty="0">
              <a:solidFill>
                <a:srgbClr val="3843B3"/>
              </a:solidFill>
              <a:latin typeface="Novecento wide Bold" panose="00000805000000000000" pitchFamily="50" charset="0"/>
            </a:endParaRPr>
          </a:p>
        </p:txBody>
      </p:sp>
      <p:pic>
        <p:nvPicPr>
          <p:cNvPr id="12" name="图形 11"/>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355507" y="2461803"/>
            <a:ext cx="1912620" cy="197333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942286" y="0"/>
            <a:ext cx="2249715" cy="6858000"/>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425004" y="509861"/>
            <a:ext cx="2656459" cy="460375"/>
          </a:xfrm>
          <a:prstGeom prst="rect">
            <a:avLst/>
          </a:prstGeom>
          <a:noFill/>
        </p:spPr>
        <p:txBody>
          <a:bodyPr wrap="square" rtlCol="0">
            <a:spAutoFit/>
          </a:bodyPr>
          <a:lstStyle/>
          <a:p>
            <a:r>
              <a:rPr lang="zh-CN" altLang="en-US" sz="2400" b="1" dirty="0">
                <a:solidFill>
                  <a:schemeClr val="bg2">
                    <a:lumMod val="25000"/>
                  </a:schemeClr>
                </a:solidFill>
                <a:latin typeface="微软雅黑" panose="020B0503020204020204" pitchFamily="34" charset="-122"/>
                <a:ea typeface="微软雅黑" panose="020B0503020204020204" pitchFamily="34" charset="-122"/>
              </a:rPr>
              <a:t>功能设计</a:t>
            </a:r>
            <a:endParaRPr lang="zh-CN" altLang="en-US" sz="2400" b="1" dirty="0">
              <a:solidFill>
                <a:schemeClr val="bg2">
                  <a:lumMod val="25000"/>
                </a:schemeClr>
              </a:solidFill>
              <a:latin typeface="微软雅黑" panose="020B0503020204020204" pitchFamily="34" charset="-122"/>
              <a:ea typeface="微软雅黑" panose="020B0503020204020204" pitchFamily="34" charset="-122"/>
            </a:endParaRPr>
          </a:p>
        </p:txBody>
      </p:sp>
      <p:pic>
        <p:nvPicPr>
          <p:cNvPr id="4" name="图形 3"/>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0516998" y="420430"/>
            <a:ext cx="1068278" cy="1102192"/>
          </a:xfrm>
          <a:prstGeom prst="rect">
            <a:avLst/>
          </a:prstGeom>
        </p:spPr>
      </p:pic>
      <p:sp>
        <p:nvSpPr>
          <p:cNvPr id="6" name="椭圆 5"/>
          <p:cNvSpPr/>
          <p:nvPr/>
        </p:nvSpPr>
        <p:spPr>
          <a:xfrm>
            <a:off x="968457" y="577043"/>
            <a:ext cx="327299" cy="327299"/>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0152185" y="2001483"/>
            <a:ext cx="1787029" cy="82994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rPr>
              <a:t>项目介绍</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a:p>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0152185" y="2581714"/>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rPr>
              <a:t>设计思路</a:t>
            </a:r>
            <a:endPar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endParaRPr>
          </a:p>
        </p:txBody>
      </p:sp>
      <p:sp>
        <p:nvSpPr>
          <p:cNvPr id="10" name="文本框 9"/>
          <p:cNvSpPr txBox="1"/>
          <p:nvPr/>
        </p:nvSpPr>
        <p:spPr>
          <a:xfrm>
            <a:off x="10173628" y="3163215"/>
            <a:ext cx="1787029" cy="46037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功能设计</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0173628" y="3744081"/>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项目亮点</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0173628" y="4324947"/>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心得体会</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pic>
        <p:nvPicPr>
          <p:cNvPr id="19" name="图片 13"/>
          <p:cNvPicPr>
            <a:picLocks noChangeAspect="1"/>
          </p:cNvPicPr>
          <p:nvPr/>
        </p:nvPicPr>
        <p:blipFill>
          <a:blip r:embed="rId3"/>
          <a:stretch>
            <a:fillRect/>
          </a:stretch>
        </p:blipFill>
        <p:spPr>
          <a:xfrm>
            <a:off x="1296035" y="1245235"/>
            <a:ext cx="7967980" cy="4996180"/>
          </a:xfrm>
          <a:prstGeom prst="rect">
            <a:avLst/>
          </a:prstGeom>
          <a:noFill/>
          <a:ln>
            <a:noFill/>
          </a:ln>
        </p:spPr>
      </p:pic>
      <p:sp>
        <p:nvSpPr>
          <p:cNvPr id="100" name="文本框 99"/>
          <p:cNvSpPr txBox="1"/>
          <p:nvPr/>
        </p:nvSpPr>
        <p:spPr>
          <a:xfrm>
            <a:off x="3366770" y="509905"/>
            <a:ext cx="5080000" cy="460375"/>
          </a:xfrm>
          <a:prstGeom prst="rect">
            <a:avLst/>
          </a:prstGeom>
          <a:noFill/>
          <a:ln w="9525">
            <a:noFill/>
          </a:ln>
        </p:spPr>
        <p:txBody>
          <a:bodyPr>
            <a:spAutoFit/>
          </a:bodyPr>
          <a:p>
            <a:pPr indent="304800"/>
            <a:r>
              <a:rPr lang="en-US" altLang="zh-CN" sz="2400" b="0">
                <a:ea typeface="等线" panose="02010600030101010101" charset="-122"/>
              </a:rPr>
              <a:t>    </a:t>
            </a:r>
            <a:r>
              <a:rPr lang="zh-CN" sz="2400" b="0">
                <a:ea typeface="等线" panose="02010600030101010101" charset="-122"/>
              </a:rPr>
              <a:t>教师模块设计</a:t>
            </a:r>
            <a:endParaRPr lang="zh-CN" altLang="en-US" sz="2400" b="0">
              <a:ea typeface="等线" panose="02010600030101010101"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942286" y="0"/>
            <a:ext cx="2249715" cy="6858000"/>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425004" y="509861"/>
            <a:ext cx="2656459" cy="460375"/>
          </a:xfrm>
          <a:prstGeom prst="rect">
            <a:avLst/>
          </a:prstGeom>
          <a:noFill/>
        </p:spPr>
        <p:txBody>
          <a:bodyPr wrap="square" rtlCol="0">
            <a:spAutoFit/>
          </a:bodyPr>
          <a:lstStyle/>
          <a:p>
            <a:r>
              <a:rPr lang="zh-CN" altLang="en-US" sz="2400" b="1" dirty="0">
                <a:solidFill>
                  <a:schemeClr val="bg2">
                    <a:lumMod val="25000"/>
                  </a:schemeClr>
                </a:solidFill>
                <a:latin typeface="微软雅黑" panose="020B0503020204020204" pitchFamily="34" charset="-122"/>
                <a:ea typeface="微软雅黑" panose="020B0503020204020204" pitchFamily="34" charset="-122"/>
              </a:rPr>
              <a:t>功能</a:t>
            </a:r>
            <a:r>
              <a:rPr lang="zh-CN" altLang="en-US" sz="2400" b="1" dirty="0">
                <a:solidFill>
                  <a:schemeClr val="bg2">
                    <a:lumMod val="25000"/>
                  </a:schemeClr>
                </a:solidFill>
                <a:latin typeface="微软雅黑" panose="020B0503020204020204" pitchFamily="34" charset="-122"/>
                <a:ea typeface="微软雅黑" panose="020B0503020204020204" pitchFamily="34" charset="-122"/>
              </a:rPr>
              <a:t>设计</a:t>
            </a:r>
            <a:endParaRPr lang="zh-CN" altLang="en-US" sz="2400" b="1" dirty="0">
              <a:solidFill>
                <a:schemeClr val="bg2">
                  <a:lumMod val="25000"/>
                </a:schemeClr>
              </a:solidFill>
              <a:latin typeface="微软雅黑" panose="020B0503020204020204" pitchFamily="34" charset="-122"/>
              <a:ea typeface="微软雅黑" panose="020B0503020204020204" pitchFamily="34" charset="-122"/>
            </a:endParaRPr>
          </a:p>
        </p:txBody>
      </p:sp>
      <p:pic>
        <p:nvPicPr>
          <p:cNvPr id="4" name="图形 3"/>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0516998" y="420430"/>
            <a:ext cx="1068278" cy="1102192"/>
          </a:xfrm>
          <a:prstGeom prst="rect">
            <a:avLst/>
          </a:prstGeom>
        </p:spPr>
      </p:pic>
      <p:sp>
        <p:nvSpPr>
          <p:cNvPr id="6" name="椭圆 5"/>
          <p:cNvSpPr/>
          <p:nvPr/>
        </p:nvSpPr>
        <p:spPr>
          <a:xfrm>
            <a:off x="968457" y="577043"/>
            <a:ext cx="327299" cy="327299"/>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0152185" y="2001483"/>
            <a:ext cx="1787029" cy="82994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rPr>
              <a:t>项目介绍</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a:p>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0152185" y="2582349"/>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rPr>
              <a:t>设计思路</a:t>
            </a:r>
            <a:endPar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endParaRPr>
          </a:p>
        </p:txBody>
      </p:sp>
      <p:sp>
        <p:nvSpPr>
          <p:cNvPr id="10" name="文本框 9"/>
          <p:cNvSpPr txBox="1"/>
          <p:nvPr/>
        </p:nvSpPr>
        <p:spPr>
          <a:xfrm>
            <a:off x="10173628" y="3163215"/>
            <a:ext cx="1787029" cy="46037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功能设计</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0173628" y="3744081"/>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项目亮点</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0173628" y="4324947"/>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心得体会</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pic>
        <p:nvPicPr>
          <p:cNvPr id="20" name="图片 14"/>
          <p:cNvPicPr>
            <a:picLocks noChangeAspect="1"/>
          </p:cNvPicPr>
          <p:nvPr/>
        </p:nvPicPr>
        <p:blipFill>
          <a:blip r:embed="rId3"/>
          <a:stretch>
            <a:fillRect/>
          </a:stretch>
        </p:blipFill>
        <p:spPr>
          <a:xfrm>
            <a:off x="968375" y="1523365"/>
            <a:ext cx="8650605" cy="4912360"/>
          </a:xfrm>
          <a:prstGeom prst="rect">
            <a:avLst/>
          </a:prstGeom>
          <a:noFill/>
          <a:ln>
            <a:noFill/>
          </a:ln>
        </p:spPr>
      </p:pic>
      <p:sp>
        <p:nvSpPr>
          <p:cNvPr id="100" name="文本框 99"/>
          <p:cNvSpPr txBox="1"/>
          <p:nvPr/>
        </p:nvSpPr>
        <p:spPr>
          <a:xfrm>
            <a:off x="3079115" y="577215"/>
            <a:ext cx="5080000" cy="460375"/>
          </a:xfrm>
          <a:prstGeom prst="rect">
            <a:avLst/>
          </a:prstGeom>
          <a:noFill/>
          <a:ln w="9525">
            <a:noFill/>
          </a:ln>
        </p:spPr>
        <p:txBody>
          <a:bodyPr>
            <a:spAutoFit/>
          </a:bodyPr>
          <a:p>
            <a:pPr indent="304800"/>
            <a:r>
              <a:rPr lang="en-US" altLang="zh-CN" sz="2400" b="0">
                <a:ea typeface="等线" panose="02010600030101010101" charset="-122"/>
              </a:rPr>
              <a:t>          </a:t>
            </a:r>
            <a:r>
              <a:rPr lang="zh-CN" sz="2400" b="0">
                <a:ea typeface="等线" panose="02010600030101010101" charset="-122"/>
              </a:rPr>
              <a:t>学生模块设计</a:t>
            </a:r>
            <a:endParaRPr lang="zh-CN" altLang="en-US" sz="2400" b="0">
              <a:ea typeface="等线" panose="02010600030101010101"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89667" y="-1707853"/>
            <a:ext cx="7933859" cy="9628196"/>
            <a:chOff x="-1189667" y="-1707853"/>
            <a:chExt cx="7933859" cy="9628196"/>
          </a:xfrm>
        </p:grpSpPr>
        <p:sp>
          <p:nvSpPr>
            <p:cNvPr id="7" name="椭圆 6"/>
            <p:cNvSpPr/>
            <p:nvPr/>
          </p:nvSpPr>
          <p:spPr>
            <a:xfrm>
              <a:off x="-142000" y="796672"/>
              <a:ext cx="5392402" cy="5392401"/>
            </a:xfrm>
            <a:prstGeom prst="ellipse">
              <a:avLst/>
            </a:prstGeom>
            <a:noFill/>
            <a:ln w="6350">
              <a:solidFill>
                <a:schemeClr val="accent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189667" y="-250994"/>
              <a:ext cx="7487735" cy="7487734"/>
            </a:xfrm>
            <a:prstGeom prst="ellipse">
              <a:avLst/>
            </a:prstGeom>
            <a:noFill/>
            <a:ln w="6350">
              <a:solidFill>
                <a:schemeClr val="accent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00010" y="1110117"/>
              <a:ext cx="6810228" cy="6810226"/>
            </a:xfrm>
            <a:prstGeom prst="ellipse">
              <a:avLst/>
            </a:prstGeom>
            <a:noFill/>
            <a:ln w="6350">
              <a:solidFill>
                <a:schemeClr val="accent1">
                  <a:alpha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椭圆 10"/>
            <p:cNvSpPr/>
            <p:nvPr/>
          </p:nvSpPr>
          <p:spPr>
            <a:xfrm>
              <a:off x="-743543" y="-1707853"/>
              <a:ext cx="7487735" cy="7487734"/>
            </a:xfrm>
            <a:prstGeom prst="ellipse">
              <a:avLst/>
            </a:prstGeom>
            <a:noFill/>
            <a:ln w="6350">
              <a:solidFill>
                <a:schemeClr val="accent1">
                  <a:alpha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矩形 2"/>
          <p:cNvSpPr/>
          <p:nvPr/>
        </p:nvSpPr>
        <p:spPr>
          <a:xfrm>
            <a:off x="0" y="2011680"/>
            <a:ext cx="12192000" cy="2812868"/>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椭圆 1"/>
          <p:cNvSpPr/>
          <p:nvPr/>
        </p:nvSpPr>
        <p:spPr>
          <a:xfrm>
            <a:off x="2853146" y="2461804"/>
            <a:ext cx="1912620" cy="19126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9600" dirty="0">
              <a:solidFill>
                <a:srgbClr val="3843B3"/>
              </a:solidFill>
              <a:latin typeface="Novecento wide Bold" panose="00000805000000000000" pitchFamily="50" charset="0"/>
              <a:ea typeface="思源黑体 Medium" panose="020B0600000000000000" pitchFamily="34" charset="-122"/>
            </a:endParaRPr>
          </a:p>
        </p:txBody>
      </p:sp>
      <p:sp>
        <p:nvSpPr>
          <p:cNvPr id="10" name="文本框 9"/>
          <p:cNvSpPr txBox="1"/>
          <p:nvPr/>
        </p:nvSpPr>
        <p:spPr>
          <a:xfrm>
            <a:off x="5208513" y="3077373"/>
            <a:ext cx="6454399" cy="829945"/>
          </a:xfrm>
          <a:prstGeom prst="rect">
            <a:avLst/>
          </a:prstGeom>
          <a:noFill/>
        </p:spPr>
        <p:txBody>
          <a:bodyPr wrap="square" rtlCol="0">
            <a:spAutoFit/>
          </a:bodyPr>
          <a:lstStyle/>
          <a:p>
            <a:r>
              <a:rPr lang="zh-CN" altLang="en-US" sz="4800" b="1" dirty="0">
                <a:solidFill>
                  <a:schemeClr val="bg1"/>
                </a:solidFill>
                <a:latin typeface="微软雅黑" panose="020B0503020204020204" pitchFamily="34" charset="-122"/>
                <a:ea typeface="微软雅黑" panose="020B0503020204020204" pitchFamily="34" charset="-122"/>
              </a:rPr>
              <a:t>项目</a:t>
            </a:r>
            <a:r>
              <a:rPr lang="zh-CN" altLang="en-US" sz="4800" b="1" dirty="0">
                <a:solidFill>
                  <a:schemeClr val="bg1"/>
                </a:solidFill>
                <a:latin typeface="微软雅黑" panose="020B0503020204020204" pitchFamily="34" charset="-122"/>
                <a:ea typeface="微软雅黑" panose="020B0503020204020204" pitchFamily="34" charset="-122"/>
              </a:rPr>
              <a:t>亮点</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3090035" y="2243292"/>
            <a:ext cx="1225759" cy="2062103"/>
          </a:xfrm>
          <a:prstGeom prst="rect">
            <a:avLst/>
          </a:prstGeom>
          <a:noFill/>
        </p:spPr>
        <p:txBody>
          <a:bodyPr wrap="square" rtlCol="0">
            <a:spAutoFit/>
          </a:bodyPr>
          <a:lstStyle/>
          <a:p>
            <a:r>
              <a:rPr lang="en-US" altLang="zh-CN" sz="12800" dirty="0">
                <a:solidFill>
                  <a:srgbClr val="3843B3"/>
                </a:solidFill>
                <a:latin typeface="Novecento wide Bold" panose="00000805000000000000" pitchFamily="50" charset="0"/>
              </a:rPr>
              <a:t>4</a:t>
            </a:r>
            <a:endParaRPr lang="zh-CN" altLang="en-US" sz="12800" dirty="0">
              <a:solidFill>
                <a:srgbClr val="3843B3"/>
              </a:solidFill>
              <a:latin typeface="Novecento wide Bold" panose="00000805000000000000" pitchFamily="50" charset="0"/>
            </a:endParaRPr>
          </a:p>
        </p:txBody>
      </p:sp>
      <p:pic>
        <p:nvPicPr>
          <p:cNvPr id="12" name="图形 11"/>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355507" y="2461803"/>
            <a:ext cx="1912620" cy="197333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942286" y="0"/>
            <a:ext cx="2249715" cy="6858000"/>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425004" y="509861"/>
            <a:ext cx="2656459" cy="460375"/>
          </a:xfrm>
          <a:prstGeom prst="rect">
            <a:avLst/>
          </a:prstGeom>
          <a:noFill/>
        </p:spPr>
        <p:txBody>
          <a:bodyPr wrap="square" rtlCol="0">
            <a:spAutoFit/>
          </a:bodyPr>
          <a:lstStyle/>
          <a:p>
            <a:r>
              <a:rPr lang="zh-CN" altLang="en-US" sz="2400" b="1" dirty="0">
                <a:solidFill>
                  <a:schemeClr val="bg2">
                    <a:lumMod val="25000"/>
                  </a:schemeClr>
                </a:solidFill>
                <a:latin typeface="微软雅黑" panose="020B0503020204020204" pitchFamily="34" charset="-122"/>
                <a:ea typeface="微软雅黑" panose="020B0503020204020204" pitchFamily="34" charset="-122"/>
              </a:rPr>
              <a:t>项目亮点</a:t>
            </a:r>
            <a:endParaRPr lang="zh-CN" altLang="en-US" sz="2400" b="1" dirty="0">
              <a:solidFill>
                <a:schemeClr val="bg2">
                  <a:lumMod val="25000"/>
                </a:schemeClr>
              </a:solidFill>
              <a:latin typeface="微软雅黑" panose="020B0503020204020204" pitchFamily="34" charset="-122"/>
              <a:ea typeface="微软雅黑" panose="020B0503020204020204" pitchFamily="34" charset="-122"/>
            </a:endParaRPr>
          </a:p>
        </p:txBody>
      </p:sp>
      <p:pic>
        <p:nvPicPr>
          <p:cNvPr id="4" name="图形 3"/>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0516998" y="420430"/>
            <a:ext cx="1068278" cy="1102192"/>
          </a:xfrm>
          <a:prstGeom prst="rect">
            <a:avLst/>
          </a:prstGeom>
        </p:spPr>
      </p:pic>
      <p:sp>
        <p:nvSpPr>
          <p:cNvPr id="6" name="椭圆 5"/>
          <p:cNvSpPr/>
          <p:nvPr/>
        </p:nvSpPr>
        <p:spPr>
          <a:xfrm>
            <a:off x="968457" y="577043"/>
            <a:ext cx="327299" cy="327299"/>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0152185" y="2001483"/>
            <a:ext cx="1787029" cy="82994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rPr>
              <a:t>项目介绍</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a:p>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0152185" y="2582349"/>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rPr>
              <a:t>设计思路</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0173628" y="3163215"/>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功能设计</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0173628" y="3744081"/>
            <a:ext cx="1787029" cy="46037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项目亮点</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0173628" y="4324947"/>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心得体会</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338455" y="1062355"/>
            <a:ext cx="3114675" cy="460375"/>
          </a:xfrm>
          <a:prstGeom prst="rect">
            <a:avLst/>
          </a:prstGeom>
          <a:noFill/>
        </p:spPr>
        <p:txBody>
          <a:bodyPr wrap="square" rtlCol="0" anchor="t">
            <a:spAutoFit/>
          </a:bodyPr>
          <a:p>
            <a:r>
              <a:rPr lang="en-US" altLang="zh-CN"/>
              <a:t>      </a:t>
            </a:r>
            <a:r>
              <a:rPr lang="en-US" altLang="zh-CN" sz="2400"/>
              <a:t>1.</a:t>
            </a:r>
            <a:r>
              <a:rPr lang="en-US" altLang="zh-CN"/>
              <a:t> </a:t>
            </a:r>
            <a:r>
              <a:rPr lang="zh-CN" altLang="en-US" sz="2400"/>
              <a:t>使用Utils工具类</a:t>
            </a:r>
            <a:endParaRPr lang="zh-CN" altLang="en-US" sz="2400"/>
          </a:p>
        </p:txBody>
      </p:sp>
      <p:sp>
        <p:nvSpPr>
          <p:cNvPr id="100" name="文本框 99"/>
          <p:cNvSpPr txBox="1"/>
          <p:nvPr/>
        </p:nvSpPr>
        <p:spPr>
          <a:xfrm>
            <a:off x="422275" y="1522730"/>
            <a:ext cx="3855085" cy="4349750"/>
          </a:xfrm>
          <a:prstGeom prst="rect">
            <a:avLst/>
          </a:prstGeom>
          <a:noFill/>
          <a:ln w="9525">
            <a:noFill/>
          </a:ln>
        </p:spPr>
        <p:txBody>
          <a:bodyPr>
            <a:noAutofit/>
          </a:bodyPr>
          <a:p>
            <a:pPr indent="266700"/>
            <a:r>
              <a:rPr lang="en-US" altLang="zh-CN" b="0">
                <a:solidFill>
                  <a:srgbClr val="000000"/>
                </a:solidFill>
                <a:latin typeface="Cambria" panose="02040503050406030204" charset="0"/>
                <a:ea typeface="宋体" panose="02010600030101010101" pitchFamily="2" charset="-122"/>
              </a:rPr>
              <a:t>TimeUtils</a:t>
            </a:r>
            <a:r>
              <a:rPr lang="zh-CN" altLang="en-US" b="0">
                <a:solidFill>
                  <a:srgbClr val="000000"/>
                </a:solidFill>
                <a:latin typeface="Cambria" panose="02040503050406030204" charset="0"/>
                <a:ea typeface="宋体" panose="02010600030101010101" pitchFamily="2" charset="-122"/>
              </a:rPr>
              <a:t>时间</a:t>
            </a:r>
            <a:r>
              <a:rPr lang="zh-CN" altLang="en-US">
                <a:solidFill>
                  <a:srgbClr val="000000"/>
                </a:solidFill>
                <a:latin typeface="Cambria" panose="02040503050406030204" charset="0"/>
                <a:ea typeface="宋体" panose="02010600030101010101" pitchFamily="2" charset="-122"/>
                <a:sym typeface="+mn-ea"/>
              </a:rPr>
              <a:t>工具类</a:t>
            </a:r>
            <a:endParaRPr lang="zh-CN" b="0">
              <a:solidFill>
                <a:srgbClr val="000000"/>
              </a:solidFill>
              <a:latin typeface="Cambria" panose="02040503050406030204" charset="0"/>
              <a:ea typeface="宋体" panose="02010600030101010101" pitchFamily="2" charset="-122"/>
            </a:endParaRPr>
          </a:p>
          <a:p>
            <a:pPr indent="266700"/>
            <a:r>
              <a:rPr lang="zh-CN" b="0">
                <a:solidFill>
                  <a:srgbClr val="000000"/>
                </a:solidFill>
                <a:latin typeface="Cambria" panose="02040503050406030204" charset="0"/>
                <a:ea typeface="宋体" panose="02010600030101010101" pitchFamily="2" charset="-122"/>
              </a:rPr>
              <a:t>方法</a:t>
            </a:r>
            <a:r>
              <a:rPr lang="en-US" altLang="zh-CN" b="0">
                <a:solidFill>
                  <a:srgbClr val="000000"/>
                </a:solidFill>
                <a:latin typeface="Cambria" panose="02040503050406030204" charset="0"/>
                <a:ea typeface="宋体" panose="02010600030101010101" pitchFamily="2" charset="-122"/>
              </a:rPr>
              <a:t>1:</a:t>
            </a:r>
            <a:r>
              <a:rPr lang="zh-CN" b="0">
                <a:solidFill>
                  <a:srgbClr val="000000"/>
                </a:solidFill>
                <a:latin typeface="Cambria" panose="02040503050406030204" charset="0"/>
                <a:ea typeface="宋体" panose="02010600030101010101" pitchFamily="2" charset="-122"/>
              </a:rPr>
              <a:t>获取现在时间并生成为格式为</a:t>
            </a:r>
            <a:r>
              <a:rPr lang="en-US" b="0">
                <a:solidFill>
                  <a:srgbClr val="000000"/>
                </a:solidFill>
                <a:latin typeface="Cambria" panose="02040503050406030204" charset="0"/>
                <a:cs typeface="Cambria" panose="02040503050406030204" charset="0"/>
              </a:rPr>
              <a:t> </a:t>
            </a:r>
            <a:r>
              <a:rPr lang="zh-CN" b="0">
                <a:solidFill>
                  <a:srgbClr val="000000"/>
                </a:solidFill>
                <a:latin typeface="Cambria" panose="02040503050406030204" charset="0"/>
                <a:ea typeface="宋体" panose="02010600030101010101" pitchFamily="2" charset="-122"/>
              </a:rPr>
              <a:t>年</a:t>
            </a:r>
            <a:r>
              <a:rPr lang="en-US" altLang="zh-CN" b="0">
                <a:solidFill>
                  <a:srgbClr val="000000"/>
                </a:solidFill>
                <a:latin typeface="Cambria" panose="02040503050406030204" charset="0"/>
                <a:ea typeface="宋体" panose="02010600030101010101" pitchFamily="2" charset="-122"/>
              </a:rPr>
              <a:t>-</a:t>
            </a:r>
            <a:r>
              <a:rPr lang="zh-CN" b="0">
                <a:solidFill>
                  <a:srgbClr val="000000"/>
                </a:solidFill>
                <a:latin typeface="Cambria" panose="02040503050406030204" charset="0"/>
                <a:ea typeface="宋体" panose="02010600030101010101" pitchFamily="2" charset="-122"/>
              </a:rPr>
              <a:t>月</a:t>
            </a:r>
            <a:r>
              <a:rPr lang="en-US" b="0">
                <a:solidFill>
                  <a:srgbClr val="000000"/>
                </a:solidFill>
                <a:latin typeface="Cambria" panose="02040503050406030204" charset="0"/>
              </a:rPr>
              <a:t>-</a:t>
            </a:r>
            <a:r>
              <a:rPr lang="zh-CN" b="0">
                <a:solidFill>
                  <a:srgbClr val="000000"/>
                </a:solidFill>
                <a:latin typeface="Cambria" panose="02040503050406030204" charset="0"/>
                <a:ea typeface="宋体" panose="02010600030101010101" pitchFamily="2" charset="-122"/>
              </a:rPr>
              <a:t>日 的字符串</a:t>
            </a:r>
            <a:endParaRPr lang="zh-CN" b="0">
              <a:solidFill>
                <a:srgbClr val="000000"/>
              </a:solidFill>
              <a:latin typeface="Cambria" panose="02040503050406030204" charset="0"/>
              <a:ea typeface="宋体" panose="02010600030101010101" pitchFamily="2" charset="-122"/>
            </a:endParaRPr>
          </a:p>
          <a:p>
            <a:pPr indent="266700"/>
            <a:r>
              <a:rPr lang="zh-CN" b="0">
                <a:solidFill>
                  <a:srgbClr val="000000"/>
                </a:solidFill>
                <a:latin typeface="Cambria" panose="02040503050406030204" charset="0"/>
                <a:ea typeface="宋体" panose="02010600030101010101" pitchFamily="2" charset="-122"/>
              </a:rPr>
              <a:t>方法</a:t>
            </a:r>
            <a:r>
              <a:rPr lang="en-US" altLang="zh-CN" b="0">
                <a:solidFill>
                  <a:srgbClr val="000000"/>
                </a:solidFill>
                <a:latin typeface="Cambria" panose="02040503050406030204" charset="0"/>
                <a:ea typeface="宋体" panose="02010600030101010101" pitchFamily="2" charset="-122"/>
              </a:rPr>
              <a:t>2:</a:t>
            </a:r>
            <a:r>
              <a:rPr lang="zh-CN" b="0">
                <a:solidFill>
                  <a:srgbClr val="000000"/>
                </a:solidFill>
                <a:latin typeface="Cambria" panose="02040503050406030204" charset="0"/>
                <a:ea typeface="宋体" panose="02010600030101010101" pitchFamily="2" charset="-122"/>
              </a:rPr>
              <a:t>接收开始时间与结束时间，判断</a:t>
            </a:r>
            <a:r>
              <a:rPr lang="zh-CN" b="0">
                <a:solidFill>
                  <a:srgbClr val="000000"/>
                </a:solidFill>
                <a:latin typeface="Cambria" panose="02040503050406030204" charset="0"/>
                <a:ea typeface="宋体" panose="02010600030101010101" pitchFamily="2" charset="-122"/>
              </a:rPr>
              <a:t>当前时间是否在区间之内</a:t>
            </a:r>
            <a:endParaRPr lang="zh-CN" b="0">
              <a:solidFill>
                <a:srgbClr val="000000"/>
              </a:solidFill>
              <a:latin typeface="Cambria" panose="02040503050406030204" charset="0"/>
              <a:ea typeface="宋体" panose="02010600030101010101" pitchFamily="2" charset="-122"/>
            </a:endParaRPr>
          </a:p>
          <a:p>
            <a:pPr indent="266700"/>
            <a:r>
              <a:rPr lang="zh-CN" altLang="en-US" b="0">
                <a:solidFill>
                  <a:srgbClr val="000000"/>
                </a:solidFill>
                <a:latin typeface="Cambria" panose="02040503050406030204" charset="0"/>
                <a:ea typeface="宋体" panose="02010600030101010101" pitchFamily="2" charset="-122"/>
              </a:rPr>
              <a:t>SaltMD5Util密码加密工具类</a:t>
            </a:r>
            <a:endParaRPr lang="zh-CN" altLang="en-US" b="0">
              <a:solidFill>
                <a:srgbClr val="000000"/>
              </a:solidFill>
              <a:latin typeface="Cambria" panose="02040503050406030204" charset="0"/>
              <a:ea typeface="宋体" panose="02010600030101010101" pitchFamily="2" charset="-122"/>
            </a:endParaRPr>
          </a:p>
          <a:p>
            <a:pPr indent="266700"/>
            <a:r>
              <a:rPr lang="zh-CN" altLang="en-US" b="0">
                <a:solidFill>
                  <a:srgbClr val="000000"/>
                </a:solidFill>
                <a:latin typeface="Cambria" panose="02040503050406030204" charset="0"/>
                <a:ea typeface="宋体" panose="02010600030101010101" pitchFamily="2" charset="-122"/>
              </a:rPr>
              <a:t>方法</a:t>
            </a:r>
            <a:r>
              <a:rPr lang="en-US" altLang="zh-CN" b="0">
                <a:solidFill>
                  <a:srgbClr val="000000"/>
                </a:solidFill>
                <a:latin typeface="Cambria" panose="02040503050406030204" charset="0"/>
                <a:ea typeface="宋体" panose="02010600030101010101" pitchFamily="2" charset="-122"/>
              </a:rPr>
              <a:t>1:</a:t>
            </a:r>
            <a:r>
              <a:rPr lang="zh-CN" altLang="en-US" b="0">
                <a:solidFill>
                  <a:srgbClr val="000000"/>
                </a:solidFill>
                <a:latin typeface="Cambria" panose="02040503050406030204" charset="0"/>
                <a:ea typeface="宋体" panose="02010600030101010101" pitchFamily="2" charset="-122"/>
              </a:rPr>
              <a:t>生成随机的十六位盐</a:t>
            </a:r>
            <a:r>
              <a:rPr lang="en-US" altLang="zh-CN" b="0">
                <a:solidFill>
                  <a:srgbClr val="000000"/>
                </a:solidFill>
                <a:latin typeface="Cambria" panose="02040503050406030204" charset="0"/>
                <a:ea typeface="宋体" panose="02010600030101010101" pitchFamily="2" charset="-122"/>
              </a:rPr>
              <a:t>,盐和密码拼接起来进行MD5 哈希处理生成经过盐加密的密码。返回一个包含盐和密码哈希值的字符串。</a:t>
            </a:r>
            <a:endParaRPr lang="en-US" altLang="zh-CN" b="0">
              <a:solidFill>
                <a:srgbClr val="000000"/>
              </a:solidFill>
              <a:latin typeface="Cambria" panose="02040503050406030204" charset="0"/>
              <a:ea typeface="宋体" panose="02010600030101010101" pitchFamily="2" charset="-122"/>
            </a:endParaRPr>
          </a:p>
          <a:p>
            <a:pPr indent="266700"/>
            <a:r>
              <a:rPr lang="zh-CN" altLang="en-US" b="0">
                <a:solidFill>
                  <a:srgbClr val="000000"/>
                </a:solidFill>
                <a:latin typeface="Cambria" panose="02040503050406030204" charset="0"/>
                <a:ea typeface="宋体" panose="02010600030101010101" pitchFamily="2" charset="-122"/>
              </a:rPr>
              <a:t>方法</a:t>
            </a:r>
            <a:r>
              <a:rPr lang="en-US" altLang="zh-CN" b="0">
                <a:solidFill>
                  <a:srgbClr val="000000"/>
                </a:solidFill>
                <a:latin typeface="Cambria" panose="02040503050406030204" charset="0"/>
                <a:ea typeface="宋体" panose="02010600030101010101" pitchFamily="2" charset="-122"/>
              </a:rPr>
              <a:t>2:验证经过盐加密的密码是否与明文密码匹配。 如果密码匹配，则返回 true,否则返回 false</a:t>
            </a:r>
            <a:endParaRPr lang="en-US" altLang="zh-CN" b="0">
              <a:solidFill>
                <a:srgbClr val="000000"/>
              </a:solidFill>
              <a:latin typeface="Cambria" panose="02040503050406030204" charset="0"/>
              <a:ea typeface="宋体" panose="02010600030101010101" pitchFamily="2" charset="-122"/>
            </a:endParaRPr>
          </a:p>
        </p:txBody>
      </p:sp>
      <p:pic>
        <p:nvPicPr>
          <p:cNvPr id="15" name="图片 14"/>
          <p:cNvPicPr>
            <a:picLocks noChangeAspect="1"/>
          </p:cNvPicPr>
          <p:nvPr/>
        </p:nvPicPr>
        <p:blipFill>
          <a:blip r:embed="rId3"/>
          <a:stretch>
            <a:fillRect/>
          </a:stretch>
        </p:blipFill>
        <p:spPr>
          <a:xfrm>
            <a:off x="4359910" y="2913380"/>
            <a:ext cx="5177155" cy="263144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942286" y="0"/>
            <a:ext cx="2249715" cy="6858000"/>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425004" y="509861"/>
            <a:ext cx="2656459" cy="460375"/>
          </a:xfrm>
          <a:prstGeom prst="rect">
            <a:avLst/>
          </a:prstGeom>
          <a:noFill/>
        </p:spPr>
        <p:txBody>
          <a:bodyPr wrap="square" rtlCol="0">
            <a:spAutoFit/>
          </a:bodyPr>
          <a:lstStyle/>
          <a:p>
            <a:r>
              <a:rPr lang="zh-CN" altLang="en-US" sz="2400" b="1" dirty="0">
                <a:solidFill>
                  <a:schemeClr val="bg2">
                    <a:lumMod val="25000"/>
                  </a:schemeClr>
                </a:solidFill>
                <a:latin typeface="微软雅黑" panose="020B0503020204020204" pitchFamily="34" charset="-122"/>
                <a:ea typeface="微软雅黑" panose="020B0503020204020204" pitchFamily="34" charset="-122"/>
              </a:rPr>
              <a:t>项目亮点</a:t>
            </a:r>
            <a:endParaRPr lang="zh-CN" altLang="en-US" sz="2400" b="1" dirty="0">
              <a:solidFill>
                <a:schemeClr val="bg2">
                  <a:lumMod val="25000"/>
                </a:schemeClr>
              </a:solidFill>
              <a:latin typeface="微软雅黑" panose="020B0503020204020204" pitchFamily="34" charset="-122"/>
              <a:ea typeface="微软雅黑" panose="020B0503020204020204" pitchFamily="34" charset="-122"/>
            </a:endParaRPr>
          </a:p>
        </p:txBody>
      </p:sp>
      <p:pic>
        <p:nvPicPr>
          <p:cNvPr id="4" name="图形 3"/>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0516998" y="420430"/>
            <a:ext cx="1068278" cy="1102192"/>
          </a:xfrm>
          <a:prstGeom prst="rect">
            <a:avLst/>
          </a:prstGeom>
        </p:spPr>
      </p:pic>
      <p:sp>
        <p:nvSpPr>
          <p:cNvPr id="6" name="椭圆 5"/>
          <p:cNvSpPr/>
          <p:nvPr/>
        </p:nvSpPr>
        <p:spPr>
          <a:xfrm>
            <a:off x="968457" y="577043"/>
            <a:ext cx="327299" cy="327299"/>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0152185" y="2001483"/>
            <a:ext cx="1787029" cy="82994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rPr>
              <a:t>项目介绍</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a:p>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0152185" y="2582349"/>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rPr>
              <a:t>设计思路</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0173628" y="3163215"/>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功能设计</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0152673" y="3743446"/>
            <a:ext cx="1787029" cy="46037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项目亮点</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0173628" y="4324947"/>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心得体会</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213360" y="1143635"/>
            <a:ext cx="2863850" cy="2019300"/>
          </a:xfrm>
          <a:prstGeom prst="rect">
            <a:avLst/>
          </a:prstGeom>
          <a:noFill/>
          <a:ln w="9525">
            <a:noFill/>
          </a:ln>
        </p:spPr>
        <p:txBody>
          <a:bodyPr>
            <a:noAutofit/>
          </a:bodyPr>
          <a:p>
            <a:pPr indent="127000"/>
            <a:r>
              <a:rPr lang="en-US" b="0">
                <a:solidFill>
                  <a:srgbClr val="000000"/>
                </a:solidFill>
                <a:latin typeface="Cambria" panose="02040503050406030204" charset="0"/>
              </a:rPr>
              <a:t>JwtUtils</a:t>
            </a:r>
            <a:endParaRPr lang="en-US" b="0">
              <a:solidFill>
                <a:srgbClr val="000000"/>
              </a:solidFill>
              <a:latin typeface="Cambria" panose="02040503050406030204" charset="0"/>
            </a:endParaRPr>
          </a:p>
          <a:p>
            <a:pPr indent="127000"/>
            <a:r>
              <a:rPr lang="zh-CN" altLang="en-US" b="0">
                <a:solidFill>
                  <a:srgbClr val="000000"/>
                </a:solidFill>
                <a:latin typeface="Cambria" panose="02040503050406030204" charset="0"/>
              </a:rPr>
              <a:t>方法</a:t>
            </a:r>
            <a:r>
              <a:rPr lang="en-US" altLang="zh-CN" b="0">
                <a:solidFill>
                  <a:srgbClr val="000000"/>
                </a:solidFill>
                <a:latin typeface="Cambria" panose="02040503050406030204" charset="0"/>
              </a:rPr>
              <a:t>1</a:t>
            </a:r>
            <a:r>
              <a:rPr lang="zh-CN" altLang="en-US" b="0">
                <a:solidFill>
                  <a:srgbClr val="000000"/>
                </a:solidFill>
                <a:latin typeface="Cambria" panose="02040503050406030204" charset="0"/>
              </a:rPr>
              <a:t>：</a:t>
            </a:r>
            <a:endParaRPr lang="zh-CN" altLang="en-US" b="0">
              <a:solidFill>
                <a:srgbClr val="000000"/>
              </a:solidFill>
              <a:latin typeface="Cambria" panose="02040503050406030204" charset="0"/>
            </a:endParaRPr>
          </a:p>
          <a:p>
            <a:pPr indent="127000"/>
            <a:r>
              <a:rPr lang="zh-CN" altLang="en-US" b="0">
                <a:solidFill>
                  <a:srgbClr val="000000"/>
                </a:solidFill>
                <a:latin typeface="Cambria" panose="02040503050406030204" charset="0"/>
              </a:rPr>
              <a:t>使用HMAC</a:t>
            </a:r>
            <a:r>
              <a:rPr lang="en-US" altLang="zh-CN" b="0">
                <a:solidFill>
                  <a:srgbClr val="000000"/>
                </a:solidFill>
                <a:latin typeface="Cambria" panose="02040503050406030204" charset="0"/>
              </a:rPr>
              <a:t>-</a:t>
            </a:r>
            <a:r>
              <a:rPr lang="zh-CN" altLang="en-US" b="0">
                <a:solidFill>
                  <a:srgbClr val="000000"/>
                </a:solidFill>
                <a:latin typeface="Cambria" panose="02040503050406030204" charset="0"/>
              </a:rPr>
              <a:t>SHA256 签名密钥。生成Jwt令牌</a:t>
            </a:r>
            <a:endParaRPr lang="zh-CN" altLang="en-US" b="0">
              <a:solidFill>
                <a:srgbClr val="000000"/>
              </a:solidFill>
              <a:latin typeface="Cambria" panose="02040503050406030204" charset="0"/>
            </a:endParaRPr>
          </a:p>
          <a:p>
            <a:pPr indent="127000"/>
            <a:r>
              <a:rPr lang="zh-CN" altLang="en-US" b="0">
                <a:solidFill>
                  <a:srgbClr val="000000"/>
                </a:solidFill>
                <a:latin typeface="Cambria" panose="02040503050406030204" charset="0"/>
              </a:rPr>
              <a:t>方法</a:t>
            </a:r>
            <a:r>
              <a:rPr lang="en-US" altLang="zh-CN" b="0">
                <a:solidFill>
                  <a:srgbClr val="000000"/>
                </a:solidFill>
                <a:latin typeface="Cambria" panose="02040503050406030204" charset="0"/>
              </a:rPr>
              <a:t>2:</a:t>
            </a:r>
            <a:endParaRPr lang="en-US" altLang="zh-CN" b="0">
              <a:solidFill>
                <a:srgbClr val="000000"/>
              </a:solidFill>
              <a:latin typeface="Cambria" panose="02040503050406030204" charset="0"/>
            </a:endParaRPr>
          </a:p>
          <a:p>
            <a:pPr indent="127000"/>
            <a:r>
              <a:rPr lang="en-US" altLang="zh-CN" b="0">
                <a:solidFill>
                  <a:srgbClr val="000000"/>
                </a:solidFill>
                <a:latin typeface="Cambria" panose="02040503050406030204" charset="0"/>
              </a:rPr>
              <a:t>解析Jwt令牌</a:t>
            </a:r>
            <a:endParaRPr lang="en-US" altLang="zh-CN" b="0">
              <a:solidFill>
                <a:srgbClr val="000000"/>
              </a:solidFill>
              <a:latin typeface="Cambria" panose="02040503050406030204" charset="0"/>
            </a:endParaRPr>
          </a:p>
          <a:p>
            <a:pPr indent="127000"/>
            <a:endParaRPr lang="en-US" altLang="zh-CN" b="0">
              <a:solidFill>
                <a:srgbClr val="000000"/>
              </a:solidFill>
              <a:latin typeface="Cambria" panose="02040503050406030204" charset="0"/>
            </a:endParaRPr>
          </a:p>
          <a:p>
            <a:pPr indent="127000"/>
            <a:endParaRPr lang="en-US" altLang="zh-CN" b="0">
              <a:solidFill>
                <a:srgbClr val="000000"/>
              </a:solidFill>
              <a:latin typeface="Cambria" panose="02040503050406030204" charset="0"/>
            </a:endParaRPr>
          </a:p>
          <a:p>
            <a:pPr indent="127000"/>
            <a:endParaRPr lang="en-US" altLang="zh-CN" b="0">
              <a:solidFill>
                <a:srgbClr val="000000"/>
              </a:solidFill>
              <a:latin typeface="Cambria" panose="02040503050406030204" charset="0"/>
            </a:endParaRPr>
          </a:p>
          <a:p>
            <a:pPr indent="127000"/>
            <a:endParaRPr lang="zh-CN" altLang="en-US" b="0">
              <a:solidFill>
                <a:srgbClr val="000000"/>
              </a:solidFill>
              <a:latin typeface="Cambria" panose="02040503050406030204" charset="0"/>
            </a:endParaRPr>
          </a:p>
        </p:txBody>
      </p:sp>
      <p:pic>
        <p:nvPicPr>
          <p:cNvPr id="19" name="图片 18"/>
          <p:cNvPicPr>
            <a:picLocks noChangeAspect="1"/>
          </p:cNvPicPr>
          <p:nvPr/>
        </p:nvPicPr>
        <p:blipFill>
          <a:blip r:embed="rId3"/>
          <a:stretch>
            <a:fillRect/>
          </a:stretch>
        </p:blipFill>
        <p:spPr>
          <a:xfrm>
            <a:off x="3618230" y="3743960"/>
            <a:ext cx="5864225" cy="2442845"/>
          </a:xfrm>
          <a:prstGeom prst="rect">
            <a:avLst/>
          </a:prstGeom>
        </p:spPr>
      </p:pic>
      <p:sp>
        <p:nvSpPr>
          <p:cNvPr id="20" name="文本框 19"/>
          <p:cNvSpPr txBox="1"/>
          <p:nvPr/>
        </p:nvSpPr>
        <p:spPr>
          <a:xfrm>
            <a:off x="211455" y="4641850"/>
            <a:ext cx="4064000" cy="1198880"/>
          </a:xfrm>
          <a:prstGeom prst="rect">
            <a:avLst/>
          </a:prstGeom>
          <a:noFill/>
        </p:spPr>
        <p:txBody>
          <a:bodyPr wrap="square" rtlCol="0">
            <a:spAutoFit/>
          </a:bodyPr>
          <a:p>
            <a:pPr indent="127000"/>
            <a:r>
              <a:rPr lang="en-US" altLang="zh-CN">
                <a:solidFill>
                  <a:srgbClr val="000000"/>
                </a:solidFill>
                <a:latin typeface="Cambria" panose="02040503050406030204" charset="0"/>
                <a:sym typeface="+mn-ea"/>
              </a:rPr>
              <a:t>RegexUtils:</a:t>
            </a:r>
            <a:endParaRPr lang="en-US" altLang="zh-CN" b="0">
              <a:solidFill>
                <a:srgbClr val="000000"/>
              </a:solidFill>
              <a:latin typeface="Cambria" panose="02040503050406030204" charset="0"/>
            </a:endParaRPr>
          </a:p>
          <a:p>
            <a:pPr indent="127000"/>
            <a:r>
              <a:rPr lang="zh-CN" altLang="en-US">
                <a:solidFill>
                  <a:srgbClr val="000000"/>
                </a:solidFill>
                <a:latin typeface="Cambria" panose="02040503050406030204" charset="0"/>
                <a:sym typeface="+mn-ea"/>
              </a:rPr>
              <a:t>三个方法使用正则表达式校验姓名，密码和学号</a:t>
            </a:r>
            <a:endParaRPr lang="zh-CN" altLang="en-US" b="0">
              <a:solidFill>
                <a:srgbClr val="000000"/>
              </a:solidFill>
              <a:latin typeface="Cambria" panose="02040503050406030204" charset="0"/>
            </a:endParaRPr>
          </a:p>
          <a:p>
            <a:endParaRPr lang="zh-CN" altLang="en-US"/>
          </a:p>
        </p:txBody>
      </p:sp>
      <p:pic>
        <p:nvPicPr>
          <p:cNvPr id="22" name="图片 21"/>
          <p:cNvPicPr>
            <a:picLocks noChangeAspect="1"/>
          </p:cNvPicPr>
          <p:nvPr/>
        </p:nvPicPr>
        <p:blipFill>
          <a:blip r:embed="rId4"/>
          <a:stretch>
            <a:fillRect/>
          </a:stretch>
        </p:blipFill>
        <p:spPr>
          <a:xfrm>
            <a:off x="3618230" y="1359535"/>
            <a:ext cx="5102860" cy="15875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942286" y="0"/>
            <a:ext cx="2249715" cy="6858000"/>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425004" y="509861"/>
            <a:ext cx="2656459" cy="460375"/>
          </a:xfrm>
          <a:prstGeom prst="rect">
            <a:avLst/>
          </a:prstGeom>
          <a:noFill/>
        </p:spPr>
        <p:txBody>
          <a:bodyPr wrap="square" rtlCol="0">
            <a:spAutoFit/>
          </a:bodyPr>
          <a:lstStyle/>
          <a:p>
            <a:r>
              <a:rPr lang="zh-CN" altLang="en-US" sz="2400" b="1" dirty="0">
                <a:solidFill>
                  <a:schemeClr val="bg2">
                    <a:lumMod val="25000"/>
                  </a:schemeClr>
                </a:solidFill>
                <a:latin typeface="微软雅黑" panose="020B0503020204020204" pitchFamily="34" charset="-122"/>
                <a:ea typeface="微软雅黑" panose="020B0503020204020204" pitchFamily="34" charset="-122"/>
              </a:rPr>
              <a:t>项目亮点</a:t>
            </a:r>
            <a:endParaRPr lang="zh-CN" altLang="en-US" sz="2400" b="1" dirty="0">
              <a:solidFill>
                <a:schemeClr val="bg2">
                  <a:lumMod val="25000"/>
                </a:schemeClr>
              </a:solidFill>
              <a:latin typeface="微软雅黑" panose="020B0503020204020204" pitchFamily="34" charset="-122"/>
              <a:ea typeface="微软雅黑" panose="020B0503020204020204" pitchFamily="34" charset="-122"/>
            </a:endParaRPr>
          </a:p>
        </p:txBody>
      </p:sp>
      <p:pic>
        <p:nvPicPr>
          <p:cNvPr id="4" name="图形 3"/>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0516998" y="420430"/>
            <a:ext cx="1068278" cy="1102192"/>
          </a:xfrm>
          <a:prstGeom prst="rect">
            <a:avLst/>
          </a:prstGeom>
        </p:spPr>
      </p:pic>
      <p:sp>
        <p:nvSpPr>
          <p:cNvPr id="6" name="椭圆 5"/>
          <p:cNvSpPr/>
          <p:nvPr/>
        </p:nvSpPr>
        <p:spPr>
          <a:xfrm>
            <a:off x="968457" y="577043"/>
            <a:ext cx="327299" cy="327299"/>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0152185" y="2001483"/>
            <a:ext cx="1787029" cy="82994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rPr>
              <a:t>项目介绍</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a:p>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0152185" y="2582349"/>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rPr>
              <a:t>设计思路</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0173628" y="3163215"/>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功能设计</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0173628" y="3744081"/>
            <a:ext cx="1787029" cy="46037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项目亮点</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0173628" y="4324947"/>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心得体会</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374650" y="1122680"/>
            <a:ext cx="7613650" cy="4110990"/>
          </a:xfrm>
          <a:prstGeom prst="rect">
            <a:avLst/>
          </a:prstGeom>
          <a:noFill/>
        </p:spPr>
        <p:txBody>
          <a:bodyPr wrap="square" rtlCol="0" anchor="t">
            <a:noAutofit/>
          </a:bodyPr>
          <a:p>
            <a:r>
              <a:rPr lang="en-US" altLang="zh-CN" sz="2400"/>
              <a:t>2.</a:t>
            </a:r>
            <a:r>
              <a:rPr lang="zh-CN" altLang="en-US" sz="2400"/>
              <a:t>使用</a:t>
            </a:r>
            <a:r>
              <a:rPr lang="en-US" altLang="zh-CN" sz="2400"/>
              <a:t>jwt</a:t>
            </a:r>
            <a:r>
              <a:rPr lang="zh-CN" altLang="en-US" sz="2400"/>
              <a:t>令牌校验个人信息</a:t>
            </a:r>
            <a:endParaRPr lang="zh-CN" altLang="en-US" sz="2400"/>
          </a:p>
          <a:p>
            <a:endParaRPr lang="zh-CN" altLang="en-US" sz="2400"/>
          </a:p>
          <a:p>
            <a:r>
              <a:rPr lang="en-US" altLang="zh-CN"/>
              <a:t>       </a:t>
            </a:r>
            <a:r>
              <a:rPr lang="zh-CN" altLang="en-US"/>
              <a:t>jwt令牌储存用户信息，在登录处理中，成功查询到用户信息后，会生成jwt令牌并传回前端，前端将其储存到本地，以后每次请求都会在filter中处理，获取请求头Authorization中的令牌进行</a:t>
            </a:r>
            <a:r>
              <a:rPr lang="zh-CN" altLang="en-US"/>
              <a:t>校验</a:t>
            </a:r>
            <a:endParaRPr lang="zh-CN" altLang="en-US"/>
          </a:p>
        </p:txBody>
      </p:sp>
      <p:pic>
        <p:nvPicPr>
          <p:cNvPr id="21" name="图片 20"/>
          <p:cNvPicPr>
            <a:picLocks noChangeAspect="1"/>
          </p:cNvPicPr>
          <p:nvPr/>
        </p:nvPicPr>
        <p:blipFill>
          <a:blip r:embed="rId3"/>
          <a:stretch>
            <a:fillRect/>
          </a:stretch>
        </p:blipFill>
        <p:spPr>
          <a:xfrm>
            <a:off x="374650" y="2967990"/>
            <a:ext cx="8178165" cy="37719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942286" y="0"/>
            <a:ext cx="2249715" cy="6858000"/>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425004" y="509861"/>
            <a:ext cx="2656459" cy="460375"/>
          </a:xfrm>
          <a:prstGeom prst="rect">
            <a:avLst/>
          </a:prstGeom>
          <a:noFill/>
        </p:spPr>
        <p:txBody>
          <a:bodyPr wrap="square" rtlCol="0">
            <a:spAutoFit/>
          </a:bodyPr>
          <a:lstStyle/>
          <a:p>
            <a:r>
              <a:rPr lang="zh-CN" altLang="en-US" sz="2400" b="1" dirty="0">
                <a:solidFill>
                  <a:schemeClr val="bg2">
                    <a:lumMod val="25000"/>
                  </a:schemeClr>
                </a:solidFill>
                <a:latin typeface="微软雅黑" panose="020B0503020204020204" pitchFamily="34" charset="-122"/>
                <a:ea typeface="微软雅黑" panose="020B0503020204020204" pitchFamily="34" charset="-122"/>
              </a:rPr>
              <a:t>项目亮点</a:t>
            </a:r>
            <a:endParaRPr lang="zh-CN" altLang="en-US" sz="2400" b="1" dirty="0">
              <a:solidFill>
                <a:schemeClr val="bg2">
                  <a:lumMod val="25000"/>
                </a:schemeClr>
              </a:solidFill>
              <a:latin typeface="微软雅黑" panose="020B0503020204020204" pitchFamily="34" charset="-122"/>
              <a:ea typeface="微软雅黑" panose="020B0503020204020204" pitchFamily="34" charset="-122"/>
            </a:endParaRPr>
          </a:p>
        </p:txBody>
      </p:sp>
      <p:pic>
        <p:nvPicPr>
          <p:cNvPr id="4" name="图形 3"/>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0516998" y="420430"/>
            <a:ext cx="1068278" cy="1102192"/>
          </a:xfrm>
          <a:prstGeom prst="rect">
            <a:avLst/>
          </a:prstGeom>
        </p:spPr>
      </p:pic>
      <p:sp>
        <p:nvSpPr>
          <p:cNvPr id="6" name="椭圆 5"/>
          <p:cNvSpPr/>
          <p:nvPr/>
        </p:nvSpPr>
        <p:spPr>
          <a:xfrm>
            <a:off x="968457" y="577043"/>
            <a:ext cx="327299" cy="327299"/>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0152185" y="2001483"/>
            <a:ext cx="1787029" cy="82994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rPr>
              <a:t>项目介绍</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a:p>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0152185" y="2582349"/>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rPr>
              <a:t>设计思路</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0173628" y="3163215"/>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功能设计</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0173628" y="3744081"/>
            <a:ext cx="1787029" cy="46037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项目亮点</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0173628" y="4324947"/>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心得体会</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00" name="文本框 99"/>
          <p:cNvSpPr txBox="1"/>
          <p:nvPr/>
        </p:nvSpPr>
        <p:spPr>
          <a:xfrm>
            <a:off x="422275" y="1522730"/>
            <a:ext cx="3919220" cy="3347720"/>
          </a:xfrm>
          <a:prstGeom prst="rect">
            <a:avLst/>
          </a:prstGeom>
          <a:noFill/>
          <a:ln w="9525">
            <a:noFill/>
          </a:ln>
        </p:spPr>
        <p:txBody>
          <a:bodyPr wrap="square">
            <a:noAutofit/>
          </a:bodyPr>
          <a:p>
            <a:pPr indent="127000"/>
            <a:r>
              <a:rPr lang="en-US" sz="2400" b="0">
                <a:solidFill>
                  <a:srgbClr val="000000"/>
                </a:solidFill>
                <a:latin typeface="Cambria" panose="02040503050406030204" charset="0"/>
              </a:rPr>
              <a:t>3. </a:t>
            </a:r>
            <a:r>
              <a:rPr lang="zh-CN" sz="2400" b="0">
                <a:solidFill>
                  <a:srgbClr val="000000"/>
                </a:solidFill>
                <a:latin typeface="Cambria" panose="02040503050406030204" charset="0"/>
                <a:ea typeface="宋体" panose="02010600030101010101" pitchFamily="2" charset="-122"/>
              </a:rPr>
              <a:t>使用</a:t>
            </a:r>
            <a:r>
              <a:rPr lang="en-US" sz="2400" b="0">
                <a:solidFill>
                  <a:srgbClr val="000000"/>
                </a:solidFill>
                <a:latin typeface="Cambria" panose="02040503050406030204" charset="0"/>
              </a:rPr>
              <a:t>MD5+</a:t>
            </a:r>
            <a:r>
              <a:rPr lang="zh-CN" sz="2400" b="0">
                <a:solidFill>
                  <a:srgbClr val="000000"/>
                </a:solidFill>
                <a:latin typeface="Cambria" panose="02040503050406030204" charset="0"/>
                <a:ea typeface="宋体" panose="02010600030101010101" pitchFamily="2" charset="-122"/>
              </a:rPr>
              <a:t>盐的形式处理密码，并储存到数据库中</a:t>
            </a:r>
            <a:endParaRPr lang="zh-CN" sz="2400" b="0">
              <a:solidFill>
                <a:srgbClr val="000000"/>
              </a:solidFill>
              <a:latin typeface="Cambria" panose="02040503050406030204" charset="0"/>
              <a:ea typeface="宋体" panose="02010600030101010101" pitchFamily="2" charset="-122"/>
            </a:endParaRPr>
          </a:p>
          <a:p>
            <a:pPr indent="127000"/>
            <a:endParaRPr lang="zh-CN" altLang="en-US" sz="2400" b="0">
              <a:solidFill>
                <a:srgbClr val="000000"/>
              </a:solidFill>
              <a:latin typeface="Cambria" panose="02040503050406030204" charset="0"/>
              <a:ea typeface="宋体" panose="02010600030101010101" pitchFamily="2" charset="-122"/>
            </a:endParaRPr>
          </a:p>
          <a:p>
            <a:pPr indent="127000"/>
            <a:endParaRPr lang="zh-CN" altLang="en-US" sz="2400" b="0">
              <a:solidFill>
                <a:srgbClr val="000000"/>
              </a:solidFill>
              <a:latin typeface="Cambria" panose="02040503050406030204" charset="0"/>
              <a:ea typeface="宋体" panose="02010600030101010101" pitchFamily="2" charset="-122"/>
            </a:endParaRPr>
          </a:p>
          <a:p>
            <a:pPr indent="127000"/>
            <a:endParaRPr lang="zh-CN" altLang="en-US" sz="2400" b="0">
              <a:solidFill>
                <a:srgbClr val="000000"/>
              </a:solidFill>
              <a:latin typeface="Cambria" panose="02040503050406030204" charset="0"/>
              <a:ea typeface="宋体" panose="02010600030101010101" pitchFamily="2" charset="-122"/>
            </a:endParaRPr>
          </a:p>
          <a:p>
            <a:pPr indent="127000"/>
            <a:endParaRPr lang="zh-CN" altLang="en-US" sz="2400" b="0">
              <a:solidFill>
                <a:srgbClr val="000000"/>
              </a:solidFill>
              <a:latin typeface="Cambria" panose="02040503050406030204" charset="0"/>
              <a:ea typeface="宋体" panose="02010600030101010101" pitchFamily="2" charset="-122"/>
            </a:endParaRPr>
          </a:p>
          <a:p>
            <a:pPr indent="127000"/>
            <a:r>
              <a:rPr lang="zh-CN" altLang="en-US" sz="2400" b="0">
                <a:solidFill>
                  <a:srgbClr val="000000"/>
                </a:solidFill>
                <a:latin typeface="Cambria" panose="02040503050406030204" charset="0"/>
                <a:ea typeface="宋体" panose="02010600030101010101" pitchFamily="2" charset="-122"/>
              </a:rPr>
              <a:t>4.使用阿里云oss储存课程和章节的图片</a:t>
            </a:r>
            <a:r>
              <a:rPr lang="en-US" altLang="zh-CN" sz="2400" b="0">
                <a:solidFill>
                  <a:srgbClr val="000000"/>
                </a:solidFill>
                <a:latin typeface="Cambria" panose="02040503050406030204" charset="0"/>
                <a:ea typeface="宋体" panose="02010600030101010101" pitchFamily="2" charset="-122"/>
              </a:rPr>
              <a:t>.</a:t>
            </a:r>
            <a:endParaRPr lang="en-US" altLang="zh-CN" sz="2400" b="0">
              <a:solidFill>
                <a:srgbClr val="000000"/>
              </a:solidFill>
              <a:latin typeface="Cambria" panose="02040503050406030204" charset="0"/>
              <a:ea typeface="宋体" panose="02010600030101010101" pitchFamily="2" charset="-122"/>
            </a:endParaRPr>
          </a:p>
        </p:txBody>
      </p:sp>
      <p:pic>
        <p:nvPicPr>
          <p:cNvPr id="5" name="图片 4"/>
          <p:cNvPicPr>
            <a:picLocks noChangeAspect="1"/>
          </p:cNvPicPr>
          <p:nvPr/>
        </p:nvPicPr>
        <p:blipFill>
          <a:blip r:embed="rId3"/>
          <a:stretch>
            <a:fillRect/>
          </a:stretch>
        </p:blipFill>
        <p:spPr>
          <a:xfrm>
            <a:off x="4954270" y="1891030"/>
            <a:ext cx="4784090" cy="1181100"/>
          </a:xfrm>
          <a:prstGeom prst="rect">
            <a:avLst/>
          </a:prstGeom>
        </p:spPr>
      </p:pic>
      <p:sp>
        <p:nvSpPr>
          <p:cNvPr id="7" name="文本框 6"/>
          <p:cNvSpPr txBox="1"/>
          <p:nvPr/>
        </p:nvSpPr>
        <p:spPr>
          <a:xfrm>
            <a:off x="5302885" y="1522730"/>
            <a:ext cx="3281045" cy="368300"/>
          </a:xfrm>
          <a:prstGeom prst="rect">
            <a:avLst/>
          </a:prstGeom>
          <a:noFill/>
        </p:spPr>
        <p:txBody>
          <a:bodyPr wrap="square" rtlCol="0" anchor="t">
            <a:spAutoFit/>
          </a:bodyPr>
          <a:p>
            <a:r>
              <a:rPr lang="en-US" altLang="zh-CN"/>
              <a:t>          </a:t>
            </a:r>
            <a:r>
              <a:rPr lang="zh-CN" altLang="en-US"/>
              <a:t>数据库密码储存</a:t>
            </a:r>
            <a:endParaRPr lang="zh-CN" altLang="en-US"/>
          </a:p>
        </p:txBody>
      </p:sp>
      <p:pic>
        <p:nvPicPr>
          <p:cNvPr id="16" name="图片 15"/>
          <p:cNvPicPr>
            <a:picLocks noChangeAspect="1"/>
          </p:cNvPicPr>
          <p:nvPr/>
        </p:nvPicPr>
        <p:blipFill>
          <a:blip r:embed="rId4"/>
          <a:stretch>
            <a:fillRect/>
          </a:stretch>
        </p:blipFill>
        <p:spPr>
          <a:xfrm>
            <a:off x="4954270" y="3462655"/>
            <a:ext cx="4784090" cy="285877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942286" y="0"/>
            <a:ext cx="2249715" cy="6858000"/>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425004" y="509861"/>
            <a:ext cx="2656459" cy="460375"/>
          </a:xfrm>
          <a:prstGeom prst="rect">
            <a:avLst/>
          </a:prstGeom>
          <a:noFill/>
        </p:spPr>
        <p:txBody>
          <a:bodyPr wrap="square" rtlCol="0">
            <a:spAutoFit/>
          </a:bodyPr>
          <a:lstStyle/>
          <a:p>
            <a:r>
              <a:rPr lang="zh-CN" altLang="en-US" sz="2400" b="1" dirty="0">
                <a:solidFill>
                  <a:schemeClr val="bg2">
                    <a:lumMod val="25000"/>
                  </a:schemeClr>
                </a:solidFill>
                <a:latin typeface="微软雅黑" panose="020B0503020204020204" pitchFamily="34" charset="-122"/>
                <a:ea typeface="微软雅黑" panose="020B0503020204020204" pitchFamily="34" charset="-122"/>
              </a:rPr>
              <a:t>项目亮点</a:t>
            </a:r>
            <a:endParaRPr lang="zh-CN" altLang="en-US" sz="2400" b="1" dirty="0">
              <a:solidFill>
                <a:schemeClr val="bg2">
                  <a:lumMod val="25000"/>
                </a:schemeClr>
              </a:solidFill>
              <a:latin typeface="微软雅黑" panose="020B0503020204020204" pitchFamily="34" charset="-122"/>
              <a:ea typeface="微软雅黑" panose="020B0503020204020204" pitchFamily="34" charset="-122"/>
            </a:endParaRPr>
          </a:p>
        </p:txBody>
      </p:sp>
      <p:pic>
        <p:nvPicPr>
          <p:cNvPr id="4" name="图形 3"/>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0516998" y="420430"/>
            <a:ext cx="1068278" cy="1102192"/>
          </a:xfrm>
          <a:prstGeom prst="rect">
            <a:avLst/>
          </a:prstGeom>
        </p:spPr>
      </p:pic>
      <p:sp>
        <p:nvSpPr>
          <p:cNvPr id="6" name="椭圆 5"/>
          <p:cNvSpPr/>
          <p:nvPr/>
        </p:nvSpPr>
        <p:spPr>
          <a:xfrm>
            <a:off x="968457" y="577043"/>
            <a:ext cx="327299" cy="327299"/>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0152185" y="2001483"/>
            <a:ext cx="1787029" cy="82994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rPr>
              <a:t>项目介绍</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a:p>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0152185" y="2582349"/>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rPr>
              <a:t>设计思路</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0173628" y="3163215"/>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功能设计</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0173628" y="3744081"/>
            <a:ext cx="1787029" cy="46037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项目亮点</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0173628" y="4324947"/>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心得体会</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00" name="文本框 99"/>
          <p:cNvSpPr txBox="1"/>
          <p:nvPr/>
        </p:nvSpPr>
        <p:spPr>
          <a:xfrm>
            <a:off x="186055" y="1189990"/>
            <a:ext cx="4550410" cy="4892675"/>
          </a:xfrm>
          <a:prstGeom prst="rect">
            <a:avLst/>
          </a:prstGeom>
          <a:noFill/>
          <a:ln w="9525">
            <a:noFill/>
          </a:ln>
        </p:spPr>
        <p:txBody>
          <a:bodyPr wrap="square">
            <a:spAutoFit/>
          </a:bodyPr>
          <a:p>
            <a:pPr indent="127000"/>
            <a:r>
              <a:rPr lang="en-US" altLang="zh-CN" sz="2400" b="0">
                <a:ea typeface="等线" panose="02010600030101010101" charset="-122"/>
              </a:rPr>
              <a:t>5.</a:t>
            </a:r>
            <a:r>
              <a:rPr lang="zh-CN" sz="2400" b="0">
                <a:ea typeface="等线" panose="02010600030101010101" charset="-122"/>
              </a:rPr>
              <a:t>在前后端都使用正则表达</a:t>
            </a:r>
            <a:r>
              <a:rPr lang="zh-CN" sz="2400">
                <a:ea typeface="等线" panose="02010600030101010101" charset="-122"/>
                <a:sym typeface="+mn-ea"/>
              </a:rPr>
              <a:t>式</a:t>
            </a:r>
            <a:endParaRPr lang="zh-CN" sz="2400">
              <a:ea typeface="等线" panose="02010600030101010101" charset="-122"/>
              <a:sym typeface="+mn-ea"/>
            </a:endParaRPr>
          </a:p>
          <a:p>
            <a:pPr indent="127000"/>
            <a:r>
              <a:rPr lang="zh-CN" sz="2400">
                <a:ea typeface="等线" panose="02010600030101010101" charset="-122"/>
                <a:sym typeface="+mn-ea"/>
              </a:rPr>
              <a:t> </a:t>
            </a:r>
            <a:r>
              <a:rPr lang="en-US" altLang="zh-CN" sz="2400">
                <a:ea typeface="等线" panose="02010600030101010101" charset="-122"/>
                <a:sym typeface="+mn-ea"/>
              </a:rPr>
              <a:t>  </a:t>
            </a:r>
            <a:r>
              <a:rPr lang="zh-CN" sz="2400">
                <a:ea typeface="等线" panose="02010600030101010101" charset="-122"/>
                <a:sym typeface="+mn-ea"/>
              </a:rPr>
              <a:t>校验登录与注册数据</a:t>
            </a:r>
            <a:r>
              <a:rPr lang="en-US" altLang="zh-CN" sz="2400">
                <a:ea typeface="等线" panose="02010600030101010101" charset="-122"/>
                <a:sym typeface="+mn-ea"/>
              </a:rPr>
              <a:t> </a:t>
            </a:r>
            <a:endParaRPr lang="en-US" altLang="zh-CN" sz="2400">
              <a:ea typeface="等线" panose="02010600030101010101" charset="-122"/>
              <a:sym typeface="+mn-ea"/>
            </a:endParaRPr>
          </a:p>
          <a:p>
            <a:pPr indent="127000"/>
            <a:endParaRPr lang="en-US" altLang="zh-CN" sz="2400">
              <a:ea typeface="等线" panose="02010600030101010101" charset="-122"/>
              <a:sym typeface="+mn-ea"/>
            </a:endParaRPr>
          </a:p>
          <a:p>
            <a:pPr indent="127000"/>
            <a:endParaRPr lang="en-US" altLang="zh-CN" sz="2400">
              <a:ea typeface="等线" panose="02010600030101010101" charset="-122"/>
              <a:sym typeface="+mn-ea"/>
            </a:endParaRPr>
          </a:p>
          <a:p>
            <a:pPr indent="127000"/>
            <a:r>
              <a:rPr lang="en-US" altLang="zh-CN" sz="2400">
                <a:ea typeface="等线" panose="02010600030101010101" charset="-122"/>
                <a:sym typeface="+mn-ea"/>
              </a:rPr>
              <a:t>6.前后端数据传输都严格使用  Json格式，</a:t>
            </a:r>
            <a:endParaRPr lang="en-US" altLang="zh-CN" sz="2400">
              <a:ea typeface="等线" panose="02010600030101010101" charset="-122"/>
              <a:sym typeface="+mn-ea"/>
            </a:endParaRPr>
          </a:p>
          <a:p>
            <a:pPr indent="127000"/>
            <a:r>
              <a:rPr lang="en-US" altLang="zh-CN" sz="2400">
                <a:ea typeface="等线" panose="02010600030101010101" charset="-122"/>
                <a:sym typeface="+mn-ea"/>
              </a:rPr>
              <a:t>  前端传输的数据</a:t>
            </a:r>
            <a:r>
              <a:rPr lang="zh-CN" altLang="en-US" sz="2400">
                <a:ea typeface="等线" panose="02010600030101010101" charset="-122"/>
                <a:sym typeface="+mn-ea"/>
              </a:rPr>
              <a:t>使用</a:t>
            </a:r>
            <a:endParaRPr lang="zh-CN" altLang="en-US" sz="2400">
              <a:ea typeface="等线" panose="02010600030101010101" charset="-122"/>
              <a:sym typeface="+mn-ea"/>
            </a:endParaRPr>
          </a:p>
          <a:p>
            <a:pPr indent="127000"/>
            <a:r>
              <a:rPr lang="en-US" altLang="zh-CN" sz="2400">
                <a:ea typeface="等线" panose="02010600030101010101" charset="-122"/>
                <a:sym typeface="+mn-ea"/>
              </a:rPr>
              <a:t>JSONObject.parseObject转化为类。</a:t>
            </a:r>
            <a:endParaRPr lang="en-US" altLang="zh-CN" sz="2400">
              <a:ea typeface="等线" panose="02010600030101010101" charset="-122"/>
              <a:sym typeface="+mn-ea"/>
            </a:endParaRPr>
          </a:p>
          <a:p>
            <a:pPr indent="127000"/>
            <a:r>
              <a:rPr lang="en-US" altLang="zh-CN" sz="2400">
                <a:ea typeface="等线" panose="02010600030101010101" charset="-122"/>
                <a:sym typeface="+mn-ea"/>
              </a:rPr>
              <a:t>后台传输区前端的数据使用JSON.toJSONString方法转化为JSON字符串。  </a:t>
            </a:r>
            <a:endParaRPr lang="en-US" altLang="zh-CN" sz="2400" b="0">
              <a:ea typeface="等线" panose="02010600030101010101" charset="-122"/>
            </a:endParaRPr>
          </a:p>
          <a:p>
            <a:pPr indent="127000"/>
            <a:r>
              <a:rPr lang="en-US" altLang="zh-CN" sz="2400" b="0">
                <a:ea typeface="等线" panose="02010600030101010101" charset="-122"/>
              </a:rPr>
              <a:t>  </a:t>
            </a:r>
            <a:r>
              <a:rPr lang="en-US" altLang="zh-CN" sz="2400">
                <a:ea typeface="等线" panose="02010600030101010101" charset="-122"/>
                <a:sym typeface="+mn-ea"/>
              </a:rPr>
              <a:t> </a:t>
            </a:r>
            <a:r>
              <a:rPr lang="en-US" altLang="zh-CN" sz="2400" b="0">
                <a:ea typeface="等线" panose="02010600030101010101" charset="-122"/>
              </a:rPr>
              <a:t>  </a:t>
            </a:r>
            <a:endParaRPr lang="en-US" altLang="zh-CN" sz="2400" b="0">
              <a:ea typeface="等线" panose="02010600030101010101" charset="-122"/>
            </a:endParaRPr>
          </a:p>
        </p:txBody>
      </p:sp>
      <p:sp>
        <p:nvSpPr>
          <p:cNvPr id="101" name="文本框 100"/>
          <p:cNvSpPr txBox="1"/>
          <p:nvPr/>
        </p:nvSpPr>
        <p:spPr>
          <a:xfrm>
            <a:off x="4736465" y="1119505"/>
            <a:ext cx="5080000" cy="1568450"/>
          </a:xfrm>
          <a:prstGeom prst="rect">
            <a:avLst/>
          </a:prstGeom>
          <a:noFill/>
          <a:ln w="9525">
            <a:noFill/>
          </a:ln>
        </p:spPr>
        <p:txBody>
          <a:bodyPr>
            <a:spAutoFit/>
          </a:bodyPr>
          <a:p>
            <a:pPr indent="127000"/>
            <a:r>
              <a:rPr lang="en-US" altLang="zh-CN" sz="2400">
                <a:ea typeface="等线" panose="02010600030101010101" charset="-122"/>
                <a:sym typeface="+mn-ea"/>
              </a:rPr>
              <a:t>7.</a:t>
            </a:r>
            <a:r>
              <a:rPr lang="zh-CN" sz="2400">
                <a:ea typeface="等线" panose="02010600030101010101" charset="-122"/>
                <a:sym typeface="+mn-ea"/>
              </a:rPr>
              <a:t>使用junit进行测试:在项目开发中，无论是数据库的命令调试</a:t>
            </a:r>
            <a:r>
              <a:rPr lang="en-US" altLang="zh-CN" sz="2400">
                <a:ea typeface="等线" panose="02010600030101010101" charset="-122"/>
                <a:sym typeface="+mn-ea"/>
              </a:rPr>
              <a:t>,</a:t>
            </a:r>
            <a:r>
              <a:rPr lang="zh-CN" sz="2400">
                <a:ea typeface="等线" panose="02010600030101010101" charset="-122"/>
                <a:sym typeface="+mn-ea"/>
              </a:rPr>
              <a:t>还是工具类的调用，我都会使用junit进行测试，提高开发效率</a:t>
            </a:r>
            <a:endParaRPr lang="zh-CN" altLang="en-US" sz="2400" b="0">
              <a:ea typeface="等线" panose="02010600030101010101"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42000" y="796672"/>
            <a:ext cx="5392402" cy="5392401"/>
          </a:xfrm>
          <a:prstGeom prst="ellipse">
            <a:avLst/>
          </a:prstGeom>
          <a:noFill/>
          <a:ln w="6350">
            <a:solidFill>
              <a:schemeClr val="bg1">
                <a:lumMod val="7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189667" y="-250994"/>
            <a:ext cx="7487735" cy="7487734"/>
          </a:xfrm>
          <a:prstGeom prst="ellipse">
            <a:avLst/>
          </a:prstGeom>
          <a:no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00010" y="1110117"/>
            <a:ext cx="6810228" cy="6810226"/>
          </a:xfrm>
          <a:prstGeom prst="ellipse">
            <a:avLst/>
          </a:prstGeom>
          <a:noFill/>
          <a:ln w="6350">
            <a:solidFill>
              <a:schemeClr val="bg1">
                <a:lumMod val="75000"/>
                <a:alpha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椭圆 4"/>
          <p:cNvSpPr/>
          <p:nvPr/>
        </p:nvSpPr>
        <p:spPr>
          <a:xfrm>
            <a:off x="-743543" y="-1707853"/>
            <a:ext cx="7487735" cy="7487734"/>
          </a:xfrm>
          <a:prstGeom prst="ellipse">
            <a:avLst/>
          </a:prstGeom>
          <a:noFill/>
          <a:ln w="6350">
            <a:solidFill>
              <a:schemeClr val="bg1">
                <a:lumMod val="75000"/>
                <a:alpha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785488" y="1791863"/>
            <a:ext cx="3468634" cy="3468634"/>
          </a:xfrm>
          <a:prstGeom prst="ellipse">
            <a:avLst/>
          </a:prstGeom>
          <a:noFill/>
          <a:ln w="44450">
            <a:solidFill>
              <a:srgbClr val="3843B3">
                <a:alpha val="2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椭圆 7"/>
          <p:cNvSpPr/>
          <p:nvPr/>
        </p:nvSpPr>
        <p:spPr>
          <a:xfrm>
            <a:off x="878743" y="1885118"/>
            <a:ext cx="3282124" cy="3282124"/>
          </a:xfrm>
          <a:prstGeom prst="ellipse">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13"/>
          <p:cNvSpPr/>
          <p:nvPr>
            <p:custDataLst>
              <p:tags r:id="rId1"/>
            </p:custDataLst>
          </p:nvPr>
        </p:nvSpPr>
        <p:spPr>
          <a:xfrm>
            <a:off x="6106582" y="1082192"/>
            <a:ext cx="4226560" cy="410803"/>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custDataLst>
              <p:tags r:id="rId2"/>
            </p:custDataLst>
          </p:nvPr>
        </p:nvSpPr>
        <p:spPr>
          <a:xfrm>
            <a:off x="6621523" y="2096976"/>
            <a:ext cx="4226560" cy="410803"/>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custDataLst>
              <p:tags r:id="rId3"/>
            </p:custDataLst>
          </p:nvPr>
        </p:nvSpPr>
        <p:spPr>
          <a:xfrm>
            <a:off x="6773585" y="3223598"/>
            <a:ext cx="4226560" cy="410803"/>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custDataLst>
              <p:tags r:id="rId4"/>
            </p:custDataLst>
          </p:nvPr>
        </p:nvSpPr>
        <p:spPr>
          <a:xfrm>
            <a:off x="6621523" y="4309828"/>
            <a:ext cx="4226560" cy="410803"/>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custDataLst>
              <p:tags r:id="rId5"/>
            </p:custDataLst>
          </p:nvPr>
        </p:nvGrpSpPr>
        <p:grpSpPr>
          <a:xfrm>
            <a:off x="5305305" y="963203"/>
            <a:ext cx="619822" cy="634301"/>
            <a:chOff x="5305305" y="963203"/>
            <a:chExt cx="619822" cy="634301"/>
          </a:xfrm>
        </p:grpSpPr>
        <p:sp>
          <p:nvSpPr>
            <p:cNvPr id="12" name="椭圆 11"/>
            <p:cNvSpPr/>
            <p:nvPr>
              <p:custDataLst>
                <p:tags r:id="rId6"/>
              </p:custDataLst>
            </p:nvPr>
          </p:nvSpPr>
          <p:spPr>
            <a:xfrm>
              <a:off x="5305305" y="977682"/>
              <a:ext cx="619822" cy="619822"/>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Montserrat Light" panose="00000400000000000000" pitchFamily="2" charset="0"/>
              </a:endParaRPr>
            </a:p>
          </p:txBody>
        </p:sp>
        <p:sp>
          <p:nvSpPr>
            <p:cNvPr id="23" name="文本框 22"/>
            <p:cNvSpPr txBox="1"/>
            <p:nvPr>
              <p:custDataLst>
                <p:tags r:id="rId7"/>
              </p:custDataLst>
            </p:nvPr>
          </p:nvSpPr>
          <p:spPr>
            <a:xfrm>
              <a:off x="5398921" y="963203"/>
              <a:ext cx="453024" cy="584775"/>
            </a:xfrm>
            <a:prstGeom prst="rect">
              <a:avLst/>
            </a:prstGeom>
            <a:noFill/>
          </p:spPr>
          <p:txBody>
            <a:bodyPr wrap="square" rtlCol="0">
              <a:spAutoFit/>
            </a:bodyPr>
            <a:lstStyle/>
            <a:p>
              <a:r>
                <a:rPr lang="en-US" altLang="zh-CN" sz="3200" dirty="0">
                  <a:solidFill>
                    <a:schemeClr val="bg1"/>
                  </a:solidFill>
                  <a:latin typeface="Novecento wide Bold" panose="00000805000000000000" pitchFamily="50" charset="0"/>
                </a:rPr>
                <a:t>1</a:t>
              </a:r>
              <a:endParaRPr lang="zh-CN" altLang="en-US" sz="3200" dirty="0">
                <a:solidFill>
                  <a:schemeClr val="bg1"/>
                </a:solidFill>
                <a:latin typeface="Novecento wide Bold" panose="00000805000000000000" pitchFamily="50" charset="0"/>
              </a:endParaRPr>
            </a:p>
          </p:txBody>
        </p:sp>
      </p:grpSp>
      <p:grpSp>
        <p:nvGrpSpPr>
          <p:cNvPr id="24" name="组合 23"/>
          <p:cNvGrpSpPr/>
          <p:nvPr>
            <p:custDataLst>
              <p:tags r:id="rId8"/>
            </p:custDataLst>
          </p:nvPr>
        </p:nvGrpSpPr>
        <p:grpSpPr>
          <a:xfrm>
            <a:off x="5796671" y="1977986"/>
            <a:ext cx="619822" cy="634301"/>
            <a:chOff x="5305305" y="963203"/>
            <a:chExt cx="619822" cy="634301"/>
          </a:xfrm>
        </p:grpSpPr>
        <p:sp>
          <p:nvSpPr>
            <p:cNvPr id="25" name="椭圆 24"/>
            <p:cNvSpPr/>
            <p:nvPr>
              <p:custDataLst>
                <p:tags r:id="rId9"/>
              </p:custDataLst>
            </p:nvPr>
          </p:nvSpPr>
          <p:spPr>
            <a:xfrm>
              <a:off x="5305305" y="977682"/>
              <a:ext cx="619822" cy="619822"/>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Montserrat Light" panose="00000400000000000000" pitchFamily="2" charset="0"/>
              </a:endParaRPr>
            </a:p>
          </p:txBody>
        </p:sp>
        <p:sp>
          <p:nvSpPr>
            <p:cNvPr id="26" name="文本框 25"/>
            <p:cNvSpPr txBox="1"/>
            <p:nvPr>
              <p:custDataLst>
                <p:tags r:id="rId10"/>
              </p:custDataLst>
            </p:nvPr>
          </p:nvSpPr>
          <p:spPr>
            <a:xfrm>
              <a:off x="5398921" y="963203"/>
              <a:ext cx="453024" cy="584775"/>
            </a:xfrm>
            <a:prstGeom prst="rect">
              <a:avLst/>
            </a:prstGeom>
            <a:noFill/>
          </p:spPr>
          <p:txBody>
            <a:bodyPr wrap="square" rtlCol="0">
              <a:spAutoFit/>
            </a:bodyPr>
            <a:lstStyle/>
            <a:p>
              <a:r>
                <a:rPr lang="en-US" altLang="zh-CN" sz="3200" dirty="0">
                  <a:solidFill>
                    <a:schemeClr val="bg1"/>
                  </a:solidFill>
                  <a:latin typeface="Novecento wide Bold" panose="00000805000000000000" pitchFamily="50" charset="0"/>
                </a:rPr>
                <a:t>2</a:t>
              </a:r>
              <a:endParaRPr lang="zh-CN" altLang="en-US" sz="3200" dirty="0">
                <a:solidFill>
                  <a:schemeClr val="bg1"/>
                </a:solidFill>
                <a:latin typeface="Novecento wide Bold" panose="00000805000000000000" pitchFamily="50" charset="0"/>
              </a:endParaRPr>
            </a:p>
          </p:txBody>
        </p:sp>
      </p:grpSp>
      <p:grpSp>
        <p:nvGrpSpPr>
          <p:cNvPr id="27" name="组合 26"/>
          <p:cNvGrpSpPr/>
          <p:nvPr>
            <p:custDataLst>
              <p:tags r:id="rId11"/>
            </p:custDataLst>
          </p:nvPr>
        </p:nvGrpSpPr>
        <p:grpSpPr>
          <a:xfrm>
            <a:off x="5989199" y="3126456"/>
            <a:ext cx="619822" cy="634301"/>
            <a:chOff x="5305305" y="963203"/>
            <a:chExt cx="619822" cy="634301"/>
          </a:xfrm>
        </p:grpSpPr>
        <p:sp>
          <p:nvSpPr>
            <p:cNvPr id="28" name="椭圆 27"/>
            <p:cNvSpPr/>
            <p:nvPr>
              <p:custDataLst>
                <p:tags r:id="rId12"/>
              </p:custDataLst>
            </p:nvPr>
          </p:nvSpPr>
          <p:spPr>
            <a:xfrm>
              <a:off x="5305305" y="977682"/>
              <a:ext cx="619822" cy="619822"/>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Montserrat Light" panose="00000400000000000000" pitchFamily="2" charset="0"/>
              </a:endParaRPr>
            </a:p>
          </p:txBody>
        </p:sp>
        <p:sp>
          <p:nvSpPr>
            <p:cNvPr id="29" name="文本框 28"/>
            <p:cNvSpPr txBox="1"/>
            <p:nvPr>
              <p:custDataLst>
                <p:tags r:id="rId13"/>
              </p:custDataLst>
            </p:nvPr>
          </p:nvSpPr>
          <p:spPr>
            <a:xfrm>
              <a:off x="5398921" y="963203"/>
              <a:ext cx="453024" cy="584775"/>
            </a:xfrm>
            <a:prstGeom prst="rect">
              <a:avLst/>
            </a:prstGeom>
            <a:noFill/>
          </p:spPr>
          <p:txBody>
            <a:bodyPr wrap="square" rtlCol="0">
              <a:spAutoFit/>
            </a:bodyPr>
            <a:lstStyle/>
            <a:p>
              <a:r>
                <a:rPr lang="en-US" altLang="zh-CN" sz="3200" dirty="0">
                  <a:solidFill>
                    <a:schemeClr val="bg1"/>
                  </a:solidFill>
                  <a:latin typeface="Novecento wide Bold" panose="00000805000000000000" pitchFamily="50" charset="0"/>
                </a:rPr>
                <a:t>3</a:t>
              </a:r>
              <a:endParaRPr lang="zh-CN" altLang="en-US" sz="3200" dirty="0">
                <a:solidFill>
                  <a:schemeClr val="bg1"/>
                </a:solidFill>
                <a:latin typeface="Novecento wide Bold" panose="00000805000000000000" pitchFamily="50" charset="0"/>
              </a:endParaRPr>
            </a:p>
          </p:txBody>
        </p:sp>
      </p:grpSp>
      <p:grpSp>
        <p:nvGrpSpPr>
          <p:cNvPr id="30" name="组合 29"/>
          <p:cNvGrpSpPr/>
          <p:nvPr>
            <p:custDataLst>
              <p:tags r:id="rId14"/>
            </p:custDataLst>
          </p:nvPr>
        </p:nvGrpSpPr>
        <p:grpSpPr>
          <a:xfrm>
            <a:off x="5786089" y="4239680"/>
            <a:ext cx="619822" cy="633542"/>
            <a:chOff x="5305305" y="963962"/>
            <a:chExt cx="619822" cy="633542"/>
          </a:xfrm>
        </p:grpSpPr>
        <p:sp>
          <p:nvSpPr>
            <p:cNvPr id="31" name="椭圆 30"/>
            <p:cNvSpPr/>
            <p:nvPr>
              <p:custDataLst>
                <p:tags r:id="rId15"/>
              </p:custDataLst>
            </p:nvPr>
          </p:nvSpPr>
          <p:spPr>
            <a:xfrm>
              <a:off x="5305305" y="977682"/>
              <a:ext cx="619822" cy="619822"/>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Montserrat Light" panose="00000400000000000000" pitchFamily="2" charset="0"/>
              </a:endParaRPr>
            </a:p>
          </p:txBody>
        </p:sp>
        <p:sp>
          <p:nvSpPr>
            <p:cNvPr id="32" name="文本框 31"/>
            <p:cNvSpPr txBox="1"/>
            <p:nvPr>
              <p:custDataLst>
                <p:tags r:id="rId16"/>
              </p:custDataLst>
            </p:nvPr>
          </p:nvSpPr>
          <p:spPr>
            <a:xfrm>
              <a:off x="5360810" y="963962"/>
              <a:ext cx="453024" cy="584775"/>
            </a:xfrm>
            <a:prstGeom prst="rect">
              <a:avLst/>
            </a:prstGeom>
            <a:noFill/>
          </p:spPr>
          <p:txBody>
            <a:bodyPr wrap="square" rtlCol="0">
              <a:spAutoFit/>
            </a:bodyPr>
            <a:lstStyle/>
            <a:p>
              <a:r>
                <a:rPr lang="en-US" altLang="zh-CN" sz="3200" dirty="0">
                  <a:solidFill>
                    <a:schemeClr val="bg1"/>
                  </a:solidFill>
                  <a:latin typeface="Novecento wide Bold" panose="00000805000000000000" pitchFamily="50" charset="0"/>
                </a:rPr>
                <a:t>4</a:t>
              </a:r>
              <a:endParaRPr lang="zh-CN" altLang="en-US" sz="3200" dirty="0">
                <a:solidFill>
                  <a:schemeClr val="bg1"/>
                </a:solidFill>
                <a:latin typeface="Novecento wide Bold" panose="00000805000000000000" pitchFamily="50" charset="0"/>
              </a:endParaRPr>
            </a:p>
          </p:txBody>
        </p:sp>
      </p:grpSp>
      <p:sp>
        <p:nvSpPr>
          <p:cNvPr id="36" name="文本框 35"/>
          <p:cNvSpPr txBox="1"/>
          <p:nvPr/>
        </p:nvSpPr>
        <p:spPr>
          <a:xfrm>
            <a:off x="1029825" y="3013500"/>
            <a:ext cx="2979960" cy="830997"/>
          </a:xfrm>
          <a:prstGeom prst="rect">
            <a:avLst/>
          </a:prstGeom>
          <a:noFill/>
        </p:spPr>
        <p:txBody>
          <a:bodyPr wrap="square" rtlCol="0">
            <a:spAutoFit/>
          </a:bodyPr>
          <a:lstStyle/>
          <a:p>
            <a:pPr algn="ctr"/>
            <a:r>
              <a:rPr lang="zh-CN" altLang="en-US" sz="4800" b="1" dirty="0">
                <a:solidFill>
                  <a:schemeClr val="bg1"/>
                </a:solidFill>
                <a:latin typeface="微软雅黑" panose="020B0503020204020204" pitchFamily="34" charset="-122"/>
                <a:ea typeface="微软雅黑" panose="020B0503020204020204" pitchFamily="34" charset="-122"/>
              </a:rPr>
              <a:t>答辩目录</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
        <p:nvSpPr>
          <p:cNvPr id="41" name="文本框 40"/>
          <p:cNvSpPr txBox="1"/>
          <p:nvPr>
            <p:custDataLst>
              <p:tags r:id="rId17"/>
            </p:custDataLst>
          </p:nvPr>
        </p:nvSpPr>
        <p:spPr>
          <a:xfrm>
            <a:off x="6021982" y="1057196"/>
            <a:ext cx="2126067" cy="460375"/>
          </a:xfrm>
          <a:prstGeom prst="rect">
            <a:avLst/>
          </a:prstGeom>
          <a:noFill/>
        </p:spPr>
        <p:txBody>
          <a:bodyPr wrap="square" rtlCol="0">
            <a:spAutoFit/>
          </a:bodyPr>
          <a:lstStyle/>
          <a:p>
            <a:r>
              <a:rPr lang="zh-CN" altLang="en-US" sz="2400" dirty="0">
                <a:solidFill>
                  <a:schemeClr val="bg2">
                    <a:lumMod val="25000"/>
                  </a:schemeClr>
                </a:solidFill>
                <a:latin typeface="微软雅黑" panose="020B0503020204020204" pitchFamily="34" charset="-122"/>
                <a:ea typeface="微软雅黑" panose="020B0503020204020204" pitchFamily="34" charset="-122"/>
              </a:rPr>
              <a:t>项目</a:t>
            </a:r>
            <a:r>
              <a:rPr lang="zh-CN" altLang="en-US" sz="2400" dirty="0">
                <a:solidFill>
                  <a:schemeClr val="bg2">
                    <a:lumMod val="25000"/>
                  </a:schemeClr>
                </a:solidFill>
                <a:latin typeface="微软雅黑" panose="020B0503020204020204" pitchFamily="34" charset="-122"/>
                <a:ea typeface="微软雅黑" panose="020B0503020204020204" pitchFamily="34" charset="-122"/>
              </a:rPr>
              <a:t>介绍</a:t>
            </a:r>
            <a:endParaRPr lang="zh-CN" altLang="en-US" sz="24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42" name="文本框 41"/>
          <p:cNvSpPr txBox="1"/>
          <p:nvPr>
            <p:custDataLst>
              <p:tags r:id="rId18"/>
            </p:custDataLst>
          </p:nvPr>
        </p:nvSpPr>
        <p:spPr>
          <a:xfrm>
            <a:off x="6608735" y="2071543"/>
            <a:ext cx="2126067" cy="460375"/>
          </a:xfrm>
          <a:prstGeom prst="rect">
            <a:avLst/>
          </a:prstGeom>
          <a:noFill/>
        </p:spPr>
        <p:txBody>
          <a:bodyPr wrap="square" rtlCol="0">
            <a:spAutoFit/>
          </a:bodyPr>
          <a:lstStyle/>
          <a:p>
            <a:r>
              <a:rPr lang="zh-CN" altLang="en-US" sz="2400" dirty="0">
                <a:solidFill>
                  <a:schemeClr val="bg2">
                    <a:lumMod val="25000"/>
                  </a:schemeClr>
                </a:solidFill>
                <a:latin typeface="微软雅黑" panose="020B0503020204020204" pitchFamily="34" charset="-122"/>
                <a:ea typeface="微软雅黑" panose="020B0503020204020204" pitchFamily="34" charset="-122"/>
              </a:rPr>
              <a:t>设计</a:t>
            </a:r>
            <a:r>
              <a:rPr lang="zh-CN" altLang="en-US" sz="2400" dirty="0">
                <a:solidFill>
                  <a:schemeClr val="bg2">
                    <a:lumMod val="25000"/>
                  </a:schemeClr>
                </a:solidFill>
                <a:latin typeface="微软雅黑" panose="020B0503020204020204" pitchFamily="34" charset="-122"/>
                <a:ea typeface="微软雅黑" panose="020B0503020204020204" pitchFamily="34" charset="-122"/>
              </a:rPr>
              <a:t>思路</a:t>
            </a:r>
            <a:endParaRPr lang="zh-CN" altLang="en-US" sz="24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43" name="文本框 42"/>
          <p:cNvSpPr txBox="1"/>
          <p:nvPr>
            <p:custDataLst>
              <p:tags r:id="rId19"/>
            </p:custDataLst>
          </p:nvPr>
        </p:nvSpPr>
        <p:spPr>
          <a:xfrm>
            <a:off x="6710218" y="3188010"/>
            <a:ext cx="2126067" cy="460375"/>
          </a:xfrm>
          <a:prstGeom prst="rect">
            <a:avLst/>
          </a:prstGeom>
          <a:noFill/>
        </p:spPr>
        <p:txBody>
          <a:bodyPr wrap="square" rtlCol="0">
            <a:spAutoFit/>
          </a:bodyPr>
          <a:lstStyle/>
          <a:p>
            <a:r>
              <a:rPr lang="zh-CN" altLang="en-US" sz="2400" dirty="0">
                <a:solidFill>
                  <a:schemeClr val="bg2">
                    <a:lumMod val="25000"/>
                  </a:schemeClr>
                </a:solidFill>
                <a:latin typeface="微软雅黑" panose="020B0503020204020204" pitchFamily="34" charset="-122"/>
                <a:ea typeface="微软雅黑" panose="020B0503020204020204" pitchFamily="34" charset="-122"/>
              </a:rPr>
              <a:t>功能</a:t>
            </a:r>
            <a:r>
              <a:rPr lang="zh-CN" altLang="en-US" sz="2400" dirty="0">
                <a:solidFill>
                  <a:schemeClr val="bg2">
                    <a:lumMod val="25000"/>
                  </a:schemeClr>
                </a:solidFill>
                <a:latin typeface="微软雅黑" panose="020B0503020204020204" pitchFamily="34" charset="-122"/>
                <a:ea typeface="微软雅黑" panose="020B0503020204020204" pitchFamily="34" charset="-122"/>
              </a:rPr>
              <a:t>设计</a:t>
            </a:r>
            <a:endParaRPr lang="zh-CN" altLang="en-US" sz="24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44" name="文本框 43"/>
          <p:cNvSpPr txBox="1"/>
          <p:nvPr>
            <p:custDataLst>
              <p:tags r:id="rId20"/>
            </p:custDataLst>
          </p:nvPr>
        </p:nvSpPr>
        <p:spPr>
          <a:xfrm>
            <a:off x="6608736" y="4295944"/>
            <a:ext cx="2126067" cy="460375"/>
          </a:xfrm>
          <a:prstGeom prst="rect">
            <a:avLst/>
          </a:prstGeom>
          <a:noFill/>
        </p:spPr>
        <p:txBody>
          <a:bodyPr wrap="square" rtlCol="0">
            <a:spAutoFit/>
          </a:bodyPr>
          <a:lstStyle/>
          <a:p>
            <a:r>
              <a:rPr lang="zh-CN" altLang="en-US" sz="2400" dirty="0">
                <a:solidFill>
                  <a:schemeClr val="bg2">
                    <a:lumMod val="25000"/>
                  </a:schemeClr>
                </a:solidFill>
                <a:latin typeface="微软雅黑" panose="020B0503020204020204" pitchFamily="34" charset="-122"/>
                <a:ea typeface="微软雅黑" panose="020B0503020204020204" pitchFamily="34" charset="-122"/>
              </a:rPr>
              <a:t>项目</a:t>
            </a:r>
            <a:r>
              <a:rPr lang="zh-CN" altLang="en-US" sz="2400" dirty="0">
                <a:solidFill>
                  <a:schemeClr val="bg2">
                    <a:lumMod val="25000"/>
                  </a:schemeClr>
                </a:solidFill>
                <a:latin typeface="微软雅黑" panose="020B0503020204020204" pitchFamily="34" charset="-122"/>
                <a:ea typeface="微软雅黑" panose="020B0503020204020204" pitchFamily="34" charset="-122"/>
              </a:rPr>
              <a:t>亮点</a:t>
            </a:r>
            <a:endParaRPr lang="zh-CN" altLang="en-US" sz="2400" dirty="0">
              <a:solidFill>
                <a:schemeClr val="bg2">
                  <a:lumMod val="25000"/>
                </a:schemeClr>
              </a:solidFill>
              <a:latin typeface="微软雅黑" panose="020B0503020204020204" pitchFamily="34" charset="-122"/>
              <a:ea typeface="微软雅黑" panose="020B0503020204020204" pitchFamily="34" charset="-122"/>
            </a:endParaRPr>
          </a:p>
        </p:txBody>
      </p:sp>
      <p:pic>
        <p:nvPicPr>
          <p:cNvPr id="47" name="图形 46"/>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395832" y="2323777"/>
            <a:ext cx="2197822" cy="2267595"/>
          </a:xfrm>
          <a:prstGeom prst="rect">
            <a:avLst/>
          </a:prstGeom>
        </p:spPr>
      </p:pic>
      <p:sp>
        <p:nvSpPr>
          <p:cNvPr id="39" name="文本框 38"/>
          <p:cNvSpPr txBox="1"/>
          <p:nvPr/>
        </p:nvSpPr>
        <p:spPr>
          <a:xfrm>
            <a:off x="1079850" y="3707176"/>
            <a:ext cx="2944632" cy="400110"/>
          </a:xfrm>
          <a:prstGeom prst="rect">
            <a:avLst/>
          </a:prstGeom>
          <a:noFill/>
        </p:spPr>
        <p:txBody>
          <a:bodyPr wrap="square" rtlCol="0">
            <a:spAutoFit/>
          </a:bodyPr>
          <a:lstStyle/>
          <a:p>
            <a:pPr algn="ctr"/>
            <a:r>
              <a:rPr lang="en-US" altLang="zh-CN" sz="2000" dirty="0">
                <a:ln>
                  <a:solidFill>
                    <a:schemeClr val="bg1"/>
                  </a:solidFill>
                </a:ln>
                <a:noFill/>
                <a:latin typeface="Novecento wide Bold" panose="00000805000000000000" pitchFamily="50" charset="0"/>
                <a:ea typeface="思源黑体 Medium" panose="020B0600000000000000" pitchFamily="34" charset="-122"/>
              </a:rPr>
              <a:t>Directory</a:t>
            </a:r>
            <a:endParaRPr lang="zh-CN" altLang="en-US" sz="2000" dirty="0">
              <a:ln>
                <a:solidFill>
                  <a:schemeClr val="bg1"/>
                </a:solidFill>
              </a:ln>
              <a:noFill/>
              <a:latin typeface="Novecento wide Bold" panose="00000805000000000000" pitchFamily="50" charset="0"/>
              <a:ea typeface="思源黑体 Medium" panose="020B0600000000000000" pitchFamily="34" charset="-122"/>
            </a:endParaRPr>
          </a:p>
        </p:txBody>
      </p:sp>
      <p:sp>
        <p:nvSpPr>
          <p:cNvPr id="33" name="矩形 32"/>
          <p:cNvSpPr/>
          <p:nvPr>
            <p:custDataLst>
              <p:tags r:id="rId23"/>
            </p:custDataLst>
          </p:nvPr>
        </p:nvSpPr>
        <p:spPr>
          <a:xfrm>
            <a:off x="6127826" y="5487271"/>
            <a:ext cx="4226560" cy="410803"/>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4" name="组合 33"/>
          <p:cNvGrpSpPr/>
          <p:nvPr>
            <p:custDataLst>
              <p:tags r:id="rId24"/>
            </p:custDataLst>
          </p:nvPr>
        </p:nvGrpSpPr>
        <p:grpSpPr>
          <a:xfrm>
            <a:off x="5292392" y="5417123"/>
            <a:ext cx="619822" cy="633542"/>
            <a:chOff x="5305305" y="963962"/>
            <a:chExt cx="619822" cy="633542"/>
          </a:xfrm>
        </p:grpSpPr>
        <p:sp>
          <p:nvSpPr>
            <p:cNvPr id="35" name="椭圆 34"/>
            <p:cNvSpPr/>
            <p:nvPr>
              <p:custDataLst>
                <p:tags r:id="rId25"/>
              </p:custDataLst>
            </p:nvPr>
          </p:nvSpPr>
          <p:spPr>
            <a:xfrm>
              <a:off x="5305305" y="977682"/>
              <a:ext cx="619822" cy="619822"/>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Montserrat Light" panose="00000400000000000000" pitchFamily="2" charset="0"/>
              </a:endParaRPr>
            </a:p>
          </p:txBody>
        </p:sp>
        <p:sp>
          <p:nvSpPr>
            <p:cNvPr id="37" name="文本框 36"/>
            <p:cNvSpPr txBox="1"/>
            <p:nvPr>
              <p:custDataLst>
                <p:tags r:id="rId26"/>
              </p:custDataLst>
            </p:nvPr>
          </p:nvSpPr>
          <p:spPr>
            <a:xfrm>
              <a:off x="5360810" y="963962"/>
              <a:ext cx="453024" cy="584775"/>
            </a:xfrm>
            <a:prstGeom prst="rect">
              <a:avLst/>
            </a:prstGeom>
            <a:noFill/>
          </p:spPr>
          <p:txBody>
            <a:bodyPr wrap="square" rtlCol="0">
              <a:spAutoFit/>
            </a:bodyPr>
            <a:lstStyle/>
            <a:p>
              <a:r>
                <a:rPr lang="en-US" altLang="zh-CN" sz="3200" dirty="0">
                  <a:solidFill>
                    <a:schemeClr val="bg1"/>
                  </a:solidFill>
                  <a:latin typeface="Novecento wide Bold" panose="00000805000000000000" pitchFamily="50" charset="0"/>
                </a:rPr>
                <a:t>5</a:t>
              </a:r>
              <a:endParaRPr lang="zh-CN" altLang="en-US" sz="3200" dirty="0">
                <a:solidFill>
                  <a:schemeClr val="bg1"/>
                </a:solidFill>
                <a:latin typeface="Novecento wide Bold" panose="00000805000000000000" pitchFamily="50" charset="0"/>
              </a:endParaRPr>
            </a:p>
          </p:txBody>
        </p:sp>
      </p:grpSp>
      <p:sp>
        <p:nvSpPr>
          <p:cNvPr id="38" name="文本框 37"/>
          <p:cNvSpPr txBox="1"/>
          <p:nvPr>
            <p:custDataLst>
              <p:tags r:id="rId27"/>
            </p:custDataLst>
          </p:nvPr>
        </p:nvSpPr>
        <p:spPr>
          <a:xfrm>
            <a:off x="6115039" y="5473387"/>
            <a:ext cx="2126067" cy="460375"/>
          </a:xfrm>
          <a:prstGeom prst="rect">
            <a:avLst/>
          </a:prstGeom>
          <a:noFill/>
        </p:spPr>
        <p:txBody>
          <a:bodyPr wrap="square" rtlCol="0">
            <a:spAutoFit/>
          </a:bodyPr>
          <a:lstStyle/>
          <a:p>
            <a:r>
              <a:rPr lang="zh-CN" altLang="en-US" sz="2400" dirty="0">
                <a:solidFill>
                  <a:schemeClr val="bg2">
                    <a:lumMod val="25000"/>
                  </a:schemeClr>
                </a:solidFill>
                <a:latin typeface="微软雅黑" panose="020B0503020204020204" pitchFamily="34" charset="-122"/>
                <a:ea typeface="微软雅黑" panose="020B0503020204020204" pitchFamily="34" charset="-122"/>
              </a:rPr>
              <a:t>心得体会</a:t>
            </a:r>
            <a:endParaRPr lang="zh-CN" altLang="en-US" sz="2400" dirty="0">
              <a:solidFill>
                <a:schemeClr val="bg2">
                  <a:lumMod val="2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942286" y="0"/>
            <a:ext cx="2249715" cy="6858000"/>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425004" y="509861"/>
            <a:ext cx="2656459" cy="460375"/>
          </a:xfrm>
          <a:prstGeom prst="rect">
            <a:avLst/>
          </a:prstGeom>
          <a:noFill/>
        </p:spPr>
        <p:txBody>
          <a:bodyPr wrap="square" rtlCol="0">
            <a:spAutoFit/>
          </a:bodyPr>
          <a:lstStyle/>
          <a:p>
            <a:r>
              <a:rPr lang="zh-CN" altLang="en-US" sz="2400" b="1" dirty="0">
                <a:solidFill>
                  <a:schemeClr val="bg2">
                    <a:lumMod val="25000"/>
                  </a:schemeClr>
                </a:solidFill>
                <a:latin typeface="微软雅黑" panose="020B0503020204020204" pitchFamily="34" charset="-122"/>
                <a:ea typeface="微软雅黑" panose="020B0503020204020204" pitchFamily="34" charset="-122"/>
              </a:rPr>
              <a:t>项目亮点</a:t>
            </a:r>
            <a:endParaRPr lang="zh-CN" altLang="en-US" sz="2400" b="1" dirty="0">
              <a:solidFill>
                <a:schemeClr val="bg2">
                  <a:lumMod val="25000"/>
                </a:schemeClr>
              </a:solidFill>
              <a:latin typeface="微软雅黑" panose="020B0503020204020204" pitchFamily="34" charset="-122"/>
              <a:ea typeface="微软雅黑" panose="020B0503020204020204" pitchFamily="34" charset="-122"/>
            </a:endParaRPr>
          </a:p>
        </p:txBody>
      </p:sp>
      <p:pic>
        <p:nvPicPr>
          <p:cNvPr id="4" name="图形 3"/>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0516998" y="420430"/>
            <a:ext cx="1068278" cy="1102192"/>
          </a:xfrm>
          <a:prstGeom prst="rect">
            <a:avLst/>
          </a:prstGeom>
        </p:spPr>
      </p:pic>
      <p:sp>
        <p:nvSpPr>
          <p:cNvPr id="6" name="椭圆 5"/>
          <p:cNvSpPr/>
          <p:nvPr/>
        </p:nvSpPr>
        <p:spPr>
          <a:xfrm>
            <a:off x="968457" y="577043"/>
            <a:ext cx="327299" cy="327299"/>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0152185" y="2001483"/>
            <a:ext cx="1787029" cy="82994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rPr>
              <a:t>项目介绍</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a:p>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0152185" y="2582349"/>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rPr>
              <a:t>设计思路</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0173628" y="3163215"/>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功能设计</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0173628" y="3744081"/>
            <a:ext cx="1787029" cy="46037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项目亮点</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0173628" y="4324947"/>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心得体会</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00" name="文本框 99"/>
          <p:cNvSpPr txBox="1"/>
          <p:nvPr/>
        </p:nvSpPr>
        <p:spPr>
          <a:xfrm>
            <a:off x="516890" y="1094740"/>
            <a:ext cx="3632835" cy="460375"/>
          </a:xfrm>
          <a:prstGeom prst="rect">
            <a:avLst/>
          </a:prstGeom>
          <a:noFill/>
          <a:ln w="9525">
            <a:noFill/>
          </a:ln>
        </p:spPr>
        <p:txBody>
          <a:bodyPr wrap="square">
            <a:spAutoFit/>
          </a:bodyPr>
          <a:p>
            <a:pPr indent="127000"/>
            <a:r>
              <a:rPr lang="en-US" altLang="zh-CN" sz="2400" b="0">
                <a:ea typeface="等线" panose="02010600030101010101" charset="-122"/>
              </a:rPr>
              <a:t>8.</a:t>
            </a:r>
            <a:r>
              <a:rPr lang="zh-CN" sz="2400" b="0">
                <a:ea typeface="等线" panose="02010600030101010101" charset="-122"/>
              </a:rPr>
              <a:t>手写MyBatis</a:t>
            </a:r>
            <a:endParaRPr lang="zh-CN" altLang="en-US" sz="2400" b="0">
              <a:ea typeface="等线" panose="02010600030101010101" charset="-122"/>
            </a:endParaRPr>
          </a:p>
        </p:txBody>
      </p:sp>
      <p:sp>
        <p:nvSpPr>
          <p:cNvPr id="5" name="文本框 4"/>
          <p:cNvSpPr txBox="1"/>
          <p:nvPr/>
        </p:nvSpPr>
        <p:spPr>
          <a:xfrm>
            <a:off x="2828925" y="2194560"/>
            <a:ext cx="3783965" cy="4721860"/>
          </a:xfrm>
          <a:prstGeom prst="rect">
            <a:avLst/>
          </a:prstGeom>
          <a:noFill/>
          <a:ln w="9525">
            <a:noFill/>
          </a:ln>
        </p:spPr>
        <p:txBody>
          <a:bodyPr wrap="square">
            <a:noAutofit/>
          </a:bodyPr>
          <a:p>
            <a:pPr marL="457200" lvl="1" indent="127000"/>
            <a:endParaRPr lang="zh-CN" altLang="en-US" b="0">
              <a:ea typeface="等线" panose="02010600030101010101" charset="-122"/>
            </a:endParaRPr>
          </a:p>
        </p:txBody>
      </p:sp>
      <p:sp>
        <p:nvSpPr>
          <p:cNvPr id="7" name="文本框 6"/>
          <p:cNvSpPr txBox="1"/>
          <p:nvPr/>
        </p:nvSpPr>
        <p:spPr>
          <a:xfrm>
            <a:off x="374015" y="1612265"/>
            <a:ext cx="6096000" cy="2400935"/>
          </a:xfrm>
          <a:prstGeom prst="rect">
            <a:avLst/>
          </a:prstGeom>
          <a:noFill/>
        </p:spPr>
        <p:txBody>
          <a:bodyPr wrap="square" rtlCol="0" anchor="t">
            <a:noAutofit/>
          </a:bodyPr>
          <a:p>
            <a:r>
              <a:rPr lang="zh-CN" altLang="en-US"/>
              <a:t>在数据库交互中，使用jdbc时， 我们需要手动建立数据库链接、编码 SQL 语句、执行数据库操作、自己封装返回结果等，这些过程及其繁琐，尤其是在开发这样的javaweb项目时，数据库中表格数量增多，同时项目有着大量对于数据库的改查操作，再继续使用jdbc开发，会使开发过程繁杂且难受 </a:t>
            </a:r>
            <a:endParaRPr lang="zh-CN" altLang="en-US"/>
          </a:p>
          <a:p>
            <a:r>
              <a:rPr lang="zh-CN" altLang="en-US"/>
              <a:t>所以在本项目中，我使用了自己编写的mybatis来简化开发。</a:t>
            </a:r>
            <a:endParaRPr lang="zh-CN" altLang="en-US"/>
          </a:p>
        </p:txBody>
      </p:sp>
      <p:pic>
        <p:nvPicPr>
          <p:cNvPr id="15" name="图片 14"/>
          <p:cNvPicPr>
            <a:picLocks noChangeAspect="1"/>
          </p:cNvPicPr>
          <p:nvPr/>
        </p:nvPicPr>
        <p:blipFill>
          <a:blip r:embed="rId3"/>
          <a:stretch>
            <a:fillRect/>
          </a:stretch>
        </p:blipFill>
        <p:spPr>
          <a:xfrm>
            <a:off x="516890" y="4157345"/>
            <a:ext cx="5810250" cy="1663700"/>
          </a:xfrm>
          <a:prstGeom prst="rect">
            <a:avLst/>
          </a:prstGeom>
        </p:spPr>
      </p:pic>
      <p:sp>
        <p:nvSpPr>
          <p:cNvPr id="18" name="文本框 17"/>
          <p:cNvSpPr txBox="1"/>
          <p:nvPr/>
        </p:nvSpPr>
        <p:spPr>
          <a:xfrm>
            <a:off x="516890" y="5821045"/>
            <a:ext cx="6096000" cy="368300"/>
          </a:xfrm>
          <a:prstGeom prst="rect">
            <a:avLst/>
          </a:prstGeom>
          <a:noFill/>
        </p:spPr>
        <p:txBody>
          <a:bodyPr wrap="square" rtlCol="0" anchor="t">
            <a:spAutoFit/>
          </a:bodyPr>
          <a:p>
            <a:r>
              <a:rPr lang="en-US" altLang="zh-CN"/>
              <a:t>                                </a:t>
            </a:r>
            <a:r>
              <a:rPr lang="zh-CN" altLang="en-US"/>
              <a:t>ORM框架</a:t>
            </a:r>
            <a:r>
              <a:rPr lang="zh-CN" altLang="en-US"/>
              <a:t>执行流程</a:t>
            </a: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942286" y="0"/>
            <a:ext cx="2249715" cy="6858000"/>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425004" y="509861"/>
            <a:ext cx="2656459" cy="460375"/>
          </a:xfrm>
          <a:prstGeom prst="rect">
            <a:avLst/>
          </a:prstGeom>
          <a:noFill/>
        </p:spPr>
        <p:txBody>
          <a:bodyPr wrap="square" rtlCol="0">
            <a:spAutoFit/>
          </a:bodyPr>
          <a:lstStyle/>
          <a:p>
            <a:r>
              <a:rPr lang="zh-CN" altLang="en-US" sz="2400" b="1" dirty="0">
                <a:solidFill>
                  <a:schemeClr val="bg2">
                    <a:lumMod val="25000"/>
                  </a:schemeClr>
                </a:solidFill>
                <a:latin typeface="微软雅黑" panose="020B0503020204020204" pitchFamily="34" charset="-122"/>
                <a:ea typeface="微软雅黑" panose="020B0503020204020204" pitchFamily="34" charset="-122"/>
              </a:rPr>
              <a:t>项目亮点</a:t>
            </a:r>
            <a:endParaRPr lang="zh-CN" altLang="en-US" sz="2400" b="1" dirty="0">
              <a:solidFill>
                <a:schemeClr val="bg2">
                  <a:lumMod val="25000"/>
                </a:schemeClr>
              </a:solidFill>
              <a:latin typeface="微软雅黑" panose="020B0503020204020204" pitchFamily="34" charset="-122"/>
              <a:ea typeface="微软雅黑" panose="020B0503020204020204" pitchFamily="34" charset="-122"/>
            </a:endParaRPr>
          </a:p>
        </p:txBody>
      </p:sp>
      <p:pic>
        <p:nvPicPr>
          <p:cNvPr id="4" name="图形 3"/>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0516998" y="420430"/>
            <a:ext cx="1068278" cy="1102192"/>
          </a:xfrm>
          <a:prstGeom prst="rect">
            <a:avLst/>
          </a:prstGeom>
        </p:spPr>
      </p:pic>
      <p:sp>
        <p:nvSpPr>
          <p:cNvPr id="6" name="椭圆 5"/>
          <p:cNvSpPr/>
          <p:nvPr/>
        </p:nvSpPr>
        <p:spPr>
          <a:xfrm>
            <a:off x="968457" y="577043"/>
            <a:ext cx="327299" cy="327299"/>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0152185" y="2001483"/>
            <a:ext cx="1787029" cy="82994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rPr>
              <a:t>项目介绍</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a:p>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0152185" y="2582349"/>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rPr>
              <a:t>设计思路</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0173628" y="3163215"/>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功能设计</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0173628" y="3744081"/>
            <a:ext cx="1787029" cy="46037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项目亮点</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0173628" y="4324947"/>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心得体会</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2945130" y="2001520"/>
            <a:ext cx="3783965" cy="4721860"/>
          </a:xfrm>
          <a:prstGeom prst="rect">
            <a:avLst/>
          </a:prstGeom>
          <a:noFill/>
          <a:ln w="9525">
            <a:noFill/>
          </a:ln>
        </p:spPr>
        <p:txBody>
          <a:bodyPr wrap="square">
            <a:noAutofit/>
          </a:bodyPr>
          <a:p>
            <a:pPr marL="457200" lvl="1" indent="127000"/>
            <a:endParaRPr lang="zh-CN" altLang="en-US" b="0">
              <a:ea typeface="等线" panose="02010600030101010101" charset="-122"/>
            </a:endParaRPr>
          </a:p>
        </p:txBody>
      </p:sp>
      <p:pic>
        <p:nvPicPr>
          <p:cNvPr id="13" name="图片 12"/>
          <p:cNvPicPr>
            <a:picLocks noChangeAspect="1"/>
          </p:cNvPicPr>
          <p:nvPr/>
        </p:nvPicPr>
        <p:blipFill>
          <a:blip r:embed="rId3"/>
          <a:stretch>
            <a:fillRect/>
          </a:stretch>
        </p:blipFill>
        <p:spPr>
          <a:xfrm>
            <a:off x="1296035" y="1812290"/>
            <a:ext cx="7303770" cy="4654550"/>
          </a:xfrm>
          <a:prstGeom prst="rect">
            <a:avLst/>
          </a:prstGeom>
        </p:spPr>
      </p:pic>
      <p:sp>
        <p:nvSpPr>
          <p:cNvPr id="16" name="文本框 15"/>
          <p:cNvSpPr txBox="1"/>
          <p:nvPr/>
        </p:nvSpPr>
        <p:spPr>
          <a:xfrm>
            <a:off x="1296035" y="1240790"/>
            <a:ext cx="6096000" cy="368300"/>
          </a:xfrm>
          <a:prstGeom prst="rect">
            <a:avLst/>
          </a:prstGeom>
          <a:noFill/>
        </p:spPr>
        <p:txBody>
          <a:bodyPr wrap="square" rtlCol="0" anchor="t">
            <a:spAutoFit/>
          </a:bodyPr>
          <a:p>
            <a:r>
              <a:rPr lang="zh-CN" altLang="en-US"/>
              <a:t>使用</a:t>
            </a:r>
            <a:r>
              <a:rPr lang="en-US" altLang="zh-CN"/>
              <a:t>dom4j</a:t>
            </a:r>
            <a:r>
              <a:rPr lang="zh-CN" altLang="en-US"/>
              <a:t>和</a:t>
            </a:r>
            <a:r>
              <a:rPr lang="en-US" altLang="zh-CN"/>
              <a:t>xpath</a:t>
            </a:r>
            <a:r>
              <a:rPr lang="zh-CN" altLang="en-US"/>
              <a:t>表达式</a:t>
            </a:r>
            <a:r>
              <a:rPr lang="zh-CN" altLang="en-US"/>
              <a:t>实现Mapper XML的解析</a:t>
            </a: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942286" y="0"/>
            <a:ext cx="2249715" cy="6858000"/>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425004" y="509861"/>
            <a:ext cx="2656459" cy="460375"/>
          </a:xfrm>
          <a:prstGeom prst="rect">
            <a:avLst/>
          </a:prstGeom>
          <a:noFill/>
        </p:spPr>
        <p:txBody>
          <a:bodyPr wrap="square" rtlCol="0">
            <a:spAutoFit/>
          </a:bodyPr>
          <a:lstStyle/>
          <a:p>
            <a:r>
              <a:rPr lang="zh-CN" altLang="en-US" sz="2400" b="1" dirty="0">
                <a:solidFill>
                  <a:schemeClr val="bg2">
                    <a:lumMod val="25000"/>
                  </a:schemeClr>
                </a:solidFill>
                <a:latin typeface="微软雅黑" panose="020B0503020204020204" pitchFamily="34" charset="-122"/>
                <a:ea typeface="微软雅黑" panose="020B0503020204020204" pitchFamily="34" charset="-122"/>
              </a:rPr>
              <a:t>项目亮点</a:t>
            </a:r>
            <a:endParaRPr lang="zh-CN" altLang="en-US" sz="2400" b="1" dirty="0">
              <a:solidFill>
                <a:schemeClr val="bg2">
                  <a:lumMod val="25000"/>
                </a:schemeClr>
              </a:solidFill>
              <a:latin typeface="微软雅黑" panose="020B0503020204020204" pitchFamily="34" charset="-122"/>
              <a:ea typeface="微软雅黑" panose="020B0503020204020204" pitchFamily="34" charset="-122"/>
            </a:endParaRPr>
          </a:p>
        </p:txBody>
      </p:sp>
      <p:pic>
        <p:nvPicPr>
          <p:cNvPr id="4" name="图形 3"/>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0516998" y="420430"/>
            <a:ext cx="1068278" cy="1102192"/>
          </a:xfrm>
          <a:prstGeom prst="rect">
            <a:avLst/>
          </a:prstGeom>
        </p:spPr>
      </p:pic>
      <p:sp>
        <p:nvSpPr>
          <p:cNvPr id="6" name="椭圆 5"/>
          <p:cNvSpPr/>
          <p:nvPr/>
        </p:nvSpPr>
        <p:spPr>
          <a:xfrm>
            <a:off x="968457" y="577043"/>
            <a:ext cx="327299" cy="327299"/>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0152185" y="2001483"/>
            <a:ext cx="1787029" cy="82994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rPr>
              <a:t>项目介绍</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a:p>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0152185" y="2582349"/>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rPr>
              <a:t>设计思路</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0173628" y="3163215"/>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功能设计</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0173628" y="3744081"/>
            <a:ext cx="1787029" cy="46037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项目亮点</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0173628" y="4324947"/>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心得体会</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2945130" y="2001520"/>
            <a:ext cx="3783965" cy="4721860"/>
          </a:xfrm>
          <a:prstGeom prst="rect">
            <a:avLst/>
          </a:prstGeom>
          <a:noFill/>
          <a:ln w="9525">
            <a:noFill/>
          </a:ln>
        </p:spPr>
        <p:txBody>
          <a:bodyPr wrap="square">
            <a:noAutofit/>
          </a:bodyPr>
          <a:p>
            <a:pPr marL="457200" lvl="1" indent="127000"/>
            <a:endParaRPr lang="zh-CN" altLang="en-US" b="0">
              <a:ea typeface="等线" panose="02010600030101010101" charset="-122"/>
            </a:endParaRPr>
          </a:p>
        </p:txBody>
      </p:sp>
      <p:pic>
        <p:nvPicPr>
          <p:cNvPr id="14" name="图片 1"/>
          <p:cNvPicPr>
            <a:picLocks noChangeAspect="1"/>
          </p:cNvPicPr>
          <p:nvPr/>
        </p:nvPicPr>
        <p:blipFill>
          <a:blip r:embed="rId3"/>
          <a:stretch>
            <a:fillRect/>
          </a:stretch>
        </p:blipFill>
        <p:spPr>
          <a:xfrm>
            <a:off x="728345" y="2320290"/>
            <a:ext cx="6000750" cy="3949065"/>
          </a:xfrm>
          <a:prstGeom prst="rect">
            <a:avLst/>
          </a:prstGeom>
          <a:noFill/>
          <a:ln>
            <a:noFill/>
          </a:ln>
        </p:spPr>
      </p:pic>
      <p:sp>
        <p:nvSpPr>
          <p:cNvPr id="15" name="文本框 14"/>
          <p:cNvSpPr txBox="1"/>
          <p:nvPr/>
        </p:nvSpPr>
        <p:spPr>
          <a:xfrm>
            <a:off x="633095" y="1356360"/>
            <a:ext cx="6096000" cy="645160"/>
          </a:xfrm>
          <a:prstGeom prst="rect">
            <a:avLst/>
          </a:prstGeom>
          <a:noFill/>
        </p:spPr>
        <p:txBody>
          <a:bodyPr wrap="square" rtlCol="0" anchor="t">
            <a:spAutoFit/>
          </a:bodyPr>
          <a:p>
            <a:r>
              <a:rPr lang="zh-CN" altLang="en-US"/>
              <a:t>使用接口代理类，把每一个数据库操作的 DAO 接口都用操作数据库的代理类实现，</a:t>
            </a: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942286" y="0"/>
            <a:ext cx="2249715" cy="6858000"/>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425004" y="509861"/>
            <a:ext cx="2656459" cy="460375"/>
          </a:xfrm>
          <a:prstGeom prst="rect">
            <a:avLst/>
          </a:prstGeom>
          <a:noFill/>
        </p:spPr>
        <p:txBody>
          <a:bodyPr wrap="square" rtlCol="0">
            <a:spAutoFit/>
          </a:bodyPr>
          <a:lstStyle/>
          <a:p>
            <a:r>
              <a:rPr lang="zh-CN" altLang="en-US" sz="2400" b="1" dirty="0">
                <a:solidFill>
                  <a:schemeClr val="bg2">
                    <a:lumMod val="25000"/>
                  </a:schemeClr>
                </a:solidFill>
                <a:latin typeface="微软雅黑" panose="020B0503020204020204" pitchFamily="34" charset="-122"/>
                <a:ea typeface="微软雅黑" panose="020B0503020204020204" pitchFamily="34" charset="-122"/>
              </a:rPr>
              <a:t>项目亮点</a:t>
            </a:r>
            <a:endParaRPr lang="zh-CN" altLang="en-US" sz="2400" b="1" dirty="0">
              <a:solidFill>
                <a:schemeClr val="bg2">
                  <a:lumMod val="25000"/>
                </a:schemeClr>
              </a:solidFill>
              <a:latin typeface="微软雅黑" panose="020B0503020204020204" pitchFamily="34" charset="-122"/>
              <a:ea typeface="微软雅黑" panose="020B0503020204020204" pitchFamily="34" charset="-122"/>
            </a:endParaRPr>
          </a:p>
        </p:txBody>
      </p:sp>
      <p:pic>
        <p:nvPicPr>
          <p:cNvPr id="4" name="图形 3"/>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0516998" y="420430"/>
            <a:ext cx="1068278" cy="1102192"/>
          </a:xfrm>
          <a:prstGeom prst="rect">
            <a:avLst/>
          </a:prstGeom>
        </p:spPr>
      </p:pic>
      <p:sp>
        <p:nvSpPr>
          <p:cNvPr id="6" name="椭圆 5"/>
          <p:cNvSpPr/>
          <p:nvPr/>
        </p:nvSpPr>
        <p:spPr>
          <a:xfrm>
            <a:off x="968457" y="577043"/>
            <a:ext cx="327299" cy="327299"/>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0152185" y="2001483"/>
            <a:ext cx="1787029" cy="82994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rPr>
              <a:t>项目介绍</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a:p>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0152185" y="2582349"/>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rPr>
              <a:t>设计思路</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0173628" y="3163215"/>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功能设计</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0173628" y="3744081"/>
            <a:ext cx="1787029" cy="46037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项目亮点</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0173628" y="4324947"/>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心得体会</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2756535" y="1817370"/>
            <a:ext cx="3783965" cy="4721860"/>
          </a:xfrm>
          <a:prstGeom prst="rect">
            <a:avLst/>
          </a:prstGeom>
          <a:noFill/>
          <a:ln w="9525">
            <a:noFill/>
          </a:ln>
        </p:spPr>
        <p:txBody>
          <a:bodyPr wrap="square">
            <a:noAutofit/>
          </a:bodyPr>
          <a:p>
            <a:pPr marL="457200" lvl="1" indent="127000"/>
            <a:endParaRPr lang="zh-CN" altLang="en-US" b="0">
              <a:ea typeface="等线" panose="02010600030101010101" charset="-122"/>
            </a:endParaRPr>
          </a:p>
        </p:txBody>
      </p:sp>
      <p:pic>
        <p:nvPicPr>
          <p:cNvPr id="16" name="图片 15"/>
          <p:cNvPicPr>
            <a:picLocks noChangeAspect="1"/>
          </p:cNvPicPr>
          <p:nvPr/>
        </p:nvPicPr>
        <p:blipFill>
          <a:blip r:embed="rId3"/>
          <a:stretch>
            <a:fillRect/>
          </a:stretch>
        </p:blipFill>
        <p:spPr>
          <a:xfrm>
            <a:off x="5315585" y="916940"/>
            <a:ext cx="4626610" cy="3287395"/>
          </a:xfrm>
          <a:prstGeom prst="rect">
            <a:avLst/>
          </a:prstGeom>
        </p:spPr>
      </p:pic>
      <p:pic>
        <p:nvPicPr>
          <p:cNvPr id="7" name="图片 6"/>
          <p:cNvPicPr>
            <a:picLocks noChangeAspect="1"/>
          </p:cNvPicPr>
          <p:nvPr/>
        </p:nvPicPr>
        <p:blipFill>
          <a:blip r:embed="rId4"/>
          <a:stretch>
            <a:fillRect/>
          </a:stretch>
        </p:blipFill>
        <p:spPr>
          <a:xfrm>
            <a:off x="5220335" y="4203700"/>
            <a:ext cx="4638040" cy="2335530"/>
          </a:xfrm>
          <a:prstGeom prst="rect">
            <a:avLst/>
          </a:prstGeom>
        </p:spPr>
      </p:pic>
      <p:sp>
        <p:nvSpPr>
          <p:cNvPr id="18" name="文本框 17"/>
          <p:cNvSpPr txBox="1"/>
          <p:nvPr/>
        </p:nvSpPr>
        <p:spPr>
          <a:xfrm>
            <a:off x="817245" y="1219200"/>
            <a:ext cx="4439285" cy="1612265"/>
          </a:xfrm>
          <a:prstGeom prst="rect">
            <a:avLst/>
          </a:prstGeom>
          <a:noFill/>
        </p:spPr>
        <p:txBody>
          <a:bodyPr wrap="square" rtlCol="0" anchor="t">
            <a:noAutofit/>
          </a:bodyPr>
          <a:p>
            <a:r>
              <a:rPr lang="zh-CN" altLang="en-US" sz="2400">
                <a:sym typeface="+mn-ea"/>
              </a:rPr>
              <a:t>使用策略模式，调用参数处理器。解决参数设置中的硬编码问题。</a:t>
            </a:r>
            <a:endParaRPr lang="en-US" altLang="zh-CN" sz="2400">
              <a:sym typeface="+mn-e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89667" y="-1707853"/>
            <a:ext cx="7933859" cy="9628196"/>
            <a:chOff x="-1189667" y="-1707853"/>
            <a:chExt cx="7933859" cy="9628196"/>
          </a:xfrm>
        </p:grpSpPr>
        <p:sp>
          <p:nvSpPr>
            <p:cNvPr id="7" name="椭圆 6"/>
            <p:cNvSpPr/>
            <p:nvPr/>
          </p:nvSpPr>
          <p:spPr>
            <a:xfrm>
              <a:off x="-142000" y="796672"/>
              <a:ext cx="5392402" cy="5392401"/>
            </a:xfrm>
            <a:prstGeom prst="ellipse">
              <a:avLst/>
            </a:prstGeom>
            <a:noFill/>
            <a:ln w="6350">
              <a:solidFill>
                <a:schemeClr val="accent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189667" y="-250994"/>
              <a:ext cx="7487735" cy="7487734"/>
            </a:xfrm>
            <a:prstGeom prst="ellipse">
              <a:avLst/>
            </a:prstGeom>
            <a:noFill/>
            <a:ln w="6350">
              <a:solidFill>
                <a:schemeClr val="accent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00010" y="1110117"/>
              <a:ext cx="6810228" cy="6810226"/>
            </a:xfrm>
            <a:prstGeom prst="ellipse">
              <a:avLst/>
            </a:prstGeom>
            <a:noFill/>
            <a:ln w="6350">
              <a:solidFill>
                <a:schemeClr val="accent1">
                  <a:alpha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椭圆 10"/>
            <p:cNvSpPr/>
            <p:nvPr/>
          </p:nvSpPr>
          <p:spPr>
            <a:xfrm>
              <a:off x="-743543" y="-1707853"/>
              <a:ext cx="7487735" cy="7487734"/>
            </a:xfrm>
            <a:prstGeom prst="ellipse">
              <a:avLst/>
            </a:prstGeom>
            <a:noFill/>
            <a:ln w="6350">
              <a:solidFill>
                <a:schemeClr val="accent1">
                  <a:alpha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矩形 2"/>
          <p:cNvSpPr/>
          <p:nvPr/>
        </p:nvSpPr>
        <p:spPr>
          <a:xfrm>
            <a:off x="0" y="2011680"/>
            <a:ext cx="12192000" cy="2812868"/>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椭圆 1"/>
          <p:cNvSpPr/>
          <p:nvPr/>
        </p:nvSpPr>
        <p:spPr>
          <a:xfrm>
            <a:off x="2853146" y="2461804"/>
            <a:ext cx="1912620" cy="19126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9600" dirty="0">
              <a:solidFill>
                <a:srgbClr val="3843B3"/>
              </a:solidFill>
              <a:latin typeface="Novecento wide Bold" panose="00000805000000000000" pitchFamily="50" charset="0"/>
              <a:ea typeface="思源黑体 Medium" panose="020B0600000000000000" pitchFamily="34" charset="-122"/>
            </a:endParaRPr>
          </a:p>
        </p:txBody>
      </p:sp>
      <p:sp>
        <p:nvSpPr>
          <p:cNvPr id="10" name="文本框 9"/>
          <p:cNvSpPr txBox="1"/>
          <p:nvPr/>
        </p:nvSpPr>
        <p:spPr>
          <a:xfrm>
            <a:off x="5208513" y="3077373"/>
            <a:ext cx="6454399" cy="829945"/>
          </a:xfrm>
          <a:prstGeom prst="rect">
            <a:avLst/>
          </a:prstGeom>
          <a:noFill/>
        </p:spPr>
        <p:txBody>
          <a:bodyPr wrap="square" rtlCol="0">
            <a:spAutoFit/>
          </a:bodyPr>
          <a:lstStyle/>
          <a:p>
            <a:r>
              <a:rPr lang="zh-CN" altLang="en-US" sz="4800" b="1" dirty="0">
                <a:solidFill>
                  <a:schemeClr val="bg1"/>
                </a:solidFill>
                <a:latin typeface="微软雅黑" panose="020B0503020204020204" pitchFamily="34" charset="-122"/>
                <a:ea typeface="微软雅黑" panose="020B0503020204020204" pitchFamily="34" charset="-122"/>
              </a:rPr>
              <a:t>心得</a:t>
            </a:r>
            <a:r>
              <a:rPr lang="zh-CN" altLang="en-US" sz="4800" b="1" dirty="0">
                <a:solidFill>
                  <a:schemeClr val="bg1"/>
                </a:solidFill>
                <a:latin typeface="微软雅黑" panose="020B0503020204020204" pitchFamily="34" charset="-122"/>
                <a:ea typeface="微软雅黑" panose="020B0503020204020204" pitchFamily="34" charset="-122"/>
              </a:rPr>
              <a:t>体会</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3201861" y="2243292"/>
            <a:ext cx="1225759" cy="2062103"/>
          </a:xfrm>
          <a:prstGeom prst="rect">
            <a:avLst/>
          </a:prstGeom>
          <a:noFill/>
        </p:spPr>
        <p:txBody>
          <a:bodyPr wrap="square" rtlCol="0">
            <a:spAutoFit/>
          </a:bodyPr>
          <a:lstStyle/>
          <a:p>
            <a:r>
              <a:rPr lang="en-US" altLang="zh-CN" sz="12800" dirty="0">
                <a:solidFill>
                  <a:srgbClr val="3843B3"/>
                </a:solidFill>
                <a:latin typeface="Novecento wide Bold" panose="00000805000000000000" pitchFamily="50" charset="0"/>
              </a:rPr>
              <a:t>5</a:t>
            </a:r>
            <a:endParaRPr lang="zh-CN" altLang="en-US" sz="12800" dirty="0">
              <a:solidFill>
                <a:srgbClr val="3843B3"/>
              </a:solidFill>
              <a:latin typeface="Novecento wide Bold" panose="00000805000000000000" pitchFamily="50" charset="0"/>
            </a:endParaRPr>
          </a:p>
        </p:txBody>
      </p:sp>
      <p:pic>
        <p:nvPicPr>
          <p:cNvPr id="12" name="图形 11"/>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355507" y="2461803"/>
            <a:ext cx="1912620" cy="1973339"/>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942286" y="0"/>
            <a:ext cx="2249715" cy="6858000"/>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425004" y="509861"/>
            <a:ext cx="2656459" cy="460375"/>
          </a:xfrm>
          <a:prstGeom prst="rect">
            <a:avLst/>
          </a:prstGeom>
          <a:noFill/>
        </p:spPr>
        <p:txBody>
          <a:bodyPr wrap="square" rtlCol="0">
            <a:spAutoFit/>
          </a:bodyPr>
          <a:lstStyle/>
          <a:p>
            <a:r>
              <a:rPr lang="zh-CN" altLang="en-US" sz="2400" b="1" dirty="0">
                <a:solidFill>
                  <a:schemeClr val="bg2">
                    <a:lumMod val="25000"/>
                  </a:schemeClr>
                </a:solidFill>
                <a:latin typeface="微软雅黑" panose="020B0503020204020204" pitchFamily="34" charset="-122"/>
                <a:ea typeface="微软雅黑" panose="020B0503020204020204" pitchFamily="34" charset="-122"/>
              </a:rPr>
              <a:t>心得</a:t>
            </a:r>
            <a:r>
              <a:rPr lang="zh-CN" altLang="en-US" sz="2400" b="1" dirty="0">
                <a:solidFill>
                  <a:schemeClr val="bg2">
                    <a:lumMod val="25000"/>
                  </a:schemeClr>
                </a:solidFill>
                <a:latin typeface="微软雅黑" panose="020B0503020204020204" pitchFamily="34" charset="-122"/>
                <a:ea typeface="微软雅黑" panose="020B0503020204020204" pitchFamily="34" charset="-122"/>
              </a:rPr>
              <a:t>体会</a:t>
            </a:r>
            <a:endParaRPr lang="zh-CN" altLang="en-US" sz="2400" b="1" dirty="0">
              <a:solidFill>
                <a:schemeClr val="bg2">
                  <a:lumMod val="25000"/>
                </a:schemeClr>
              </a:solidFill>
              <a:latin typeface="微软雅黑" panose="020B0503020204020204" pitchFamily="34" charset="-122"/>
              <a:ea typeface="微软雅黑" panose="020B0503020204020204" pitchFamily="34" charset="-122"/>
            </a:endParaRPr>
          </a:p>
        </p:txBody>
      </p:sp>
      <p:pic>
        <p:nvPicPr>
          <p:cNvPr id="4" name="图形 3"/>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0516998" y="420430"/>
            <a:ext cx="1068278" cy="1102192"/>
          </a:xfrm>
          <a:prstGeom prst="rect">
            <a:avLst/>
          </a:prstGeom>
        </p:spPr>
      </p:pic>
      <p:sp>
        <p:nvSpPr>
          <p:cNvPr id="6" name="椭圆 5"/>
          <p:cNvSpPr/>
          <p:nvPr/>
        </p:nvSpPr>
        <p:spPr>
          <a:xfrm>
            <a:off x="968457" y="577043"/>
            <a:ext cx="327299" cy="327299"/>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0152185" y="2001483"/>
            <a:ext cx="1787029" cy="82994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rPr>
              <a:t>项目介绍</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a:p>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0152185" y="2582349"/>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rPr>
              <a:t>设计思路</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0173628" y="3163215"/>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功能设计</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0173628" y="3744081"/>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项目亮点</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0173628" y="4324947"/>
            <a:ext cx="1787029" cy="46037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心得体会</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01" name="文本框 100"/>
          <p:cNvSpPr txBox="1"/>
          <p:nvPr/>
        </p:nvSpPr>
        <p:spPr>
          <a:xfrm>
            <a:off x="599440" y="1389380"/>
            <a:ext cx="2052955" cy="534035"/>
          </a:xfrm>
          <a:prstGeom prst="rect">
            <a:avLst/>
          </a:prstGeom>
          <a:noFill/>
          <a:ln w="9525">
            <a:noFill/>
          </a:ln>
        </p:spPr>
        <p:txBody>
          <a:bodyPr wrap="square">
            <a:noAutofit/>
          </a:bodyPr>
          <a:p>
            <a:pPr indent="127000"/>
            <a:r>
              <a:rPr lang="zh-CN" sz="2400" b="0">
                <a:ea typeface="等线" panose="02010600030101010101" charset="-122"/>
              </a:rPr>
              <a:t>经验</a:t>
            </a:r>
            <a:r>
              <a:rPr lang="zh-CN" sz="2400" b="0">
                <a:ea typeface="等线" panose="02010600030101010101" charset="-122"/>
              </a:rPr>
              <a:t>收获：</a:t>
            </a:r>
            <a:endParaRPr lang="zh-CN" sz="2400" b="0">
              <a:ea typeface="等线" panose="02010600030101010101" charset="-122"/>
            </a:endParaRPr>
          </a:p>
        </p:txBody>
      </p:sp>
      <p:sp>
        <p:nvSpPr>
          <p:cNvPr id="7" name="文本框 6"/>
          <p:cNvSpPr txBox="1"/>
          <p:nvPr/>
        </p:nvSpPr>
        <p:spPr>
          <a:xfrm>
            <a:off x="599440" y="1923415"/>
            <a:ext cx="8860790" cy="4154170"/>
          </a:xfrm>
          <a:prstGeom prst="rect">
            <a:avLst/>
          </a:prstGeom>
          <a:noFill/>
          <a:ln w="9525">
            <a:noFill/>
          </a:ln>
        </p:spPr>
        <p:txBody>
          <a:bodyPr wrap="square">
            <a:spAutoFit/>
          </a:bodyPr>
          <a:p>
            <a:pPr indent="127000"/>
            <a:r>
              <a:rPr lang="en-US" altLang="zh-CN" sz="2400" b="0">
                <a:ea typeface="等线" panose="02010600030101010101" charset="-122"/>
              </a:rPr>
              <a:t>1.</a:t>
            </a:r>
            <a:r>
              <a:rPr lang="zh-CN" sz="2400" b="0">
                <a:ea typeface="等线" panose="02010600030101010101" charset="-122"/>
              </a:rPr>
              <a:t>明确</a:t>
            </a:r>
            <a:r>
              <a:rPr lang="en-US" altLang="zh-CN" sz="2400" b="0">
                <a:ea typeface="等线" panose="02010600030101010101" charset="-122"/>
              </a:rPr>
              <a:t>项目的功能、设计要求、交付时间和期望效果。才能有针对性地进行后续的开发工作。</a:t>
            </a:r>
            <a:endParaRPr lang="en-US" altLang="zh-CN" sz="2400" b="0">
              <a:ea typeface="等线" panose="02010600030101010101" charset="-122"/>
            </a:endParaRPr>
          </a:p>
          <a:p>
            <a:pPr indent="127000"/>
            <a:endParaRPr lang="zh-CN" altLang="en-US" sz="2400" b="0">
              <a:ea typeface="等线" panose="02010600030101010101" charset="-122"/>
            </a:endParaRPr>
          </a:p>
          <a:p>
            <a:pPr indent="127000"/>
            <a:r>
              <a:rPr lang="en-US" altLang="zh-CN" sz="2400" b="0">
                <a:ea typeface="等线" panose="02010600030101010101" charset="-122"/>
              </a:rPr>
              <a:t>2.</a:t>
            </a:r>
            <a:r>
              <a:rPr lang="zh-CN" altLang="en-US" sz="2400" b="0">
                <a:ea typeface="等线" panose="02010600030101010101" charset="-122"/>
              </a:rPr>
              <a:t>设计项目架构，良好的架构设计能够为后续的开发工作提供清</a:t>
            </a:r>
            <a:r>
              <a:rPr lang="en-US" altLang="zh-CN" sz="2400" b="0">
                <a:ea typeface="等线" panose="02010600030101010101" charset="-122"/>
              </a:rPr>
              <a:t>  </a:t>
            </a:r>
            <a:r>
              <a:rPr lang="zh-CN" altLang="en-US" sz="2400" b="0">
                <a:ea typeface="等线" panose="02010600030101010101" charset="-122"/>
              </a:rPr>
              <a:t>晰的指导和框架。</a:t>
            </a:r>
            <a:endParaRPr lang="zh-CN" altLang="en-US" sz="2400" b="0">
              <a:ea typeface="等线" panose="02010600030101010101" charset="-122"/>
            </a:endParaRPr>
          </a:p>
          <a:p>
            <a:pPr indent="127000"/>
            <a:endParaRPr lang="zh-CN" altLang="en-US" sz="2400" b="0">
              <a:ea typeface="等线" panose="02010600030101010101" charset="-122"/>
            </a:endParaRPr>
          </a:p>
          <a:p>
            <a:pPr indent="127000"/>
            <a:r>
              <a:rPr lang="en-US" altLang="zh-CN" sz="2400" b="0">
                <a:ea typeface="等线" panose="02010600030101010101" charset="-122"/>
              </a:rPr>
              <a:t>3.</a:t>
            </a:r>
            <a:r>
              <a:rPr lang="zh-CN" altLang="en-US" sz="2400" b="0">
                <a:ea typeface="等线" panose="02010600030101010101" charset="-122"/>
              </a:rPr>
              <a:t>选择合适的工具和技术有助于简化开发流程并提升项目的可维护性和扩展性。</a:t>
            </a:r>
            <a:endParaRPr lang="zh-CN" altLang="en-US" sz="2400" b="0">
              <a:ea typeface="等线" panose="02010600030101010101" charset="-122"/>
            </a:endParaRPr>
          </a:p>
          <a:p>
            <a:pPr indent="127000"/>
            <a:endParaRPr lang="zh-CN" altLang="en-US" sz="2400" b="0">
              <a:ea typeface="等线" panose="02010600030101010101" charset="-122"/>
            </a:endParaRPr>
          </a:p>
          <a:p>
            <a:pPr indent="127000"/>
            <a:r>
              <a:rPr lang="en-US" altLang="zh-CN" sz="2400" b="0">
                <a:ea typeface="等线" panose="02010600030101010101" charset="-122"/>
              </a:rPr>
              <a:t>4.</a:t>
            </a:r>
            <a:r>
              <a:rPr lang="zh-CN" altLang="en-US" sz="2400" b="0">
                <a:ea typeface="等线" panose="02010600030101010101" charset="-122"/>
              </a:rPr>
              <a:t>测试和优化项目性能可以确保项目的稳定性和良好的性能表现，提升用户体验并减少潜在的问题和风险。</a:t>
            </a:r>
            <a:endParaRPr lang="zh-CN" altLang="en-US" sz="2400" b="0">
              <a:ea typeface="等线" panose="02010600030101010101"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942286" y="0"/>
            <a:ext cx="2249715" cy="6858000"/>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508824" y="509861"/>
            <a:ext cx="2656459" cy="460375"/>
          </a:xfrm>
          <a:prstGeom prst="rect">
            <a:avLst/>
          </a:prstGeom>
          <a:noFill/>
        </p:spPr>
        <p:txBody>
          <a:bodyPr wrap="square" rtlCol="0">
            <a:spAutoFit/>
          </a:bodyPr>
          <a:lstStyle/>
          <a:p>
            <a:r>
              <a:rPr lang="zh-CN" altLang="en-US" sz="2400" b="1" dirty="0">
                <a:solidFill>
                  <a:schemeClr val="bg2">
                    <a:lumMod val="25000"/>
                  </a:schemeClr>
                </a:solidFill>
                <a:latin typeface="微软雅黑" panose="020B0503020204020204" pitchFamily="34" charset="-122"/>
                <a:ea typeface="微软雅黑" panose="020B0503020204020204" pitchFamily="34" charset="-122"/>
                <a:sym typeface="+mn-ea"/>
              </a:rPr>
              <a:t>心得体会</a:t>
            </a:r>
            <a:endParaRPr lang="zh-CN" altLang="en-US" sz="2400" b="1" dirty="0">
              <a:solidFill>
                <a:schemeClr val="bg2">
                  <a:lumMod val="25000"/>
                </a:schemeClr>
              </a:solidFill>
              <a:latin typeface="微软雅黑" panose="020B0503020204020204" pitchFamily="34" charset="-122"/>
              <a:ea typeface="微软雅黑" panose="020B0503020204020204" pitchFamily="34" charset="-122"/>
            </a:endParaRPr>
          </a:p>
        </p:txBody>
      </p:sp>
      <p:pic>
        <p:nvPicPr>
          <p:cNvPr id="4" name="图形 3"/>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0516998" y="420430"/>
            <a:ext cx="1068278" cy="1102192"/>
          </a:xfrm>
          <a:prstGeom prst="rect">
            <a:avLst/>
          </a:prstGeom>
        </p:spPr>
      </p:pic>
      <p:sp>
        <p:nvSpPr>
          <p:cNvPr id="6" name="椭圆 5"/>
          <p:cNvSpPr/>
          <p:nvPr/>
        </p:nvSpPr>
        <p:spPr>
          <a:xfrm>
            <a:off x="968457" y="577043"/>
            <a:ext cx="327299" cy="327299"/>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0152185" y="2001483"/>
            <a:ext cx="1787029" cy="82994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rPr>
              <a:t>项目介绍</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a:p>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0152185" y="2582349"/>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rPr>
              <a:t>设计思路</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0173628" y="3163215"/>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功能设计</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0173628" y="3744081"/>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项目亮点</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0173628" y="4324947"/>
            <a:ext cx="1787029" cy="46037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心得体会</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01" name="文本框 100"/>
          <p:cNvSpPr txBox="1"/>
          <p:nvPr/>
        </p:nvSpPr>
        <p:spPr>
          <a:xfrm>
            <a:off x="744855" y="2214245"/>
            <a:ext cx="7565390" cy="2110740"/>
          </a:xfrm>
          <a:prstGeom prst="rect">
            <a:avLst/>
          </a:prstGeom>
          <a:noFill/>
          <a:ln w="9525">
            <a:noFill/>
          </a:ln>
        </p:spPr>
        <p:txBody>
          <a:bodyPr>
            <a:noAutofit/>
          </a:bodyPr>
          <a:p>
            <a:pPr indent="127000"/>
            <a:r>
              <a:rPr lang="zh-CN" sz="2400" b="0">
                <a:ea typeface="等线" panose="02010600030101010101" charset="-122"/>
              </a:rPr>
              <a:t>开发qg在线学习平台是一个很好的技术实践机会，收获了很多宝贵的经验和感悟。通过这次开发，我不仅掌握了一些技术和工具，还初步有了制作一个大型项目的经验，对我日后的后台学习很有帮助</a:t>
            </a:r>
            <a:endParaRPr lang="zh-CN" altLang="en-US" sz="2400" b="0">
              <a:ea typeface="等线" panose="02010600030101010101" charset="-122"/>
            </a:endParaRPr>
          </a:p>
        </p:txBody>
      </p:sp>
      <p:sp>
        <p:nvSpPr>
          <p:cNvPr id="7" name="文本框 6"/>
          <p:cNvSpPr txBox="1"/>
          <p:nvPr/>
        </p:nvSpPr>
        <p:spPr>
          <a:xfrm>
            <a:off x="883920" y="1534160"/>
            <a:ext cx="6096000" cy="460375"/>
          </a:xfrm>
          <a:prstGeom prst="rect">
            <a:avLst/>
          </a:prstGeom>
          <a:noFill/>
        </p:spPr>
        <p:txBody>
          <a:bodyPr wrap="square" rtlCol="0" anchor="t">
            <a:spAutoFit/>
          </a:bodyPr>
          <a:p>
            <a:r>
              <a:rPr lang="zh-CN" altLang="en-US" sz="2400"/>
              <a:t>思索感悟</a:t>
            </a:r>
            <a:endParaRPr lang="zh-CN" altLang="en-US" sz="24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形 10"/>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3457074" y="629136"/>
            <a:ext cx="5277852" cy="5445404"/>
          </a:xfrm>
          <a:prstGeom prst="rect">
            <a:avLst/>
          </a:prstGeom>
        </p:spPr>
      </p:pic>
      <p:sp>
        <p:nvSpPr>
          <p:cNvPr id="3" name="矩形 2"/>
          <p:cNvSpPr/>
          <p:nvPr/>
        </p:nvSpPr>
        <p:spPr>
          <a:xfrm flipV="1">
            <a:off x="0" y="3667956"/>
            <a:ext cx="12192000" cy="3190043"/>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Sitka Text"/>
              <a:ea typeface="微软雅黑 Light" panose="020B0502040204020203" charset="-122"/>
              <a:cs typeface="+mn-cs"/>
            </a:endParaRPr>
          </a:p>
        </p:txBody>
      </p:sp>
      <p:pic>
        <p:nvPicPr>
          <p:cNvPr id="13" name="图形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57074" y="680577"/>
            <a:ext cx="5277852" cy="5445404"/>
          </a:xfrm>
          <a:prstGeom prst="rect">
            <a:avLst/>
          </a:prstGeom>
        </p:spPr>
      </p:pic>
      <p:sp>
        <p:nvSpPr>
          <p:cNvPr id="2" name="文本框 1"/>
          <p:cNvSpPr txBox="1"/>
          <p:nvPr/>
        </p:nvSpPr>
        <p:spPr>
          <a:xfrm>
            <a:off x="4341809" y="2836949"/>
            <a:ext cx="3508381" cy="923330"/>
          </a:xfrm>
          <a:prstGeom prst="rect">
            <a:avLst/>
          </a:prstGeom>
          <a:noFill/>
        </p:spPr>
        <p:txBody>
          <a:bodyPr wrap="square" rtlCol="0">
            <a:spAutoFit/>
          </a:bodyPr>
          <a:lstStyle/>
          <a:p>
            <a:pPr algn="dist"/>
            <a:r>
              <a:rPr lang="zh-CN" altLang="en-US" sz="5400" b="1" dirty="0">
                <a:solidFill>
                  <a:srgbClr val="3843B3"/>
                </a:solidFill>
                <a:latin typeface="微软雅黑" panose="020B0503020204020204" pitchFamily="34" charset="-122"/>
                <a:ea typeface="微软雅黑" panose="020B0503020204020204" pitchFamily="34" charset="-122"/>
              </a:rPr>
              <a:t>感谢聆听</a:t>
            </a:r>
            <a:endParaRPr lang="zh-CN" altLang="en-US" sz="5400" b="1" dirty="0">
              <a:solidFill>
                <a:srgbClr val="3843B3"/>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4341809" y="3707963"/>
            <a:ext cx="3508381" cy="400110"/>
          </a:xfrm>
          <a:prstGeom prst="rect">
            <a:avLst/>
          </a:prstGeom>
          <a:noFill/>
        </p:spPr>
        <p:txBody>
          <a:bodyPr wrap="square" rtlCol="0">
            <a:spAutoFit/>
          </a:bodyPr>
          <a:lstStyle/>
          <a:p>
            <a:pPr algn="dist"/>
            <a:r>
              <a:rPr lang="en-US" altLang="zh-CN" sz="2000" b="1" dirty="0">
                <a:ln>
                  <a:solidFill>
                    <a:schemeClr val="bg1"/>
                  </a:solidFill>
                </a:ln>
                <a:noFill/>
                <a:latin typeface="Novecento wide Bold" panose="00000805000000000000" pitchFamily="50" charset="0"/>
                <a:ea typeface="思源黑体 Medium" panose="020B0600000000000000" pitchFamily="34" charset="-122"/>
              </a:rPr>
              <a:t>Thanks for listening</a:t>
            </a:r>
            <a:endParaRPr lang="zh-CN" altLang="en-US" sz="2000" b="1" dirty="0">
              <a:ln>
                <a:solidFill>
                  <a:schemeClr val="bg1"/>
                </a:solidFill>
              </a:ln>
              <a:noFill/>
              <a:latin typeface="Novecento wide Bold" panose="00000805000000000000" pitchFamily="50" charset="0"/>
              <a:ea typeface="思源黑体 Medium" panose="020B0600000000000000"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89667" y="-1707853"/>
            <a:ext cx="7933859" cy="9628196"/>
            <a:chOff x="-1189667" y="-1707853"/>
            <a:chExt cx="7933859" cy="9628196"/>
          </a:xfrm>
        </p:grpSpPr>
        <p:sp>
          <p:nvSpPr>
            <p:cNvPr id="7" name="椭圆 6"/>
            <p:cNvSpPr/>
            <p:nvPr/>
          </p:nvSpPr>
          <p:spPr>
            <a:xfrm>
              <a:off x="-142000" y="796672"/>
              <a:ext cx="5392402" cy="5392401"/>
            </a:xfrm>
            <a:prstGeom prst="ellipse">
              <a:avLst/>
            </a:prstGeom>
            <a:noFill/>
            <a:ln w="6350">
              <a:solidFill>
                <a:schemeClr val="accent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189667" y="-250994"/>
              <a:ext cx="7487735" cy="7487734"/>
            </a:xfrm>
            <a:prstGeom prst="ellipse">
              <a:avLst/>
            </a:prstGeom>
            <a:noFill/>
            <a:ln w="6350">
              <a:solidFill>
                <a:schemeClr val="accent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00010" y="1110117"/>
              <a:ext cx="6810228" cy="6810226"/>
            </a:xfrm>
            <a:prstGeom prst="ellipse">
              <a:avLst/>
            </a:prstGeom>
            <a:noFill/>
            <a:ln w="6350">
              <a:solidFill>
                <a:schemeClr val="accent1">
                  <a:alpha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椭圆 10"/>
            <p:cNvSpPr/>
            <p:nvPr/>
          </p:nvSpPr>
          <p:spPr>
            <a:xfrm>
              <a:off x="-743543" y="-1707853"/>
              <a:ext cx="7487735" cy="7487734"/>
            </a:xfrm>
            <a:prstGeom prst="ellipse">
              <a:avLst/>
            </a:prstGeom>
            <a:noFill/>
            <a:ln w="6350">
              <a:solidFill>
                <a:schemeClr val="accent1">
                  <a:alpha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矩形 2"/>
          <p:cNvSpPr/>
          <p:nvPr/>
        </p:nvSpPr>
        <p:spPr>
          <a:xfrm>
            <a:off x="0" y="2011680"/>
            <a:ext cx="12192000" cy="2812868"/>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椭圆 1"/>
          <p:cNvSpPr/>
          <p:nvPr/>
        </p:nvSpPr>
        <p:spPr>
          <a:xfrm>
            <a:off x="2853146" y="2461804"/>
            <a:ext cx="1912620" cy="19126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9600" dirty="0">
              <a:solidFill>
                <a:srgbClr val="3843B3"/>
              </a:solidFill>
              <a:latin typeface="Novecento wide Bold" panose="00000805000000000000" pitchFamily="50" charset="0"/>
              <a:ea typeface="思源黑体 Medium" panose="020B0600000000000000" pitchFamily="34" charset="-122"/>
            </a:endParaRPr>
          </a:p>
        </p:txBody>
      </p:sp>
      <p:sp>
        <p:nvSpPr>
          <p:cNvPr id="10" name="文本框 9"/>
          <p:cNvSpPr txBox="1"/>
          <p:nvPr/>
        </p:nvSpPr>
        <p:spPr>
          <a:xfrm>
            <a:off x="5208513" y="3077373"/>
            <a:ext cx="6454399" cy="829945"/>
          </a:xfrm>
          <a:prstGeom prst="rect">
            <a:avLst/>
          </a:prstGeom>
          <a:noFill/>
        </p:spPr>
        <p:txBody>
          <a:bodyPr wrap="square" rtlCol="0">
            <a:spAutoFit/>
          </a:bodyPr>
          <a:lstStyle/>
          <a:p>
            <a:r>
              <a:rPr lang="zh-CN" altLang="en-US" sz="4800" b="1" dirty="0">
                <a:solidFill>
                  <a:schemeClr val="bg1"/>
                </a:solidFill>
                <a:latin typeface="微软雅黑" panose="020B0503020204020204" pitchFamily="34" charset="-122"/>
                <a:ea typeface="微软雅黑" panose="020B0503020204020204" pitchFamily="34" charset="-122"/>
              </a:rPr>
              <a:t>项目</a:t>
            </a:r>
            <a:r>
              <a:rPr lang="zh-CN" altLang="en-US" sz="4800" b="1" dirty="0">
                <a:solidFill>
                  <a:schemeClr val="bg1"/>
                </a:solidFill>
                <a:latin typeface="微软雅黑" panose="020B0503020204020204" pitchFamily="34" charset="-122"/>
                <a:ea typeface="微软雅黑" panose="020B0503020204020204" pitchFamily="34" charset="-122"/>
              </a:rPr>
              <a:t>介绍</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3201861" y="2243292"/>
            <a:ext cx="1225759" cy="2062103"/>
          </a:xfrm>
          <a:prstGeom prst="rect">
            <a:avLst/>
          </a:prstGeom>
          <a:noFill/>
        </p:spPr>
        <p:txBody>
          <a:bodyPr wrap="square" rtlCol="0">
            <a:spAutoFit/>
          </a:bodyPr>
          <a:lstStyle/>
          <a:p>
            <a:r>
              <a:rPr lang="en-US" altLang="zh-CN" sz="12800" dirty="0">
                <a:solidFill>
                  <a:srgbClr val="3843B3"/>
                </a:solidFill>
                <a:latin typeface="Novecento wide Bold" panose="00000805000000000000" pitchFamily="50" charset="0"/>
              </a:rPr>
              <a:t>1</a:t>
            </a:r>
            <a:endParaRPr lang="zh-CN" altLang="en-US" sz="12800" dirty="0">
              <a:solidFill>
                <a:srgbClr val="3843B3"/>
              </a:solidFill>
              <a:latin typeface="Novecento wide Bold" panose="00000805000000000000" pitchFamily="50" charset="0"/>
            </a:endParaRPr>
          </a:p>
        </p:txBody>
      </p:sp>
      <p:pic>
        <p:nvPicPr>
          <p:cNvPr id="12" name="图形 11"/>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355507" y="2461803"/>
            <a:ext cx="1912620" cy="197333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942286" y="0"/>
            <a:ext cx="2249715" cy="6858000"/>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425004" y="509861"/>
            <a:ext cx="2656459" cy="460375"/>
          </a:xfrm>
          <a:prstGeom prst="rect">
            <a:avLst/>
          </a:prstGeom>
          <a:noFill/>
        </p:spPr>
        <p:txBody>
          <a:bodyPr wrap="square" rtlCol="0">
            <a:spAutoFit/>
          </a:bodyPr>
          <a:lstStyle/>
          <a:p>
            <a:r>
              <a:rPr lang="zh-CN" altLang="en-US" sz="2400" b="1" dirty="0">
                <a:solidFill>
                  <a:schemeClr val="bg2">
                    <a:lumMod val="25000"/>
                  </a:schemeClr>
                </a:solidFill>
                <a:latin typeface="微软雅黑" panose="020B0503020204020204" pitchFamily="34" charset="-122"/>
                <a:ea typeface="微软雅黑" panose="020B0503020204020204" pitchFamily="34" charset="-122"/>
              </a:rPr>
              <a:t>项目</a:t>
            </a:r>
            <a:r>
              <a:rPr lang="zh-CN" altLang="en-US" sz="2400" b="1" dirty="0">
                <a:solidFill>
                  <a:schemeClr val="bg2">
                    <a:lumMod val="25000"/>
                  </a:schemeClr>
                </a:solidFill>
                <a:latin typeface="微软雅黑" panose="020B0503020204020204" pitchFamily="34" charset="-122"/>
                <a:ea typeface="微软雅黑" panose="020B0503020204020204" pitchFamily="34" charset="-122"/>
              </a:rPr>
              <a:t>介绍</a:t>
            </a:r>
            <a:endParaRPr lang="zh-CN" altLang="en-US" sz="2400" b="1" dirty="0">
              <a:solidFill>
                <a:schemeClr val="bg2">
                  <a:lumMod val="25000"/>
                </a:schemeClr>
              </a:solidFill>
              <a:latin typeface="微软雅黑" panose="020B0503020204020204" pitchFamily="34" charset="-122"/>
              <a:ea typeface="微软雅黑" panose="020B0503020204020204" pitchFamily="34" charset="-122"/>
            </a:endParaRPr>
          </a:p>
        </p:txBody>
      </p:sp>
      <p:pic>
        <p:nvPicPr>
          <p:cNvPr id="4" name="图形 3"/>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0516998" y="420430"/>
            <a:ext cx="1068278" cy="1102192"/>
          </a:xfrm>
          <a:prstGeom prst="rect">
            <a:avLst/>
          </a:prstGeom>
        </p:spPr>
      </p:pic>
      <p:sp>
        <p:nvSpPr>
          <p:cNvPr id="6" name="椭圆 5"/>
          <p:cNvSpPr/>
          <p:nvPr/>
        </p:nvSpPr>
        <p:spPr>
          <a:xfrm>
            <a:off x="968457" y="577043"/>
            <a:ext cx="327299" cy="327299"/>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0152185" y="2001483"/>
            <a:ext cx="1787029" cy="46037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项目</a:t>
            </a:r>
            <a:r>
              <a:rPr lang="zh-CN" altLang="en-US" sz="2400" dirty="0">
                <a:solidFill>
                  <a:schemeClr val="bg1"/>
                </a:solidFill>
                <a:latin typeface="微软雅黑" panose="020B0503020204020204" pitchFamily="34" charset="-122"/>
                <a:ea typeface="微软雅黑" panose="020B0503020204020204" pitchFamily="34" charset="-122"/>
              </a:rPr>
              <a:t>介绍</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0152185" y="2582349"/>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设计</a:t>
            </a:r>
            <a:r>
              <a:rPr lang="zh-CN" altLang="en-US" sz="2400" dirty="0">
                <a:solidFill>
                  <a:schemeClr val="bg1">
                    <a:lumMod val="65000"/>
                  </a:schemeClr>
                </a:solidFill>
                <a:latin typeface="微软雅黑" panose="020B0503020204020204" pitchFamily="34" charset="-122"/>
                <a:ea typeface="微软雅黑" panose="020B0503020204020204" pitchFamily="34" charset="-122"/>
              </a:rPr>
              <a:t>思路</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0152380" y="3164205"/>
            <a:ext cx="1809115"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rPr>
              <a:t>功能设计</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0173628" y="3744081"/>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rPr>
              <a:t>项目亮点</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0173628" y="4324947"/>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rPr>
              <a:t>心得体会</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967740" y="2381885"/>
            <a:ext cx="7751445" cy="4257040"/>
          </a:xfrm>
          <a:prstGeom prst="rect">
            <a:avLst/>
          </a:prstGeom>
          <a:noFill/>
        </p:spPr>
        <p:txBody>
          <a:bodyPr wrap="square" rtlCol="0" anchor="t">
            <a:noAutofit/>
          </a:bodyPr>
          <a:p>
            <a:pPr indent="457200"/>
            <a:r>
              <a:rPr lang="en-US" altLang="zh-CN" sz="2400"/>
              <a:t>QG</a:t>
            </a:r>
            <a:r>
              <a:rPr lang="zh-CN" altLang="en-US" sz="2400"/>
              <a:t>在线学习平台旨在为学生和教师提供一个灵活和互动的教育体验。</a:t>
            </a:r>
            <a:endParaRPr lang="zh-CN" altLang="en-US" sz="2400"/>
          </a:p>
          <a:p>
            <a:pPr indent="457200"/>
            <a:r>
              <a:rPr lang="zh-CN" altLang="en-US" sz="2400"/>
              <a:t>学生可根据个人兴趣和学习需求，在平台上浏览、选择教师开设的多样选修课程，并通过课程章节学习、在线答题等方式深化知识。</a:t>
            </a:r>
            <a:endParaRPr lang="zh-CN" altLang="en-US" sz="2400"/>
          </a:p>
          <a:p>
            <a:pPr indent="457200"/>
            <a:r>
              <a:rPr lang="zh-CN" altLang="en-US" sz="2400"/>
              <a:t>教师则能够轻松创建和管理课程内容，监控学生学习进度和表现，包括课程章节的得分情况、平均分统计以及学生的学习记录和反馈。这一平台旨在促进教学效率和学习成效，为教育教学提供创新的解决方案。</a:t>
            </a:r>
            <a:endParaRPr lang="zh-CN" altLang="en-US" sz="2400"/>
          </a:p>
        </p:txBody>
      </p:sp>
      <p:sp>
        <p:nvSpPr>
          <p:cNvPr id="13" name="文本框 12"/>
          <p:cNvSpPr txBox="1"/>
          <p:nvPr/>
        </p:nvSpPr>
        <p:spPr>
          <a:xfrm>
            <a:off x="1751965" y="1633220"/>
            <a:ext cx="6096000" cy="521970"/>
          </a:xfrm>
          <a:prstGeom prst="rect">
            <a:avLst/>
          </a:prstGeom>
          <a:noFill/>
        </p:spPr>
        <p:txBody>
          <a:bodyPr wrap="square" rtlCol="0" anchor="t">
            <a:spAutoFit/>
          </a:bodyPr>
          <a:p>
            <a:r>
              <a:rPr lang="en-US" altLang="zh-CN"/>
              <a:t>                           </a:t>
            </a:r>
            <a:r>
              <a:rPr lang="zh-CN" altLang="en-US" sz="2800" b="1"/>
              <a:t>QG在线学习平台</a:t>
            </a:r>
            <a:endParaRPr lang="zh-CN" altLang="en-US" sz="2800"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942286" y="0"/>
            <a:ext cx="2249715" cy="6858000"/>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425004" y="509861"/>
            <a:ext cx="2656459" cy="460375"/>
          </a:xfrm>
          <a:prstGeom prst="rect">
            <a:avLst/>
          </a:prstGeom>
          <a:noFill/>
        </p:spPr>
        <p:txBody>
          <a:bodyPr wrap="square" rtlCol="0">
            <a:spAutoFit/>
          </a:bodyPr>
          <a:lstStyle/>
          <a:p>
            <a:r>
              <a:rPr lang="zh-CN" altLang="en-US" sz="2400" b="1" dirty="0">
                <a:solidFill>
                  <a:schemeClr val="bg2">
                    <a:lumMod val="25000"/>
                  </a:schemeClr>
                </a:solidFill>
                <a:latin typeface="微软雅黑" panose="020B0503020204020204" pitchFamily="34" charset="-122"/>
                <a:ea typeface="微软雅黑" panose="020B0503020204020204" pitchFamily="34" charset="-122"/>
              </a:rPr>
              <a:t>项目</a:t>
            </a:r>
            <a:r>
              <a:rPr lang="zh-CN" altLang="en-US" sz="2400" b="1" dirty="0">
                <a:solidFill>
                  <a:schemeClr val="bg2">
                    <a:lumMod val="25000"/>
                  </a:schemeClr>
                </a:solidFill>
                <a:latin typeface="微软雅黑" panose="020B0503020204020204" pitchFamily="34" charset="-122"/>
                <a:ea typeface="微软雅黑" panose="020B0503020204020204" pitchFamily="34" charset="-122"/>
              </a:rPr>
              <a:t>介绍</a:t>
            </a:r>
            <a:endParaRPr lang="zh-CN" altLang="en-US" sz="2400" b="1" dirty="0">
              <a:solidFill>
                <a:schemeClr val="bg2">
                  <a:lumMod val="25000"/>
                </a:schemeClr>
              </a:solidFill>
              <a:latin typeface="微软雅黑" panose="020B0503020204020204" pitchFamily="34" charset="-122"/>
              <a:ea typeface="微软雅黑" panose="020B0503020204020204" pitchFamily="34" charset="-122"/>
            </a:endParaRPr>
          </a:p>
        </p:txBody>
      </p:sp>
      <p:pic>
        <p:nvPicPr>
          <p:cNvPr id="4" name="图形 3"/>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0516998" y="420430"/>
            <a:ext cx="1068278" cy="1102192"/>
          </a:xfrm>
          <a:prstGeom prst="rect">
            <a:avLst/>
          </a:prstGeom>
        </p:spPr>
      </p:pic>
      <p:sp>
        <p:nvSpPr>
          <p:cNvPr id="6" name="椭圆 5"/>
          <p:cNvSpPr/>
          <p:nvPr/>
        </p:nvSpPr>
        <p:spPr>
          <a:xfrm>
            <a:off x="968457" y="577043"/>
            <a:ext cx="327299" cy="327299"/>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0152185" y="2001483"/>
            <a:ext cx="1787029" cy="46037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项目</a:t>
            </a:r>
            <a:r>
              <a:rPr lang="zh-CN" altLang="en-US" sz="2400" dirty="0">
                <a:solidFill>
                  <a:schemeClr val="bg1"/>
                </a:solidFill>
                <a:latin typeface="微软雅黑" panose="020B0503020204020204" pitchFamily="34" charset="-122"/>
                <a:ea typeface="微软雅黑" panose="020B0503020204020204" pitchFamily="34" charset="-122"/>
              </a:rPr>
              <a:t>介绍</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0152185" y="2582349"/>
            <a:ext cx="1787029" cy="82994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rPr>
              <a:t>设计思路</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a:p>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0173628" y="3163215"/>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功能</a:t>
            </a:r>
            <a:r>
              <a:rPr lang="zh-CN" altLang="en-US" sz="2400" dirty="0">
                <a:solidFill>
                  <a:schemeClr val="bg1">
                    <a:lumMod val="65000"/>
                  </a:schemeClr>
                </a:solidFill>
                <a:latin typeface="微软雅黑" panose="020B0503020204020204" pitchFamily="34" charset="-122"/>
                <a:ea typeface="微软雅黑" panose="020B0503020204020204" pitchFamily="34" charset="-122"/>
              </a:rPr>
              <a:t>设计</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0173628" y="3744081"/>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项目</a:t>
            </a:r>
            <a:r>
              <a:rPr lang="zh-CN" altLang="en-US" sz="2400" dirty="0">
                <a:solidFill>
                  <a:schemeClr val="bg1">
                    <a:lumMod val="65000"/>
                  </a:schemeClr>
                </a:solidFill>
                <a:latin typeface="微软雅黑" panose="020B0503020204020204" pitchFamily="34" charset="-122"/>
                <a:ea typeface="微软雅黑" panose="020B0503020204020204" pitchFamily="34" charset="-122"/>
              </a:rPr>
              <a:t>亮点</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0173628" y="4324947"/>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心得</a:t>
            </a:r>
            <a:r>
              <a:rPr lang="zh-CN" altLang="en-US" sz="2400" dirty="0">
                <a:solidFill>
                  <a:schemeClr val="bg1">
                    <a:lumMod val="65000"/>
                  </a:schemeClr>
                </a:solidFill>
                <a:latin typeface="微软雅黑" panose="020B0503020204020204" pitchFamily="34" charset="-122"/>
                <a:ea typeface="微软雅黑" panose="020B0503020204020204" pitchFamily="34" charset="-122"/>
              </a:rPr>
              <a:t>体会</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a:stretch>
            <a:fillRect/>
          </a:stretch>
        </p:blipFill>
        <p:spPr>
          <a:xfrm>
            <a:off x="252095" y="2001520"/>
            <a:ext cx="3971925" cy="4498975"/>
          </a:xfrm>
          <a:prstGeom prst="rect">
            <a:avLst/>
          </a:prstGeom>
        </p:spPr>
      </p:pic>
      <p:pic>
        <p:nvPicPr>
          <p:cNvPr id="14" name="图片 13"/>
          <p:cNvPicPr>
            <a:picLocks noChangeAspect="1"/>
          </p:cNvPicPr>
          <p:nvPr/>
        </p:nvPicPr>
        <p:blipFill>
          <a:blip r:embed="rId4"/>
          <a:stretch>
            <a:fillRect/>
          </a:stretch>
        </p:blipFill>
        <p:spPr>
          <a:xfrm>
            <a:off x="4936490" y="2050415"/>
            <a:ext cx="3981450" cy="4420235"/>
          </a:xfrm>
          <a:prstGeom prst="rect">
            <a:avLst/>
          </a:prstGeom>
        </p:spPr>
      </p:pic>
      <p:sp>
        <p:nvSpPr>
          <p:cNvPr id="15" name="文本框 14"/>
          <p:cNvSpPr txBox="1"/>
          <p:nvPr/>
        </p:nvSpPr>
        <p:spPr>
          <a:xfrm>
            <a:off x="527050" y="1593850"/>
            <a:ext cx="3291840" cy="457200"/>
          </a:xfrm>
          <a:prstGeom prst="rect">
            <a:avLst/>
          </a:prstGeom>
          <a:noFill/>
        </p:spPr>
        <p:txBody>
          <a:bodyPr wrap="square" rtlCol="0" anchor="t">
            <a:noAutofit/>
          </a:bodyPr>
          <a:p>
            <a:r>
              <a:rPr lang="en-US" altLang="zh-CN"/>
              <a:t>                </a:t>
            </a:r>
            <a:r>
              <a:rPr lang="zh-CN" altLang="en-US" sz="2400"/>
              <a:t>登录界面</a:t>
            </a:r>
            <a:endParaRPr lang="zh-CN" altLang="en-US" sz="2400"/>
          </a:p>
        </p:txBody>
      </p:sp>
      <p:sp>
        <p:nvSpPr>
          <p:cNvPr id="16" name="文本框 15"/>
          <p:cNvSpPr txBox="1"/>
          <p:nvPr/>
        </p:nvSpPr>
        <p:spPr>
          <a:xfrm>
            <a:off x="5369560" y="1612265"/>
            <a:ext cx="3115945" cy="438150"/>
          </a:xfrm>
          <a:prstGeom prst="rect">
            <a:avLst/>
          </a:prstGeom>
          <a:noFill/>
        </p:spPr>
        <p:txBody>
          <a:bodyPr wrap="square" rtlCol="0" anchor="t">
            <a:noAutofit/>
          </a:bodyPr>
          <a:p>
            <a:r>
              <a:rPr lang="en-US" altLang="zh-CN" sz="2400"/>
              <a:t>          </a:t>
            </a:r>
            <a:r>
              <a:rPr lang="zh-CN" altLang="en-US" sz="2400"/>
              <a:t>注册界面</a:t>
            </a:r>
            <a:endParaRPr lang="zh-CN" altLang="en-US"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942286" y="0"/>
            <a:ext cx="2249715" cy="6858000"/>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425004" y="509861"/>
            <a:ext cx="2656459" cy="460375"/>
          </a:xfrm>
          <a:prstGeom prst="rect">
            <a:avLst/>
          </a:prstGeom>
          <a:noFill/>
        </p:spPr>
        <p:txBody>
          <a:bodyPr wrap="square" rtlCol="0">
            <a:spAutoFit/>
          </a:bodyPr>
          <a:lstStyle/>
          <a:p>
            <a:r>
              <a:rPr lang="zh-CN" altLang="en-US" sz="2400" b="1" dirty="0">
                <a:solidFill>
                  <a:schemeClr val="bg2">
                    <a:lumMod val="25000"/>
                  </a:schemeClr>
                </a:solidFill>
                <a:latin typeface="微软雅黑" panose="020B0503020204020204" pitchFamily="34" charset="-122"/>
                <a:ea typeface="微软雅黑" panose="020B0503020204020204" pitchFamily="34" charset="-122"/>
              </a:rPr>
              <a:t>项目</a:t>
            </a:r>
            <a:r>
              <a:rPr lang="zh-CN" altLang="en-US" sz="2400" b="1" dirty="0">
                <a:solidFill>
                  <a:schemeClr val="bg2">
                    <a:lumMod val="25000"/>
                  </a:schemeClr>
                </a:solidFill>
                <a:latin typeface="微软雅黑" panose="020B0503020204020204" pitchFamily="34" charset="-122"/>
                <a:ea typeface="微软雅黑" panose="020B0503020204020204" pitchFamily="34" charset="-122"/>
              </a:rPr>
              <a:t>介绍</a:t>
            </a:r>
            <a:endParaRPr lang="zh-CN" altLang="en-US" sz="2400" b="1" dirty="0">
              <a:solidFill>
                <a:schemeClr val="bg2">
                  <a:lumMod val="25000"/>
                </a:schemeClr>
              </a:solidFill>
              <a:latin typeface="微软雅黑" panose="020B0503020204020204" pitchFamily="34" charset="-122"/>
              <a:ea typeface="微软雅黑" panose="020B0503020204020204" pitchFamily="34" charset="-122"/>
            </a:endParaRPr>
          </a:p>
        </p:txBody>
      </p:sp>
      <p:pic>
        <p:nvPicPr>
          <p:cNvPr id="4" name="图形 3"/>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0516998" y="420430"/>
            <a:ext cx="1068278" cy="1102192"/>
          </a:xfrm>
          <a:prstGeom prst="rect">
            <a:avLst/>
          </a:prstGeom>
        </p:spPr>
      </p:pic>
      <p:sp>
        <p:nvSpPr>
          <p:cNvPr id="6" name="椭圆 5"/>
          <p:cNvSpPr/>
          <p:nvPr/>
        </p:nvSpPr>
        <p:spPr>
          <a:xfrm>
            <a:off x="968457" y="577043"/>
            <a:ext cx="327299" cy="327299"/>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0152185" y="2001483"/>
            <a:ext cx="1787029" cy="46037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项目</a:t>
            </a:r>
            <a:r>
              <a:rPr lang="zh-CN" altLang="en-US" sz="2400" dirty="0">
                <a:solidFill>
                  <a:schemeClr val="bg1"/>
                </a:solidFill>
                <a:latin typeface="微软雅黑" panose="020B0503020204020204" pitchFamily="34" charset="-122"/>
                <a:ea typeface="微软雅黑" panose="020B0503020204020204" pitchFamily="34" charset="-122"/>
              </a:rPr>
              <a:t>介绍</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0152185" y="2582349"/>
            <a:ext cx="1787029" cy="82994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rPr>
              <a:t>设计思路</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a:p>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0173628" y="3163215"/>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功能</a:t>
            </a:r>
            <a:r>
              <a:rPr lang="zh-CN" altLang="en-US" sz="2400" dirty="0">
                <a:solidFill>
                  <a:schemeClr val="bg1">
                    <a:lumMod val="65000"/>
                  </a:schemeClr>
                </a:solidFill>
                <a:latin typeface="微软雅黑" panose="020B0503020204020204" pitchFamily="34" charset="-122"/>
                <a:ea typeface="微软雅黑" panose="020B0503020204020204" pitchFamily="34" charset="-122"/>
              </a:rPr>
              <a:t>设计</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0173628" y="3744081"/>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项目</a:t>
            </a:r>
            <a:r>
              <a:rPr lang="zh-CN" altLang="en-US" sz="2400" dirty="0">
                <a:solidFill>
                  <a:schemeClr val="bg1">
                    <a:lumMod val="65000"/>
                  </a:schemeClr>
                </a:solidFill>
                <a:latin typeface="微软雅黑" panose="020B0503020204020204" pitchFamily="34" charset="-122"/>
                <a:ea typeface="微软雅黑" panose="020B0503020204020204" pitchFamily="34" charset="-122"/>
              </a:rPr>
              <a:t>亮点</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0173628" y="4324947"/>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心得</a:t>
            </a:r>
            <a:r>
              <a:rPr lang="zh-CN" altLang="en-US" sz="2400" dirty="0">
                <a:solidFill>
                  <a:schemeClr val="bg1">
                    <a:lumMod val="65000"/>
                  </a:schemeClr>
                </a:solidFill>
                <a:latin typeface="微软雅黑" panose="020B0503020204020204" pitchFamily="34" charset="-122"/>
                <a:ea typeface="微软雅黑" panose="020B0503020204020204" pitchFamily="34" charset="-122"/>
              </a:rPr>
              <a:t>体会</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3"/>
          <a:stretch>
            <a:fillRect/>
          </a:stretch>
        </p:blipFill>
        <p:spPr>
          <a:xfrm>
            <a:off x="401320" y="1319530"/>
            <a:ext cx="3574415" cy="4947920"/>
          </a:xfrm>
          <a:prstGeom prst="rect">
            <a:avLst/>
          </a:prstGeom>
        </p:spPr>
      </p:pic>
      <p:pic>
        <p:nvPicPr>
          <p:cNvPr id="13" name="图片 12"/>
          <p:cNvPicPr>
            <a:picLocks noChangeAspect="1"/>
          </p:cNvPicPr>
          <p:nvPr/>
        </p:nvPicPr>
        <p:blipFill>
          <a:blip r:embed="rId4"/>
          <a:stretch>
            <a:fillRect/>
          </a:stretch>
        </p:blipFill>
        <p:spPr>
          <a:xfrm>
            <a:off x="4081780" y="1403350"/>
            <a:ext cx="3769360" cy="5064125"/>
          </a:xfrm>
          <a:prstGeom prst="rect">
            <a:avLst/>
          </a:prstGeom>
        </p:spPr>
      </p:pic>
      <p:pic>
        <p:nvPicPr>
          <p:cNvPr id="17" name="图片 16"/>
          <p:cNvPicPr>
            <a:picLocks noChangeAspect="1"/>
          </p:cNvPicPr>
          <p:nvPr/>
        </p:nvPicPr>
        <p:blipFill>
          <a:blip r:embed="rId5"/>
          <a:stretch>
            <a:fillRect/>
          </a:stretch>
        </p:blipFill>
        <p:spPr>
          <a:xfrm>
            <a:off x="7851140" y="1924050"/>
            <a:ext cx="1835150" cy="409956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942286" y="0"/>
            <a:ext cx="2249715" cy="6858000"/>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425004" y="509861"/>
            <a:ext cx="2656459" cy="460375"/>
          </a:xfrm>
          <a:prstGeom prst="rect">
            <a:avLst/>
          </a:prstGeom>
          <a:noFill/>
        </p:spPr>
        <p:txBody>
          <a:bodyPr wrap="square" rtlCol="0">
            <a:spAutoFit/>
          </a:bodyPr>
          <a:lstStyle/>
          <a:p>
            <a:r>
              <a:rPr lang="zh-CN" altLang="en-US" sz="2400" b="1" dirty="0">
                <a:solidFill>
                  <a:schemeClr val="bg2">
                    <a:lumMod val="25000"/>
                  </a:schemeClr>
                </a:solidFill>
                <a:latin typeface="微软雅黑" panose="020B0503020204020204" pitchFamily="34" charset="-122"/>
                <a:ea typeface="微软雅黑" panose="020B0503020204020204" pitchFamily="34" charset="-122"/>
              </a:rPr>
              <a:t>项目</a:t>
            </a:r>
            <a:r>
              <a:rPr lang="zh-CN" altLang="en-US" sz="2400" b="1" dirty="0">
                <a:solidFill>
                  <a:schemeClr val="bg2">
                    <a:lumMod val="25000"/>
                  </a:schemeClr>
                </a:solidFill>
                <a:latin typeface="微软雅黑" panose="020B0503020204020204" pitchFamily="34" charset="-122"/>
                <a:ea typeface="微软雅黑" panose="020B0503020204020204" pitchFamily="34" charset="-122"/>
              </a:rPr>
              <a:t>介绍</a:t>
            </a:r>
            <a:endParaRPr lang="zh-CN" altLang="en-US" sz="2400" b="1" dirty="0">
              <a:solidFill>
                <a:schemeClr val="bg2">
                  <a:lumMod val="25000"/>
                </a:schemeClr>
              </a:solidFill>
              <a:latin typeface="微软雅黑" panose="020B0503020204020204" pitchFamily="34" charset="-122"/>
              <a:ea typeface="微软雅黑" panose="020B0503020204020204" pitchFamily="34" charset="-122"/>
            </a:endParaRPr>
          </a:p>
        </p:txBody>
      </p:sp>
      <p:pic>
        <p:nvPicPr>
          <p:cNvPr id="4" name="图形 3"/>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0516998" y="420430"/>
            <a:ext cx="1068278" cy="1102192"/>
          </a:xfrm>
          <a:prstGeom prst="rect">
            <a:avLst/>
          </a:prstGeom>
        </p:spPr>
      </p:pic>
      <p:sp>
        <p:nvSpPr>
          <p:cNvPr id="6" name="椭圆 5"/>
          <p:cNvSpPr/>
          <p:nvPr/>
        </p:nvSpPr>
        <p:spPr>
          <a:xfrm>
            <a:off x="968457" y="577043"/>
            <a:ext cx="327299" cy="327299"/>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0152185" y="2001483"/>
            <a:ext cx="1787029" cy="46037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项目</a:t>
            </a:r>
            <a:r>
              <a:rPr lang="zh-CN" altLang="en-US" sz="2400" dirty="0">
                <a:solidFill>
                  <a:schemeClr val="bg1"/>
                </a:solidFill>
                <a:latin typeface="微软雅黑" panose="020B0503020204020204" pitchFamily="34" charset="-122"/>
                <a:ea typeface="微软雅黑" panose="020B0503020204020204" pitchFamily="34" charset="-122"/>
              </a:rPr>
              <a:t>介绍</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0152185" y="2582349"/>
            <a:ext cx="1787029" cy="82994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sym typeface="+mn-ea"/>
              </a:rPr>
              <a:t>设计思路</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a:p>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0173628" y="3163215"/>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功能</a:t>
            </a:r>
            <a:r>
              <a:rPr lang="zh-CN" altLang="en-US" sz="2400" dirty="0">
                <a:solidFill>
                  <a:schemeClr val="bg1">
                    <a:lumMod val="65000"/>
                  </a:schemeClr>
                </a:solidFill>
                <a:latin typeface="微软雅黑" panose="020B0503020204020204" pitchFamily="34" charset="-122"/>
                <a:ea typeface="微软雅黑" panose="020B0503020204020204" pitchFamily="34" charset="-122"/>
              </a:rPr>
              <a:t>设计</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0173628" y="3744081"/>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项目</a:t>
            </a:r>
            <a:r>
              <a:rPr lang="zh-CN" altLang="en-US" sz="2400" dirty="0">
                <a:solidFill>
                  <a:schemeClr val="bg1">
                    <a:lumMod val="65000"/>
                  </a:schemeClr>
                </a:solidFill>
                <a:latin typeface="微软雅黑" panose="020B0503020204020204" pitchFamily="34" charset="-122"/>
                <a:ea typeface="微软雅黑" panose="020B0503020204020204" pitchFamily="34" charset="-122"/>
              </a:rPr>
              <a:t>亮点</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0173628" y="4324947"/>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心得</a:t>
            </a:r>
            <a:r>
              <a:rPr lang="zh-CN" altLang="en-US" sz="2400" dirty="0">
                <a:solidFill>
                  <a:schemeClr val="bg1">
                    <a:lumMod val="65000"/>
                  </a:schemeClr>
                </a:solidFill>
                <a:latin typeface="微软雅黑" panose="020B0503020204020204" pitchFamily="34" charset="-122"/>
                <a:ea typeface="微软雅黑" panose="020B0503020204020204" pitchFamily="34" charset="-122"/>
              </a:rPr>
              <a:t>体会</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a:stretch>
            <a:fillRect/>
          </a:stretch>
        </p:blipFill>
        <p:spPr>
          <a:xfrm>
            <a:off x="3408680" y="3919855"/>
            <a:ext cx="6010910" cy="2785110"/>
          </a:xfrm>
          <a:prstGeom prst="rect">
            <a:avLst/>
          </a:prstGeom>
        </p:spPr>
      </p:pic>
      <p:pic>
        <p:nvPicPr>
          <p:cNvPr id="14" name="图片 13"/>
          <p:cNvPicPr>
            <a:picLocks noChangeAspect="1"/>
          </p:cNvPicPr>
          <p:nvPr/>
        </p:nvPicPr>
        <p:blipFill>
          <a:blip r:embed="rId4"/>
          <a:stretch>
            <a:fillRect/>
          </a:stretch>
        </p:blipFill>
        <p:spPr>
          <a:xfrm>
            <a:off x="3408680" y="222885"/>
            <a:ext cx="6121400" cy="3521075"/>
          </a:xfrm>
          <a:prstGeom prst="rect">
            <a:avLst/>
          </a:prstGeom>
        </p:spPr>
      </p:pic>
      <p:sp>
        <p:nvSpPr>
          <p:cNvPr id="15" name="文本框 14"/>
          <p:cNvSpPr txBox="1"/>
          <p:nvPr/>
        </p:nvSpPr>
        <p:spPr>
          <a:xfrm>
            <a:off x="2070735" y="4785360"/>
            <a:ext cx="1173480" cy="460375"/>
          </a:xfrm>
          <a:prstGeom prst="rect">
            <a:avLst/>
          </a:prstGeom>
          <a:noFill/>
        </p:spPr>
        <p:txBody>
          <a:bodyPr wrap="square" rtlCol="0" anchor="t">
            <a:spAutoFit/>
          </a:bodyPr>
          <a:p>
            <a:r>
              <a:rPr lang="zh-CN" altLang="en-US" sz="2400"/>
              <a:t>评论区</a:t>
            </a:r>
            <a:endParaRPr lang="zh-CN" altLang="en-US" sz="2400"/>
          </a:p>
        </p:txBody>
      </p:sp>
      <p:sp>
        <p:nvSpPr>
          <p:cNvPr id="18" name="文本框 17"/>
          <p:cNvSpPr txBox="1"/>
          <p:nvPr/>
        </p:nvSpPr>
        <p:spPr>
          <a:xfrm>
            <a:off x="1649730" y="1753235"/>
            <a:ext cx="1594485" cy="460375"/>
          </a:xfrm>
          <a:prstGeom prst="rect">
            <a:avLst/>
          </a:prstGeom>
          <a:noFill/>
        </p:spPr>
        <p:txBody>
          <a:bodyPr wrap="square" rtlCol="0">
            <a:spAutoFit/>
          </a:bodyPr>
          <a:p>
            <a:r>
              <a:rPr lang="zh-CN" altLang="en-US" sz="2400">
                <a:sym typeface="+mn-ea"/>
              </a:rPr>
              <a:t>回答问题</a:t>
            </a:r>
            <a:endParaRPr lang="zh-CN" alt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89667" y="-1707853"/>
            <a:ext cx="7933859" cy="9628196"/>
            <a:chOff x="-1189667" y="-1707853"/>
            <a:chExt cx="7933859" cy="9628196"/>
          </a:xfrm>
        </p:grpSpPr>
        <p:sp>
          <p:nvSpPr>
            <p:cNvPr id="7" name="椭圆 6"/>
            <p:cNvSpPr/>
            <p:nvPr/>
          </p:nvSpPr>
          <p:spPr>
            <a:xfrm>
              <a:off x="-142000" y="796672"/>
              <a:ext cx="5392402" cy="5392401"/>
            </a:xfrm>
            <a:prstGeom prst="ellipse">
              <a:avLst/>
            </a:prstGeom>
            <a:noFill/>
            <a:ln w="6350">
              <a:solidFill>
                <a:schemeClr val="accent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189667" y="-250994"/>
              <a:ext cx="7487735" cy="7487734"/>
            </a:xfrm>
            <a:prstGeom prst="ellipse">
              <a:avLst/>
            </a:prstGeom>
            <a:noFill/>
            <a:ln w="6350">
              <a:solidFill>
                <a:schemeClr val="accent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00010" y="1110117"/>
              <a:ext cx="6810228" cy="6810226"/>
            </a:xfrm>
            <a:prstGeom prst="ellipse">
              <a:avLst/>
            </a:prstGeom>
            <a:noFill/>
            <a:ln w="6350">
              <a:solidFill>
                <a:schemeClr val="accent1">
                  <a:alpha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椭圆 10"/>
            <p:cNvSpPr/>
            <p:nvPr/>
          </p:nvSpPr>
          <p:spPr>
            <a:xfrm>
              <a:off x="-743543" y="-1707853"/>
              <a:ext cx="7487735" cy="7487734"/>
            </a:xfrm>
            <a:prstGeom prst="ellipse">
              <a:avLst/>
            </a:prstGeom>
            <a:noFill/>
            <a:ln w="6350">
              <a:solidFill>
                <a:schemeClr val="accent1">
                  <a:alpha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矩形 2"/>
          <p:cNvSpPr/>
          <p:nvPr/>
        </p:nvSpPr>
        <p:spPr>
          <a:xfrm>
            <a:off x="0" y="2011680"/>
            <a:ext cx="12192000" cy="2812868"/>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椭圆 1"/>
          <p:cNvSpPr/>
          <p:nvPr/>
        </p:nvSpPr>
        <p:spPr>
          <a:xfrm>
            <a:off x="2853146" y="2461804"/>
            <a:ext cx="1912620" cy="19126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9600" dirty="0">
              <a:solidFill>
                <a:srgbClr val="3843B3"/>
              </a:solidFill>
              <a:latin typeface="Novecento wide Bold" panose="00000805000000000000" pitchFamily="50" charset="0"/>
              <a:ea typeface="思源黑体 Medium" panose="020B0600000000000000" pitchFamily="34" charset="-122"/>
            </a:endParaRPr>
          </a:p>
        </p:txBody>
      </p:sp>
      <p:sp>
        <p:nvSpPr>
          <p:cNvPr id="10" name="文本框 9"/>
          <p:cNvSpPr txBox="1"/>
          <p:nvPr/>
        </p:nvSpPr>
        <p:spPr>
          <a:xfrm>
            <a:off x="5208513" y="3077373"/>
            <a:ext cx="6454399" cy="829945"/>
          </a:xfrm>
          <a:prstGeom prst="rect">
            <a:avLst/>
          </a:prstGeom>
          <a:noFill/>
        </p:spPr>
        <p:txBody>
          <a:bodyPr wrap="square" rtlCol="0">
            <a:spAutoFit/>
          </a:bodyPr>
          <a:lstStyle/>
          <a:p>
            <a:r>
              <a:rPr lang="zh-CN" altLang="en-US" sz="4800" b="1" dirty="0">
                <a:solidFill>
                  <a:schemeClr val="bg1"/>
                </a:solidFill>
                <a:latin typeface="微软雅黑" panose="020B0503020204020204" pitchFamily="34" charset="-122"/>
                <a:ea typeface="微软雅黑" panose="020B0503020204020204" pitchFamily="34" charset="-122"/>
              </a:rPr>
              <a:t>设计</a:t>
            </a:r>
            <a:r>
              <a:rPr lang="zh-CN" altLang="en-US" sz="4800" b="1" dirty="0">
                <a:solidFill>
                  <a:schemeClr val="bg1"/>
                </a:solidFill>
                <a:latin typeface="微软雅黑" panose="020B0503020204020204" pitchFamily="34" charset="-122"/>
                <a:ea typeface="微软雅黑" panose="020B0503020204020204" pitchFamily="34" charset="-122"/>
              </a:rPr>
              <a:t>思路</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3201861" y="2243292"/>
            <a:ext cx="1225759" cy="2062103"/>
          </a:xfrm>
          <a:prstGeom prst="rect">
            <a:avLst/>
          </a:prstGeom>
          <a:noFill/>
        </p:spPr>
        <p:txBody>
          <a:bodyPr wrap="square" rtlCol="0">
            <a:spAutoFit/>
          </a:bodyPr>
          <a:lstStyle/>
          <a:p>
            <a:r>
              <a:rPr lang="en-US" altLang="zh-CN" sz="12800" dirty="0">
                <a:solidFill>
                  <a:srgbClr val="3843B3"/>
                </a:solidFill>
                <a:latin typeface="Novecento wide Bold" panose="00000805000000000000" pitchFamily="50" charset="0"/>
              </a:rPr>
              <a:t>2</a:t>
            </a:r>
            <a:endParaRPr lang="zh-CN" altLang="en-US" sz="12800" dirty="0">
              <a:solidFill>
                <a:srgbClr val="3843B3"/>
              </a:solidFill>
              <a:latin typeface="Novecento wide Bold" panose="00000805000000000000" pitchFamily="50" charset="0"/>
            </a:endParaRPr>
          </a:p>
        </p:txBody>
      </p:sp>
      <p:pic>
        <p:nvPicPr>
          <p:cNvPr id="12" name="图形 11"/>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355507" y="2461803"/>
            <a:ext cx="1912620" cy="197333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942286" y="0"/>
            <a:ext cx="2249715" cy="6858000"/>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425004" y="509861"/>
            <a:ext cx="2656459" cy="460375"/>
          </a:xfrm>
          <a:prstGeom prst="rect">
            <a:avLst/>
          </a:prstGeom>
          <a:noFill/>
        </p:spPr>
        <p:txBody>
          <a:bodyPr wrap="square" rtlCol="0">
            <a:spAutoFit/>
          </a:bodyPr>
          <a:lstStyle/>
          <a:p>
            <a:r>
              <a:rPr lang="zh-CN" altLang="en-US" sz="2400" b="1" dirty="0">
                <a:solidFill>
                  <a:schemeClr val="bg2">
                    <a:lumMod val="25000"/>
                  </a:schemeClr>
                </a:solidFill>
                <a:latin typeface="微软雅黑" panose="020B0503020204020204" pitchFamily="34" charset="-122"/>
                <a:ea typeface="微软雅黑" panose="020B0503020204020204" pitchFamily="34" charset="-122"/>
              </a:rPr>
              <a:t>设计思路</a:t>
            </a:r>
            <a:endParaRPr lang="zh-CN" altLang="en-US" sz="2400" b="1" dirty="0">
              <a:solidFill>
                <a:schemeClr val="bg2">
                  <a:lumMod val="25000"/>
                </a:schemeClr>
              </a:solidFill>
              <a:latin typeface="微软雅黑" panose="020B0503020204020204" pitchFamily="34" charset="-122"/>
              <a:ea typeface="微软雅黑" panose="020B0503020204020204" pitchFamily="34" charset="-122"/>
            </a:endParaRPr>
          </a:p>
        </p:txBody>
      </p:sp>
      <p:pic>
        <p:nvPicPr>
          <p:cNvPr id="4" name="图形 3"/>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0516998" y="420430"/>
            <a:ext cx="1068278" cy="1102192"/>
          </a:xfrm>
          <a:prstGeom prst="rect">
            <a:avLst/>
          </a:prstGeom>
        </p:spPr>
      </p:pic>
      <p:sp>
        <p:nvSpPr>
          <p:cNvPr id="6" name="椭圆 5"/>
          <p:cNvSpPr/>
          <p:nvPr/>
        </p:nvSpPr>
        <p:spPr>
          <a:xfrm>
            <a:off x="968457" y="577043"/>
            <a:ext cx="327299" cy="327299"/>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0152185" y="2001483"/>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项目介绍</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0152185" y="2582349"/>
            <a:ext cx="1787029" cy="46037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sym typeface="+mn-ea"/>
              </a:rPr>
              <a:t>设计思路</a:t>
            </a:r>
            <a:endParaRPr lang="zh-CN" altLang="en-US" sz="2400" dirty="0">
              <a:solidFill>
                <a:schemeClr val="bg1"/>
              </a:solidFill>
              <a:latin typeface="微软雅黑" panose="020B0503020204020204" pitchFamily="34" charset="-122"/>
              <a:ea typeface="微软雅黑" panose="020B0503020204020204" pitchFamily="34" charset="-122"/>
              <a:sym typeface="+mn-ea"/>
            </a:endParaRPr>
          </a:p>
        </p:txBody>
      </p:sp>
      <p:sp>
        <p:nvSpPr>
          <p:cNvPr id="10" name="文本框 9"/>
          <p:cNvSpPr txBox="1"/>
          <p:nvPr/>
        </p:nvSpPr>
        <p:spPr>
          <a:xfrm>
            <a:off x="10173628" y="3163215"/>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功能设计</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0173628" y="3744081"/>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项目亮点</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0173628" y="4324947"/>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心得体会</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01" name="文本框 100"/>
          <p:cNvSpPr txBox="1"/>
          <p:nvPr/>
        </p:nvSpPr>
        <p:spPr>
          <a:xfrm>
            <a:off x="1070610" y="1343025"/>
            <a:ext cx="7764145" cy="3784600"/>
          </a:xfrm>
          <a:prstGeom prst="rect">
            <a:avLst/>
          </a:prstGeom>
          <a:noFill/>
          <a:ln w="9525">
            <a:noFill/>
          </a:ln>
        </p:spPr>
        <p:txBody>
          <a:bodyPr wrap="square">
            <a:spAutoFit/>
          </a:bodyPr>
          <a:p>
            <a:pPr indent="127000"/>
            <a:r>
              <a:rPr lang="zh-CN" sz="2400" b="0">
                <a:ea typeface="等线" panose="02010600030101010101" charset="-122"/>
              </a:rPr>
              <a:t>项目要求</a:t>
            </a:r>
            <a:r>
              <a:rPr lang="en-US" sz="2400" b="0">
                <a:latin typeface="等线" panose="02010600030101010101" charset="-122"/>
              </a:rPr>
              <a:t>:1. </a:t>
            </a:r>
            <a:r>
              <a:rPr lang="zh-CN" sz="2400" b="0">
                <a:ea typeface="等线" panose="02010600030101010101" charset="-122"/>
              </a:rPr>
              <a:t>登录与注册</a:t>
            </a:r>
            <a:r>
              <a:rPr lang="en-US" sz="2400" b="0">
                <a:latin typeface="等线" panose="02010600030101010101" charset="-122"/>
              </a:rPr>
              <a:t>2. </a:t>
            </a:r>
            <a:r>
              <a:rPr lang="zh-CN" sz="2400" b="0">
                <a:ea typeface="等线" panose="02010600030101010101" charset="-122"/>
              </a:rPr>
              <a:t>查看与管理个人信息</a:t>
            </a:r>
            <a:r>
              <a:rPr lang="en-US" sz="2400" b="0">
                <a:latin typeface="等线" panose="02010600030101010101" charset="-122"/>
              </a:rPr>
              <a:t>3. </a:t>
            </a:r>
            <a:r>
              <a:rPr lang="zh-CN" sz="2400" b="0">
                <a:ea typeface="等线" panose="02010600030101010101" charset="-122"/>
              </a:rPr>
              <a:t>教师创建，编辑个人课程，章节和题目。</a:t>
            </a:r>
            <a:r>
              <a:rPr lang="en-US" sz="2400" b="0">
                <a:latin typeface="等线" panose="02010600030101010101" charset="-122"/>
              </a:rPr>
              <a:t>4. </a:t>
            </a:r>
            <a:r>
              <a:rPr lang="zh-CN" sz="2400" b="0">
                <a:ea typeface="等线" panose="02010600030101010101" charset="-122"/>
              </a:rPr>
              <a:t>教师查看课程学生的学习情况，平均成绩，课程评论区等。</a:t>
            </a:r>
            <a:r>
              <a:rPr lang="en-US" sz="2400" b="0">
                <a:latin typeface="等线" panose="02010600030101010101" charset="-122"/>
              </a:rPr>
              <a:t>5. </a:t>
            </a:r>
            <a:r>
              <a:rPr lang="zh-CN" sz="2400" b="0">
                <a:ea typeface="等线" panose="02010600030101010101" charset="-122"/>
              </a:rPr>
              <a:t>学生报名参加课程，进行课程学习，查看课程的学习情况，答题记录等</a:t>
            </a:r>
            <a:r>
              <a:rPr lang="en-US" sz="2400" b="0">
                <a:latin typeface="等线" panose="02010600030101010101" charset="-122"/>
              </a:rPr>
              <a:t>6. </a:t>
            </a:r>
            <a:r>
              <a:rPr lang="zh-CN" sz="2400" b="0">
                <a:ea typeface="等线" panose="02010600030101010101" charset="-122"/>
              </a:rPr>
              <a:t>用户可以查看热门的课程排行榜，和学习情况较好的用户排行榜。</a:t>
            </a:r>
            <a:endParaRPr lang="zh-CN" altLang="en-US" sz="2400" b="0">
              <a:ea typeface="等线" panose="02010600030101010101" charset="-122"/>
            </a:endParaRPr>
          </a:p>
        </p:txBody>
      </p:sp>
    </p:spTree>
  </p:cSld>
  <p:clrMapOvr>
    <a:masterClrMapping/>
  </p:clrMapOvr>
</p:sld>
</file>

<file path=ppt/tags/tag1.xml><?xml version="1.0" encoding="utf-8"?>
<p:tagLst xmlns:p="http://schemas.openxmlformats.org/presentationml/2006/main">
  <p:tag name="KSO_WM_DIAGRAM_VIRTUALLY_FRAME" val="{&quot;height&quot;:400.58755905511816,&quot;left&quot;:416.72377952755903,&quot;top&quot;:75.84275590551181,&quot;width&quot;:449.4293700787401}"/>
</p:tagLst>
</file>

<file path=ppt/tags/tag10.xml><?xml version="1.0" encoding="utf-8"?>
<p:tagLst xmlns:p="http://schemas.openxmlformats.org/presentationml/2006/main">
  <p:tag name="KSO_WM_DIAGRAM_VIRTUALLY_FRAME" val="{&quot;height&quot;:400.58755905511816,&quot;left&quot;:416.72377952755903,&quot;top&quot;:75.84275590551181,&quot;width&quot;:449.4293700787401}"/>
</p:tagLst>
</file>

<file path=ppt/tags/tag11.xml><?xml version="1.0" encoding="utf-8"?>
<p:tagLst xmlns:p="http://schemas.openxmlformats.org/presentationml/2006/main">
  <p:tag name="KSO_WM_DIAGRAM_VIRTUALLY_FRAME" val="{&quot;height&quot;:400.58755905511816,&quot;left&quot;:416.72377952755903,&quot;top&quot;:75.84275590551181,&quot;width&quot;:449.4293700787401}"/>
</p:tagLst>
</file>

<file path=ppt/tags/tag12.xml><?xml version="1.0" encoding="utf-8"?>
<p:tagLst xmlns:p="http://schemas.openxmlformats.org/presentationml/2006/main">
  <p:tag name="KSO_WM_DIAGRAM_VIRTUALLY_FRAME" val="{&quot;height&quot;:400.58755905511816,&quot;left&quot;:416.72377952755903,&quot;top&quot;:75.84275590551181,&quot;width&quot;:449.4293700787401}"/>
</p:tagLst>
</file>

<file path=ppt/tags/tag13.xml><?xml version="1.0" encoding="utf-8"?>
<p:tagLst xmlns:p="http://schemas.openxmlformats.org/presentationml/2006/main">
  <p:tag name="KSO_WM_DIAGRAM_VIRTUALLY_FRAME" val="{&quot;height&quot;:400.58755905511816,&quot;left&quot;:416.72377952755903,&quot;top&quot;:75.84275590551181,&quot;width&quot;:449.4293700787401}"/>
</p:tagLst>
</file>

<file path=ppt/tags/tag14.xml><?xml version="1.0" encoding="utf-8"?>
<p:tagLst xmlns:p="http://schemas.openxmlformats.org/presentationml/2006/main">
  <p:tag name="KSO_WM_DIAGRAM_VIRTUALLY_FRAME" val="{&quot;height&quot;:400.58755905511816,&quot;left&quot;:416.72377952755903,&quot;top&quot;:75.84275590551181,&quot;width&quot;:449.4293700787401}"/>
</p:tagLst>
</file>

<file path=ppt/tags/tag15.xml><?xml version="1.0" encoding="utf-8"?>
<p:tagLst xmlns:p="http://schemas.openxmlformats.org/presentationml/2006/main">
  <p:tag name="KSO_WM_DIAGRAM_VIRTUALLY_FRAME" val="{&quot;height&quot;:400.58755905511816,&quot;left&quot;:416.72377952755903,&quot;top&quot;:75.84275590551181,&quot;width&quot;:449.4293700787401}"/>
</p:tagLst>
</file>

<file path=ppt/tags/tag16.xml><?xml version="1.0" encoding="utf-8"?>
<p:tagLst xmlns:p="http://schemas.openxmlformats.org/presentationml/2006/main">
  <p:tag name="KSO_WM_DIAGRAM_VIRTUALLY_FRAME" val="{&quot;height&quot;:400.58755905511816,&quot;left&quot;:416.72377952755903,&quot;top&quot;:75.84275590551181,&quot;width&quot;:449.4293700787401}"/>
</p:tagLst>
</file>

<file path=ppt/tags/tag17.xml><?xml version="1.0" encoding="utf-8"?>
<p:tagLst xmlns:p="http://schemas.openxmlformats.org/presentationml/2006/main">
  <p:tag name="KSO_WM_DIAGRAM_VIRTUALLY_FRAME" val="{&quot;height&quot;:400.58755905511816,&quot;left&quot;:416.72377952755903,&quot;top&quot;:75.84275590551181,&quot;width&quot;:449.4293700787401}"/>
</p:tagLst>
</file>

<file path=ppt/tags/tag18.xml><?xml version="1.0" encoding="utf-8"?>
<p:tagLst xmlns:p="http://schemas.openxmlformats.org/presentationml/2006/main">
  <p:tag name="KSO_WM_DIAGRAM_VIRTUALLY_FRAME" val="{&quot;height&quot;:400.58755905511816,&quot;left&quot;:416.72377952755903,&quot;top&quot;:75.84275590551181,&quot;width&quot;:449.4293700787401}"/>
</p:tagLst>
</file>

<file path=ppt/tags/tag19.xml><?xml version="1.0" encoding="utf-8"?>
<p:tagLst xmlns:p="http://schemas.openxmlformats.org/presentationml/2006/main">
  <p:tag name="KSO_WM_DIAGRAM_VIRTUALLY_FRAME" val="{&quot;height&quot;:400.58755905511816,&quot;left&quot;:416.72377952755903,&quot;top&quot;:75.84275590551181,&quot;width&quot;:449.4293700787401}"/>
</p:tagLst>
</file>

<file path=ppt/tags/tag2.xml><?xml version="1.0" encoding="utf-8"?>
<p:tagLst xmlns:p="http://schemas.openxmlformats.org/presentationml/2006/main">
  <p:tag name="KSO_WM_DIAGRAM_VIRTUALLY_FRAME" val="{&quot;height&quot;:400.58755905511816,&quot;left&quot;:416.72377952755903,&quot;top&quot;:75.84275590551181,&quot;width&quot;:449.4293700787401}"/>
</p:tagLst>
</file>

<file path=ppt/tags/tag20.xml><?xml version="1.0" encoding="utf-8"?>
<p:tagLst xmlns:p="http://schemas.openxmlformats.org/presentationml/2006/main">
  <p:tag name="KSO_WM_DIAGRAM_VIRTUALLY_FRAME" val="{&quot;height&quot;:400.58755905511816,&quot;left&quot;:416.72377952755903,&quot;top&quot;:75.84275590551181,&quot;width&quot;:449.4293700787401}"/>
</p:tagLst>
</file>

<file path=ppt/tags/tag21.xml><?xml version="1.0" encoding="utf-8"?>
<p:tagLst xmlns:p="http://schemas.openxmlformats.org/presentationml/2006/main">
  <p:tag name="KSO_WM_DIAGRAM_VIRTUALLY_FRAME" val="{&quot;height&quot;:400.58755905511816,&quot;left&quot;:416.72377952755903,&quot;top&quot;:75.84275590551181,&quot;width&quot;:449.4293700787401}"/>
</p:tagLst>
</file>

<file path=ppt/tags/tag22.xml><?xml version="1.0" encoding="utf-8"?>
<p:tagLst xmlns:p="http://schemas.openxmlformats.org/presentationml/2006/main">
  <p:tag name="KSO_WM_DIAGRAM_VIRTUALLY_FRAME" val="{&quot;height&quot;:400.58755905511816,&quot;left&quot;:416.72377952755903,&quot;top&quot;:75.84275590551181,&quot;width&quot;:449.4293700787401}"/>
</p:tagLst>
</file>

<file path=ppt/tags/tag23.xml><?xml version="1.0" encoding="utf-8"?>
<p:tagLst xmlns:p="http://schemas.openxmlformats.org/presentationml/2006/main">
  <p:tag name="KSO_WM_DIAGRAM_VIRTUALLY_FRAME" val="{&quot;height&quot;:400.58755905511816,&quot;left&quot;:416.72377952755903,&quot;top&quot;:75.84275590551181,&quot;width&quot;:449.4293700787401}"/>
</p:tagLst>
</file>

<file path=ppt/tags/tag24.xml><?xml version="1.0" encoding="utf-8"?>
<p:tagLst xmlns:p="http://schemas.openxmlformats.org/presentationml/2006/main">
  <p:tag name="KSO_WM_DIAGRAM_VIRTUALLY_FRAME" val="{&quot;height&quot;:400.58755905511816,&quot;left&quot;:416.72377952755903,&quot;top&quot;:75.84275590551181,&quot;width&quot;:449.4293700787401}"/>
</p:tagLst>
</file>

<file path=ppt/tags/tag25.xml><?xml version="1.0" encoding="utf-8"?>
<p:tagLst xmlns:p="http://schemas.openxmlformats.org/presentationml/2006/main">
  <p:tag name="KSO_WM_DIAGRAM_VIRTUALLY_FRAME" val="{&quot;height&quot;:400.58755905511816,&quot;left&quot;:416.72377952755903,&quot;top&quot;:75.84275590551181,&quot;width&quot;:449.4293700787401}"/>
</p:tagLst>
</file>

<file path=ppt/tags/tag26.xml><?xml version="1.0" encoding="utf-8"?>
<p:tagLst xmlns:p="http://schemas.openxmlformats.org/presentationml/2006/main">
  <p:tag name="commondata" val="eyJoZGlkIjoiYTZjY2FhNGJmZDkzYzRjZDEzOTNlMDgxZTlkODcyODMifQ=="/>
</p:tagLst>
</file>

<file path=ppt/tags/tag3.xml><?xml version="1.0" encoding="utf-8"?>
<p:tagLst xmlns:p="http://schemas.openxmlformats.org/presentationml/2006/main">
  <p:tag name="KSO_WM_DIAGRAM_VIRTUALLY_FRAME" val="{&quot;height&quot;:400.58755905511816,&quot;left&quot;:416.72377952755903,&quot;top&quot;:75.84275590551181,&quot;width&quot;:449.4293700787401}"/>
</p:tagLst>
</file>

<file path=ppt/tags/tag4.xml><?xml version="1.0" encoding="utf-8"?>
<p:tagLst xmlns:p="http://schemas.openxmlformats.org/presentationml/2006/main">
  <p:tag name="KSO_WM_DIAGRAM_VIRTUALLY_FRAME" val="{&quot;height&quot;:400.58755905511816,&quot;left&quot;:416.72377952755903,&quot;top&quot;:75.84275590551181,&quot;width&quot;:449.4293700787401}"/>
</p:tagLst>
</file>

<file path=ppt/tags/tag5.xml><?xml version="1.0" encoding="utf-8"?>
<p:tagLst xmlns:p="http://schemas.openxmlformats.org/presentationml/2006/main">
  <p:tag name="KSO_WM_DIAGRAM_VIRTUALLY_FRAME" val="{&quot;height&quot;:400.58755905511816,&quot;left&quot;:416.72377952755903,&quot;top&quot;:75.84275590551181,&quot;width&quot;:449.4293700787401}"/>
</p:tagLst>
</file>

<file path=ppt/tags/tag6.xml><?xml version="1.0" encoding="utf-8"?>
<p:tagLst xmlns:p="http://schemas.openxmlformats.org/presentationml/2006/main">
  <p:tag name="KSO_WM_DIAGRAM_VIRTUALLY_FRAME" val="{&quot;height&quot;:400.58755905511816,&quot;left&quot;:416.72377952755903,&quot;top&quot;:75.84275590551181,&quot;width&quot;:449.4293700787401}"/>
</p:tagLst>
</file>

<file path=ppt/tags/tag7.xml><?xml version="1.0" encoding="utf-8"?>
<p:tagLst xmlns:p="http://schemas.openxmlformats.org/presentationml/2006/main">
  <p:tag name="KSO_WM_DIAGRAM_VIRTUALLY_FRAME" val="{&quot;height&quot;:400.58755905511816,&quot;left&quot;:416.72377952755903,&quot;top&quot;:75.84275590551181,&quot;width&quot;:449.4293700787401}"/>
</p:tagLst>
</file>

<file path=ppt/tags/tag8.xml><?xml version="1.0" encoding="utf-8"?>
<p:tagLst xmlns:p="http://schemas.openxmlformats.org/presentationml/2006/main">
  <p:tag name="KSO_WM_DIAGRAM_VIRTUALLY_FRAME" val="{&quot;height&quot;:400.58755905511816,&quot;left&quot;:416.72377952755903,&quot;top&quot;:75.84275590551181,&quot;width&quot;:449.4293700787401}"/>
</p:tagLst>
</file>

<file path=ppt/tags/tag9.xml><?xml version="1.0" encoding="utf-8"?>
<p:tagLst xmlns:p="http://schemas.openxmlformats.org/presentationml/2006/main">
  <p:tag name="KSO_WM_DIAGRAM_VIRTUALLY_FRAME" val="{&quot;height&quot;:400.58755905511816,&quot;left&quot;:416.72377952755903,&quot;top&quot;:75.84275590551181,&quot;width&quot;:449.429370078740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2289</Words>
  <Application>WPS 演示</Application>
  <PresentationFormat>宽屏</PresentationFormat>
  <Paragraphs>402</Paragraphs>
  <Slides>27</Slides>
  <Notes>2</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27</vt:i4>
      </vt:variant>
    </vt:vector>
  </HeadingPairs>
  <TitlesOfParts>
    <vt:vector size="45" baseType="lpstr">
      <vt:lpstr>Arial</vt:lpstr>
      <vt:lpstr>宋体</vt:lpstr>
      <vt:lpstr>Wingdings</vt:lpstr>
      <vt:lpstr>Sitka Text</vt:lpstr>
      <vt:lpstr>微软雅黑 Light</vt:lpstr>
      <vt:lpstr>Novecento wide Bold</vt:lpstr>
      <vt:lpstr>Segoe Print</vt:lpstr>
      <vt:lpstr>思源黑体 Medium</vt:lpstr>
      <vt:lpstr>微软雅黑</vt:lpstr>
      <vt:lpstr>Montserrat Light</vt:lpstr>
      <vt:lpstr>等线</vt:lpstr>
      <vt:lpstr>Arial Unicode MS</vt:lpstr>
      <vt:lpstr>等线 Light</vt:lpstr>
      <vt:lpstr>Calibri</vt:lpstr>
      <vt:lpstr>黑体</vt:lpstr>
      <vt:lpstr>Cambria</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邓 志聪</dc:creator>
  <cp:lastModifiedBy>煜韵风华</cp:lastModifiedBy>
  <cp:revision>16</cp:revision>
  <dcterms:created xsi:type="dcterms:W3CDTF">2022-04-30T16:30:00Z</dcterms:created>
  <dcterms:modified xsi:type="dcterms:W3CDTF">2024-04-29T12:33:52Z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8810BF0AE4A8498BBBD8237D7B70849B_13</vt:lpwstr>
  </property>
  <property fmtid="{D5CDD505-2E9C-101B-9397-08002B2CF9AE}" pid="3" name="KSOProductBuildVer">
    <vt:lpwstr>2052-12.1.0.16729</vt:lpwstr>
  </property>
</Properties>
</file>