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03" r:id="rId3"/>
    <p:sldId id="264" r:id="rId4"/>
    <p:sldId id="393" r:id="rId5"/>
    <p:sldId id="428" r:id="rId6"/>
    <p:sldId id="394" r:id="rId7"/>
    <p:sldId id="395" r:id="rId8"/>
    <p:sldId id="337" r:id="rId9"/>
    <p:sldId id="342" r:id="rId10"/>
    <p:sldId id="343" r:id="rId11"/>
    <p:sldId id="361" r:id="rId12"/>
    <p:sldId id="362" r:id="rId13"/>
    <p:sldId id="363" r:id="rId14"/>
    <p:sldId id="364" r:id="rId15"/>
    <p:sldId id="366" r:id="rId16"/>
    <p:sldId id="368" r:id="rId17"/>
    <p:sldId id="367" r:id="rId18"/>
    <p:sldId id="372" r:id="rId19"/>
    <p:sldId id="373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74" r:id="rId35"/>
    <p:sldId id="369" r:id="rId36"/>
    <p:sldId id="370" r:id="rId37"/>
    <p:sldId id="371" r:id="rId38"/>
    <p:sldId id="31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B0F0"/>
    <a:srgbClr val="00ADEF"/>
    <a:srgbClr val="428AC9"/>
    <a:srgbClr val="0081C9"/>
    <a:srgbClr val="2F5597"/>
    <a:srgbClr val="7F7F7F"/>
    <a:srgbClr val="615A52"/>
    <a:srgbClr val="252320"/>
    <a:srgbClr val="15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702" y="-96"/>
      </p:cViewPr>
      <p:guideLst>
        <p:guide orient="horz" pos="2098"/>
        <p:guide orient="horz" pos="677"/>
        <p:guide pos="2862"/>
        <p:guide pos="3805"/>
        <p:guide pos="4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4" loCatId="list" qsTypeId="urn:microsoft.com/office/officeart/2005/8/quickstyle/simple1#4" qsCatId="simple" csTypeId="urn:microsoft.com/office/officeart/2005/8/colors/accent1_2#4" csCatId="accent1" phldr="0"/>
      <dgm:spPr/>
      <dgm:t>
        <a:bodyPr/>
        <a:lstStyle/>
        <a:p>
          <a:endParaRPr lang="zh-CN" altLang="en-US"/>
        </a:p>
      </dgm:t>
    </dgm:pt>
    <dgm:pt modelId="{773C5012-55F9-436E-B78B-2A38D8AAA0C0}">
      <dgm:prSet phldrT="[文本]" phldr="0" custT="0"/>
      <dgm:spPr/>
      <dgm:t>
        <a:bodyPr vert="horz" wrap="square"/>
        <a:lstStyle>
          <a:lvl1pPr algn="l">
            <a:defRPr sz="35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数据类型</a:t>
          </a:r>
        </a:p>
      </dgm:t>
    </dgm:pt>
    <dgm:pt modelId="{E1399106-9BE2-43F4-9430-F473CB36780F}" cxnId="{4A59F1F3-CF2C-4D21-B362-F42F18844C27}" type="parTrans">
      <dgm:prSet/>
      <dgm:spPr/>
      <dgm:t>
        <a:bodyPr/>
        <a:lstStyle/>
        <a:p>
          <a:endParaRPr lang="zh-CN" altLang="en-US"/>
        </a:p>
      </dgm:t>
    </dgm:pt>
    <dgm:pt modelId="{507A6FE3-4D55-4ED6-A973-429D64C5DF28}" cxnId="{4A59F1F3-CF2C-4D21-B362-F42F18844C27}" type="sibTrans">
      <dgm:prSet/>
      <dgm:spPr/>
      <dgm:t>
        <a:bodyPr/>
        <a:lstStyle/>
        <a:p>
          <a:endParaRPr lang="zh-CN" altLang="en-US"/>
        </a:p>
      </dgm:t>
    </dgm:pt>
    <dgm:pt modelId="{CA58FE74-4619-4E47-BA6C-E0CD35AF5AC2}">
      <dgm:prSet phldrT="[文本]" phldr="0" custT="0"/>
      <dgm:spPr/>
      <dgm:t>
        <a:bodyPr vert="horz" wrap="square"/>
        <a:lstStyle>
          <a:lvl1pPr algn="l">
            <a:defRPr sz="35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DDL</a:t>
          </a:r>
          <a:r>
            <a:rPr lang="zh-CN" altLang="en-US"/>
            <a:t>语句</a:t>
          </a:r>
        </a:p>
      </dgm:t>
    </dgm:pt>
    <dgm:pt modelId="{EBAD4DA7-135F-4F4E-9475-804E7DC205D2}" cxnId="{B7063F8D-9AF8-4391-AA8B-2927BD20445E}" type="parTrans">
      <dgm:prSet/>
      <dgm:spPr/>
      <dgm:t>
        <a:bodyPr/>
        <a:lstStyle/>
        <a:p>
          <a:endParaRPr lang="zh-CN" altLang="en-US"/>
        </a:p>
      </dgm:t>
    </dgm:pt>
    <dgm:pt modelId="{5723A07A-E737-45B0-B84E-97FB4DE86580}" cxnId="{B7063F8D-9AF8-4391-AA8B-2927BD20445E}" type="sibTrans">
      <dgm:prSet/>
      <dgm:spPr/>
      <dgm:t>
        <a:bodyPr/>
        <a:lstStyle/>
        <a:p>
          <a:endParaRPr lang="zh-CN" altLang="en-US"/>
        </a:p>
      </dgm:t>
    </dgm:pt>
    <dgm:pt modelId="{D3284563-CEAB-43B3-81C4-5F6C081CBB78}">
      <dgm:prSet phldrT="[文本]" phldr="0" custT="0"/>
      <dgm:spPr/>
      <dgm:t>
        <a:bodyPr vert="horz" wrap="square"/>
        <a:lstStyle>
          <a:lvl1pPr algn="l">
            <a:defRPr sz="35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DML</a:t>
          </a:r>
          <a:r>
            <a:rPr lang="zh-CN" altLang="en-US"/>
            <a:t>语句</a:t>
          </a:r>
        </a:p>
      </dgm:t>
    </dgm:pt>
    <dgm:pt modelId="{A2E240DA-ABFA-4A24-BE34-ABE926603D67}" cxnId="{D93865BD-C117-4977-A3A8-8051444116F5}" type="parTrans">
      <dgm:prSet/>
      <dgm:spPr/>
      <dgm:t>
        <a:bodyPr/>
        <a:lstStyle/>
        <a:p>
          <a:endParaRPr lang="zh-CN" altLang="en-US"/>
        </a:p>
      </dgm:t>
    </dgm:pt>
    <dgm:pt modelId="{2E43EE94-FE21-4F90-81B3-CED5B1ECC8C9}" cxnId="{D93865BD-C117-4977-A3A8-8051444116F5}" type="sibTrans">
      <dgm:prSet/>
      <dgm:spPr/>
      <dgm:t>
        <a:bodyPr/>
        <a:lstStyle/>
        <a:p>
          <a:endParaRPr lang="zh-CN" alt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0971512-D8E1-4E4B-89F4-FF2EB164C196}" type="pres">
      <dgm:prSet presAssocID="{773C5012-55F9-436E-B78B-2A38D8AAA0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3">
        <dgm:presLayoutVars>
          <dgm:bulletEnabled val="1"/>
        </dgm:presLayoutVars>
      </dgm:prSet>
      <dgm:spPr/>
    </dgm:pt>
    <dgm:pt modelId="{5785404B-F53E-4CF2-A702-90A46E89CED8}" type="pres">
      <dgm:prSet presAssocID="{507A6FE3-4D55-4ED6-A973-429D64C5DF28}" presName="spaceBetweenRectangles" presStyleCnt="0"/>
      <dgm:spPr/>
    </dgm:pt>
    <dgm:pt modelId="{EF963990-07B7-4DBC-8CFE-C86D15B61BB6}" type="pres">
      <dgm:prSet presAssocID="{CA58FE74-4619-4E47-BA6C-E0CD35AF5AC2}" presName="parentLin" presStyleCnt="0"/>
      <dgm:spPr/>
    </dgm:pt>
    <dgm:pt modelId="{AEA4B341-6C57-43B8-BC42-9813D43D1335}" type="pres">
      <dgm:prSet presAssocID="{CA58FE74-4619-4E47-BA6C-E0CD35AF5AC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D07B078-3354-4F1B-9438-E4F95C4B43A6}" type="pres">
      <dgm:prSet presAssocID="{CA58FE74-4619-4E47-BA6C-E0CD35AF5AC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F9047E-C8BE-4990-B6F7-84F4581E1FEA}" type="pres">
      <dgm:prSet presAssocID="{CA58FE74-4619-4E47-BA6C-E0CD35AF5AC2}" presName="negativeSpace" presStyleCnt="0"/>
      <dgm:spPr/>
    </dgm:pt>
    <dgm:pt modelId="{FB20FF5F-D131-4A8A-AEBC-01A2B84D6655}" type="pres">
      <dgm:prSet presAssocID="{CA58FE74-4619-4E47-BA6C-E0CD35AF5AC2}" presName="childText" presStyleLbl="conFgAcc1" presStyleIdx="1" presStyleCnt="3">
        <dgm:presLayoutVars>
          <dgm:bulletEnabled val="1"/>
        </dgm:presLayoutVars>
      </dgm:prSet>
      <dgm:spPr/>
    </dgm:pt>
    <dgm:pt modelId="{AC1FEB9E-7ED9-4E44-9D47-B63AE5862158}" type="pres">
      <dgm:prSet presAssocID="{5723A07A-E737-45B0-B84E-97FB4DE86580}" presName="spaceBetweenRectangles" presStyleCnt="0"/>
      <dgm:spPr/>
    </dgm:pt>
    <dgm:pt modelId="{04A221FB-3A34-4804-9E1E-FAA254BEF819}" type="pres">
      <dgm:prSet presAssocID="{D3284563-CEAB-43B3-81C4-5F6C081CBB78}" presName="parentLin" presStyleCnt="0"/>
      <dgm:spPr/>
    </dgm:pt>
    <dgm:pt modelId="{09CBCBA7-E2EE-4654-BCFB-AB2C2D77E66B}" type="pres">
      <dgm:prSet presAssocID="{D3284563-CEAB-43B3-81C4-5F6C081CBB78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F8B30F84-9FC1-4455-B8FC-CA5DC2189586}" type="pres">
      <dgm:prSet presAssocID="{D3284563-CEAB-43B3-81C4-5F6C081CBB7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AF99AA-34AA-4169-A0AA-91E0CC0C2D15}" type="pres">
      <dgm:prSet presAssocID="{D3284563-CEAB-43B3-81C4-5F6C081CBB78}" presName="negativeSpace" presStyleCnt="0"/>
      <dgm:spPr/>
    </dgm:pt>
    <dgm:pt modelId="{F855875C-E8B4-4273-8C6C-6A8EC3091B3C}" type="pres">
      <dgm:prSet presAssocID="{D3284563-CEAB-43B3-81C4-5F6C081CBB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BB42C0F-A5AE-431C-93EF-3B57F2CA36FF}" type="presOf" srcId="{D3284563-CEAB-43B3-81C4-5F6C081CBB78}" destId="{09CBCBA7-E2EE-4654-BCFB-AB2C2D77E66B}" srcOrd="0" destOrd="0" presId="urn:microsoft.com/office/officeart/2005/8/layout/list1#4"/>
    <dgm:cxn modelId="{3433A7FA-5699-4D8A-A708-C93546B0F882}" type="presOf" srcId="{CA58FE74-4619-4E47-BA6C-E0CD35AF5AC2}" destId="{DD07B078-3354-4F1B-9438-E4F95C4B43A6}" srcOrd="1" destOrd="0" presId="urn:microsoft.com/office/officeart/2005/8/layout/list1#4"/>
    <dgm:cxn modelId="{784F160D-3D1A-4C2C-965A-53F9109C07BB}" type="presOf" srcId="{CA58FE74-4619-4E47-BA6C-E0CD35AF5AC2}" destId="{AEA4B341-6C57-43B8-BC42-9813D43D1335}" srcOrd="0" destOrd="0" presId="urn:microsoft.com/office/officeart/2005/8/layout/list1#4"/>
    <dgm:cxn modelId="{D93865BD-C117-4977-A3A8-8051444116F5}" srcId="{26C320EB-5352-40AA-A0A9-C13066E1373C}" destId="{D3284563-CEAB-43B3-81C4-5F6C081CBB78}" srcOrd="2" destOrd="0" parTransId="{A2E240DA-ABFA-4A24-BE34-ABE926603D67}" sibTransId="{2E43EE94-FE21-4F90-81B3-CED5B1ECC8C9}"/>
    <dgm:cxn modelId="{79E29FC1-DDC5-4646-9CD4-5D1766003988}" type="presOf" srcId="{773C5012-55F9-436E-B78B-2A38D8AAA0C0}" destId="{D0971512-D8E1-4E4B-89F4-FF2EB164C196}" srcOrd="1" destOrd="0" presId="urn:microsoft.com/office/officeart/2005/8/layout/list1#4"/>
    <dgm:cxn modelId="{EFEA7E93-A3F7-4151-9089-EB26F2EDF58A}" type="presOf" srcId="{26C320EB-5352-40AA-A0A9-C13066E1373C}" destId="{E5EECCA3-F875-4B71-92CC-9CCDFB7DBFEF}" srcOrd="0" destOrd="0" presId="urn:microsoft.com/office/officeart/2005/8/layout/list1#4"/>
    <dgm:cxn modelId="{B7063F8D-9AF8-4391-AA8B-2927BD20445E}" srcId="{26C320EB-5352-40AA-A0A9-C13066E1373C}" destId="{CA58FE74-4619-4E47-BA6C-E0CD35AF5AC2}" srcOrd="1" destOrd="0" parTransId="{EBAD4DA7-135F-4F4E-9475-804E7DC205D2}" sibTransId="{5723A07A-E737-45B0-B84E-97FB4DE86580}"/>
    <dgm:cxn modelId="{0CB46381-9771-48A0-A5BA-86C276A6DF89}" type="presOf" srcId="{773C5012-55F9-436E-B78B-2A38D8AAA0C0}" destId="{58B158CB-C1D2-4676-88E6-6B3937A00A96}" srcOrd="0" destOrd="0" presId="urn:microsoft.com/office/officeart/2005/8/layout/list1#4"/>
    <dgm:cxn modelId="{9354CD80-A586-42EE-92DD-48C8E871CE6B}" type="presOf" srcId="{D3284563-CEAB-43B3-81C4-5F6C081CBB78}" destId="{F8B30F84-9FC1-4455-B8FC-CA5DC2189586}" srcOrd="1" destOrd="0" presId="urn:microsoft.com/office/officeart/2005/8/layout/list1#4"/>
    <dgm:cxn modelId="{4A59F1F3-CF2C-4D21-B362-F42F18844C27}" srcId="{26C320EB-5352-40AA-A0A9-C13066E1373C}" destId="{773C5012-55F9-436E-B78B-2A38D8AAA0C0}" srcOrd="0" destOrd="0" parTransId="{E1399106-9BE2-43F4-9430-F473CB36780F}" sibTransId="{507A6FE3-4D55-4ED6-A973-429D64C5DF28}"/>
    <dgm:cxn modelId="{70EDE1D6-D8C6-4E58-B737-5BA59740B368}" type="presParOf" srcId="{E5EECCA3-F875-4B71-92CC-9CCDFB7DBFEF}" destId="{667CAF5C-37C0-43B7-8B7E-02CCA3754DB9}" srcOrd="0" destOrd="0" presId="urn:microsoft.com/office/officeart/2005/8/layout/list1#4"/>
    <dgm:cxn modelId="{18CA7DAC-B5C6-4797-AEDB-4A14ECA75D86}" type="presParOf" srcId="{667CAF5C-37C0-43B7-8B7E-02CCA3754DB9}" destId="{58B158CB-C1D2-4676-88E6-6B3937A00A96}" srcOrd="0" destOrd="0" presId="urn:microsoft.com/office/officeart/2005/8/layout/list1#4"/>
    <dgm:cxn modelId="{1AC97DA4-9C98-426F-97A6-E3D4A188B1B4}" type="presParOf" srcId="{667CAF5C-37C0-43B7-8B7E-02CCA3754DB9}" destId="{D0971512-D8E1-4E4B-89F4-FF2EB164C196}" srcOrd="1" destOrd="0" presId="urn:microsoft.com/office/officeart/2005/8/layout/list1#4"/>
    <dgm:cxn modelId="{4AD640F5-49F5-4DC9-B16A-9CD92D99E9FC}" type="presParOf" srcId="{E5EECCA3-F875-4B71-92CC-9CCDFB7DBFEF}" destId="{05E10EBB-C85A-471E-9935-B48B9C39A12E}" srcOrd="1" destOrd="0" presId="urn:microsoft.com/office/officeart/2005/8/layout/list1#4"/>
    <dgm:cxn modelId="{616A74BC-791A-4DD6-B7C0-EA4CE1D9FDEB}" type="presParOf" srcId="{E5EECCA3-F875-4B71-92CC-9CCDFB7DBFEF}" destId="{1F055725-8984-42CB-98CB-8E7728DD5EAB}" srcOrd="2" destOrd="0" presId="urn:microsoft.com/office/officeart/2005/8/layout/list1#4"/>
    <dgm:cxn modelId="{735B0FB3-36F9-459A-BFA3-20CF02C82BD6}" type="presParOf" srcId="{E5EECCA3-F875-4B71-92CC-9CCDFB7DBFEF}" destId="{5785404B-F53E-4CF2-A702-90A46E89CED8}" srcOrd="3" destOrd="0" presId="urn:microsoft.com/office/officeart/2005/8/layout/list1#4"/>
    <dgm:cxn modelId="{DA1E7F0A-75A4-454B-8C28-768F563FCA42}" type="presParOf" srcId="{E5EECCA3-F875-4B71-92CC-9CCDFB7DBFEF}" destId="{EF963990-07B7-4DBC-8CFE-C86D15B61BB6}" srcOrd="4" destOrd="0" presId="urn:microsoft.com/office/officeart/2005/8/layout/list1#4"/>
    <dgm:cxn modelId="{DA8FFF6B-E742-49A6-AC2F-43107DD525C0}" type="presParOf" srcId="{EF963990-07B7-4DBC-8CFE-C86D15B61BB6}" destId="{AEA4B341-6C57-43B8-BC42-9813D43D1335}" srcOrd="0" destOrd="0" presId="urn:microsoft.com/office/officeart/2005/8/layout/list1#4"/>
    <dgm:cxn modelId="{E208FEFA-2656-443F-9A3C-93319022CE31}" type="presParOf" srcId="{EF963990-07B7-4DBC-8CFE-C86D15B61BB6}" destId="{DD07B078-3354-4F1B-9438-E4F95C4B43A6}" srcOrd="1" destOrd="0" presId="urn:microsoft.com/office/officeart/2005/8/layout/list1#4"/>
    <dgm:cxn modelId="{B2EDE44F-74A3-4E5C-A81A-49A67EAB76EA}" type="presParOf" srcId="{E5EECCA3-F875-4B71-92CC-9CCDFB7DBFEF}" destId="{98F9047E-C8BE-4990-B6F7-84F4581E1FEA}" srcOrd="5" destOrd="0" presId="urn:microsoft.com/office/officeart/2005/8/layout/list1#4"/>
    <dgm:cxn modelId="{8E917F31-89DA-4C93-B6AB-4F438A507075}" type="presParOf" srcId="{E5EECCA3-F875-4B71-92CC-9CCDFB7DBFEF}" destId="{FB20FF5F-D131-4A8A-AEBC-01A2B84D6655}" srcOrd="6" destOrd="0" presId="urn:microsoft.com/office/officeart/2005/8/layout/list1#4"/>
    <dgm:cxn modelId="{D69FCFAF-019C-4981-9B64-A6BD672A3F55}" type="presParOf" srcId="{E5EECCA3-F875-4B71-92CC-9CCDFB7DBFEF}" destId="{AC1FEB9E-7ED9-4E44-9D47-B63AE5862158}" srcOrd="7" destOrd="0" presId="urn:microsoft.com/office/officeart/2005/8/layout/list1#4"/>
    <dgm:cxn modelId="{DB3C554D-04D2-44D8-B56B-53DE665716C3}" type="presParOf" srcId="{E5EECCA3-F875-4B71-92CC-9CCDFB7DBFEF}" destId="{04A221FB-3A34-4804-9E1E-FAA254BEF819}" srcOrd="8" destOrd="0" presId="urn:microsoft.com/office/officeart/2005/8/layout/list1#4"/>
    <dgm:cxn modelId="{0FAFCB24-72DC-4DF8-B580-6211BD996CDF}" type="presParOf" srcId="{04A221FB-3A34-4804-9E1E-FAA254BEF819}" destId="{09CBCBA7-E2EE-4654-BCFB-AB2C2D77E66B}" srcOrd="0" destOrd="0" presId="urn:microsoft.com/office/officeart/2005/8/layout/list1#4"/>
    <dgm:cxn modelId="{66BEF483-6640-4E02-A20E-79FF8837604A}" type="presParOf" srcId="{04A221FB-3A34-4804-9E1E-FAA254BEF819}" destId="{F8B30F84-9FC1-4455-B8FC-CA5DC2189586}" srcOrd="1" destOrd="0" presId="urn:microsoft.com/office/officeart/2005/8/layout/list1#4"/>
    <dgm:cxn modelId="{360120FE-6322-4F6E-9034-BD2EF22F9E63}" type="presParOf" srcId="{E5EECCA3-F875-4B71-92CC-9CCDFB7DBFEF}" destId="{75AF99AA-34AA-4169-A0AA-91E0CC0C2D15}" srcOrd="9" destOrd="0" presId="urn:microsoft.com/office/officeart/2005/8/layout/list1#4"/>
    <dgm:cxn modelId="{948F25F0-5E97-43A7-B9CB-183C6DED5A43}" type="presParOf" srcId="{E5EECCA3-F875-4B71-92CC-9CCDFB7DBFEF}" destId="{F855875C-E8B4-4273-8C6C-6A8EC3091B3C}" srcOrd="10" destOrd="0" presId="urn:microsoft.com/office/officeart/2005/8/layout/list1#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543957"/>
          <a:ext cx="8653145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432657" y="27357"/>
          <a:ext cx="6057201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948" tIns="0" rIns="228948" bIns="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/>
            <a:t>数据类型</a:t>
          </a:r>
        </a:p>
      </dsp:txBody>
      <dsp:txXfrm>
        <a:off x="483094" y="77794"/>
        <a:ext cx="5956327" cy="932326"/>
      </dsp:txXfrm>
    </dsp:sp>
    <dsp:sp modelId="{FB20FF5F-D131-4A8A-AEBC-01A2B84D6655}">
      <dsp:nvSpPr>
        <dsp:cNvPr id="0" name=""/>
        <dsp:cNvSpPr/>
      </dsp:nvSpPr>
      <dsp:spPr>
        <a:xfrm>
          <a:off x="0" y="2131557"/>
          <a:ext cx="8653145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7B078-3354-4F1B-9438-E4F95C4B43A6}">
      <dsp:nvSpPr>
        <dsp:cNvPr id="0" name=""/>
        <dsp:cNvSpPr/>
      </dsp:nvSpPr>
      <dsp:spPr>
        <a:xfrm>
          <a:off x="432657" y="1614957"/>
          <a:ext cx="6057201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948" tIns="0" rIns="228948" bIns="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/>
            <a:t>DDL</a:t>
          </a:r>
          <a:r>
            <a:rPr lang="zh-CN" altLang="en-US" sz="3500" kern="1200"/>
            <a:t>语句</a:t>
          </a:r>
        </a:p>
      </dsp:txBody>
      <dsp:txXfrm>
        <a:off x="483094" y="1665394"/>
        <a:ext cx="5956327" cy="932326"/>
      </dsp:txXfrm>
    </dsp:sp>
    <dsp:sp modelId="{F855875C-E8B4-4273-8C6C-6A8EC3091B3C}">
      <dsp:nvSpPr>
        <dsp:cNvPr id="0" name=""/>
        <dsp:cNvSpPr/>
      </dsp:nvSpPr>
      <dsp:spPr>
        <a:xfrm>
          <a:off x="0" y="3719157"/>
          <a:ext cx="8653145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30F84-9FC1-4455-B8FC-CA5DC2189586}">
      <dsp:nvSpPr>
        <dsp:cNvPr id="0" name=""/>
        <dsp:cNvSpPr/>
      </dsp:nvSpPr>
      <dsp:spPr>
        <a:xfrm>
          <a:off x="432657" y="3202557"/>
          <a:ext cx="6057201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948" tIns="0" rIns="228948" bIns="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/>
            <a:t>DML</a:t>
          </a:r>
          <a:r>
            <a:rPr lang="zh-CN" altLang="en-US" sz="3500" kern="1200"/>
            <a:t>语句</a:t>
          </a:r>
        </a:p>
      </dsp:txBody>
      <dsp:txXfrm>
        <a:off x="483094" y="3252994"/>
        <a:ext cx="5956327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4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4352F-615E-43FE-A0D3-9AE158BA8B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0DE03-6488-4E45-9FE2-5922E89236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1469985"/>
            <a:ext cx="12192000" cy="372704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 descr="C:\Users\jiangxy\Desktop\原图.png"/>
          <p:cNvPicPr>
            <a:picLocks noChangeAspect="1" noChangeArrowheads="1"/>
          </p:cNvPicPr>
          <p:nvPr userDrawn="1"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5057798" y="1532033"/>
            <a:ext cx="2076404" cy="360000"/>
          </a:xfrm>
          <a:prstGeom prst="rect">
            <a:avLst/>
          </a:prstGeom>
          <a:noFill/>
        </p:spPr>
      </p:pic>
      <p:sp>
        <p:nvSpPr>
          <p:cNvPr id="4" name="页脚占位符 4"/>
          <p:cNvSpPr txBox="1"/>
          <p:nvPr userDrawn="1"/>
        </p:nvSpPr>
        <p:spPr>
          <a:xfrm>
            <a:off x="4038600" y="6572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北京互连众信科技有限公司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63108" y="6391075"/>
            <a:ext cx="543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 txBox="1"/>
          <p:nvPr userDrawn="1"/>
        </p:nvSpPr>
        <p:spPr>
          <a:xfrm>
            <a:off x="4038600" y="6572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北京互连众信科技有限公司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30164"/>
            <a:ext cx="10515600" cy="750150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38200" y="901521"/>
            <a:ext cx="10515600" cy="0"/>
          </a:xfrm>
          <a:prstGeom prst="line">
            <a:avLst/>
          </a:prstGeom>
          <a:ln w="57150">
            <a:solidFill>
              <a:srgbClr val="238AC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63108" y="6391075"/>
            <a:ext cx="543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3" descr="C:\Users\jiangxy\Desktop\原图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285634" y="346522"/>
            <a:ext cx="2076404" cy="360000"/>
          </a:xfrm>
          <a:prstGeom prst="rect">
            <a:avLst/>
          </a:prstGeom>
          <a:noFill/>
        </p:spPr>
      </p:pic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/>
              <a:t>北京互连众信科技有限公司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690943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" name="Picture 3" descr="C:\Users\jiangxy\Desktop\原图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285634" y="346522"/>
            <a:ext cx="2076404" cy="360000"/>
          </a:xfrm>
          <a:prstGeom prst="rect">
            <a:avLst/>
          </a:prstGeom>
          <a:noFill/>
        </p:spPr>
      </p:pic>
      <p:cxnSp>
        <p:nvCxnSpPr>
          <p:cNvPr id="4" name="直接连接符 3"/>
          <p:cNvCxnSpPr/>
          <p:nvPr userDrawn="1"/>
        </p:nvCxnSpPr>
        <p:spPr>
          <a:xfrm>
            <a:off x="838200" y="901521"/>
            <a:ext cx="10515600" cy="0"/>
          </a:xfrm>
          <a:prstGeom prst="line">
            <a:avLst/>
          </a:prstGeom>
          <a:ln w="57150">
            <a:solidFill>
              <a:srgbClr val="238AC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63108" y="6391075"/>
            <a:ext cx="543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/>
              <a:t>北京互连众信科技有限公司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63108" y="6391075"/>
            <a:ext cx="543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 txBox="1"/>
          <p:nvPr userDrawn="1"/>
        </p:nvSpPr>
        <p:spPr>
          <a:xfrm>
            <a:off x="4038600" y="6572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北京互连众信科技有限公司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©</a:t>
            </a:r>
            <a:r>
              <a:rPr lang="zh-CN" altLang="en-US"/>
              <a:t>北京互连众信科技有限公司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B5E4-E011-4EBE-A806-1BFE836D16B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612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</a:t>
            </a:r>
            <a:r>
              <a:rPr lang="zh-CN" altLang="en-US"/>
              <a:t>北京互连众信科技有限公司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资产360\资产360PPT资料\5-26\未标题-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3" y="1"/>
            <a:ext cx="609600" cy="3289300"/>
          </a:xfrm>
          <a:prstGeom prst="rect">
            <a:avLst/>
          </a:prstGeom>
          <a:noFill/>
        </p:spPr>
      </p:pic>
      <p:pic>
        <p:nvPicPr>
          <p:cNvPr id="1028" name="Picture 4" descr="C:\资产360\资产360PPT资料\5-26\未标题-3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992" y="2561170"/>
            <a:ext cx="6286544" cy="1248833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3909270" y="4801480"/>
            <a:ext cx="732143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kumimoji="1" lang="en-US" sz="3600" b="1" dirty="0">
                <a:solidFill>
                  <a:srgbClr val="CC6600"/>
                </a:solidFill>
                <a:latin typeface="+mn-ea"/>
                <a:cs typeface="+mn-ea"/>
              </a:rPr>
              <a:t>MYSQL</a:t>
            </a:r>
            <a:r>
              <a:rPr kumimoji="1" lang="zh-CN" sz="3600" b="1" dirty="0">
                <a:solidFill>
                  <a:srgbClr val="CC6600"/>
                </a:solidFill>
                <a:latin typeface="+mn-ea"/>
                <a:cs typeface="+mn-ea"/>
              </a:rPr>
              <a:t>数据库培训</a:t>
            </a:r>
            <a:endParaRPr kumimoji="1" lang="zh-CN" sz="3600" b="1" dirty="0">
              <a:solidFill>
                <a:srgbClr val="CC66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  <a:r>
              <a:rPr lang="en-US" altLang="zh-CN"/>
              <a:t>--</a:t>
            </a:r>
            <a:r>
              <a:rPr lang="zh-CN" altLang="en-US"/>
              <a:t>整数类型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158240"/>
            <a:ext cx="100037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  “(M,D)”表示该值一共显示M位整数，其中D位位于小数点后面。例如，定义为FLOAT(7,4)的一个列可以显示为-999.9999。MySQL保存值时进行四舍五入，因此如果在FLOAT(7,4)列内插入999.00009，近似结果是999.0001。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   FLOAT和DOUBLE中的M和D的取值默认都为0，即除了最大最小值，不限制位数。允许的值理论上是-1.7976931348623157E+308~-2.2250738585072014E-308、0和2.2250738585072014E-308~1.7976931348623157E+308。M、D范围如下（MySql5.7实测，与IEEE标准计算的实际是不同的，下面介绍）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   M取值范围为0~255。FLOAT只保证6位有效数字的准确性，所以FLOAT(M,D)中，M&lt;=6时，数字通常是准确的。如果M和D都有明确定义，其超出范围后的处理同decimal。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   D取值范围为0~30，同时必须&lt;=M。double只保证16位有效数字的准确性，所以DOUBLE(M,D)中，M&lt;=16时，数字通常是准确的。如果M和D都有明确定义，其超出范围后的处理同decimal。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    FLOAT和DOUBLE中，若M的定义分别超出7和17，则多出的有效数字部分，取值是不定的，通常数值上会发生错误。因为浮点数是不准确的，所以我们要避免使用“=”来判断两个数是否相等。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  <a:r>
              <a:rPr lang="en-US" altLang="zh-CN"/>
              <a:t>--</a:t>
            </a:r>
            <a:r>
              <a:rPr lang="zh-CN" altLang="en-US"/>
              <a:t>日期类型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38200" y="1602105"/>
          <a:ext cx="1072642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05"/>
                <a:gridCol w="2681605"/>
                <a:gridCol w="2681605"/>
                <a:gridCol w="2681605"/>
              </a:tblGrid>
              <a:tr h="736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日期和时间类型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最小值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最大值</a:t>
                      </a:r>
                      <a:endParaRPr lang="zh-CN" altLang="en-US"/>
                    </a:p>
                  </a:txBody>
                  <a:tcPr/>
                </a:tc>
              </a:tr>
              <a:tr h="737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1000-01-01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9999-12-31</a:t>
                      </a:r>
                      <a:endParaRPr lang="en-US" altLang="zh-CN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DATETIME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1000-01-01 00:00:00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9999-12-31 23:59:59</a:t>
                      </a:r>
                      <a:endParaRPr lang="en-US" altLang="zh-CN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TIMESTAMP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19700101080001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2038</a:t>
                      </a:r>
                      <a:r>
                        <a:rPr lang="zh-CN" altLang="en-US"/>
                        <a:t>年某个时刻</a:t>
                      </a:r>
                      <a:endParaRPr lang="zh-CN" altLang="en-US"/>
                    </a:p>
                  </a:txBody>
                  <a:tcPr/>
                </a:tc>
              </a:tr>
              <a:tr h="737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-838:59:59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838:59:59</a:t>
                      </a:r>
                      <a:endParaRPr lang="zh-CN" altLang="en-US"/>
                    </a:p>
                  </a:txBody>
                  <a:tcPr/>
                </a:tc>
              </a:tr>
              <a:tr h="796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YEAR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1901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2155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  <a:r>
              <a:rPr lang="en-US" altLang="zh-CN"/>
              <a:t>--</a:t>
            </a:r>
            <a:r>
              <a:rPr lang="zh-CN" altLang="en-US"/>
              <a:t>日期类型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0610" y="1129030"/>
            <a:ext cx="981964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mysql&gt; create table d(c1 date,c2 time,c3 datetime</a:t>
            </a:r>
            <a:r>
              <a:rPr lang="en-US" altLang="zh-CN" sz="2800"/>
              <a:t>,c4 timestamp,c5 year</a:t>
            </a:r>
            <a:r>
              <a:rPr lang="zh-CN" altLang="en-US" sz="2800"/>
              <a:t>);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mysql&gt; insert into d values(now(),now(),now(),now()</a:t>
            </a:r>
            <a:r>
              <a:rPr lang="en-US" altLang="zh-CN" sz="2800"/>
              <a:t>,now()</a:t>
            </a:r>
            <a:r>
              <a:rPr lang="zh-CN" altLang="en-US" sz="2800"/>
              <a:t>);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mysql&gt; select * from d;</a:t>
            </a:r>
            <a:endParaRPr lang="zh-CN" altLang="en-US" sz="2800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+------------+----------+---------------------+---------------------+------+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c1         | c2       | c3                  | c4                  | c5  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+------------+----------+---------------------+---------------------+------+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| 2018-06-28 | 04:09:04 | 2018-06-28 04:09:04 | 2018-06-28 04:09:04 | 2018 |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+------------+----------+---------------------+---------------------+------+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  <a:r>
              <a:rPr lang="en-US" altLang="zh-CN"/>
              <a:t>--</a:t>
            </a:r>
            <a:r>
              <a:rPr lang="zh-CN" altLang="en-US"/>
              <a:t>字符串类型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51535" y="1778000"/>
          <a:ext cx="10378440" cy="310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590"/>
                <a:gridCol w="3463925"/>
                <a:gridCol w="3463925"/>
              </a:tblGrid>
              <a:tr h="591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字符串类型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591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CHAR(M)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 为 0～255 之间的整数</a:t>
                      </a:r>
                      <a:endParaRPr lang="zh-CN" altLang="en-US"/>
                    </a:p>
                  </a:txBody>
                  <a:tcPr/>
                </a:tc>
              </a:tr>
              <a:tr h="591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VARCHAR(M)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 为 0～65535 之间的整数，值的长度+1 个字节</a:t>
                      </a:r>
                      <a:endParaRPr lang="zh-CN" altLang="en-US"/>
                    </a:p>
                  </a:txBody>
                  <a:tcPr/>
                </a:tc>
              </a:tr>
              <a:tr h="591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BLOB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允许长度 0～65535 字节，值的长度+2 个字节</a:t>
                      </a:r>
                      <a:endParaRPr lang="zh-CN" altLang="en-US"/>
                    </a:p>
                  </a:txBody>
                  <a:tcPr/>
                </a:tc>
              </a:tr>
              <a:tr h="591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TEXT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允许长度 0～65535 字节，值的长度+2 个字节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  <a:r>
              <a:rPr lang="en-US" altLang="zh-CN"/>
              <a:t>--</a:t>
            </a:r>
            <a:r>
              <a:rPr lang="zh-CN" altLang="en-US"/>
              <a:t>字符串类型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028700"/>
            <a:ext cx="979360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CHAR和VARCHAR类型</a:t>
            </a:r>
            <a:endParaRPr lang="zh-CN" altLang="en-US" b="1"/>
          </a:p>
          <a:p>
            <a:endParaRPr lang="zh-CN" altLang="en-US" b="1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    CHAR和VARCHAR类型声明的长度表示你想要保存的最大字符数。例如，CHAR(30)可以占用30个字符。默认长度都为255。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    CHAR列的长度固定为创建表时声明的长度。长度可以为从0到255的任何值。当保存CHAR值时，在它们的右边填充空格以达到指定的长度。当检索到CHAR值时，尾部的空格被删除掉，所以，我们在存储时字符串右边不能有空格，即使有，查询出来后也会被删除。在存储或检索过程中不进行大小写转换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    所以当char类型的字段为唯一值时，添加的值是否已经存在以不包含末尾空格（可能有多个空格）的值确定，比较时会在末尾补满空格后与现已存在的值比较。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    VARCHAR列中的值为可变长字符串。长度可以指定为0到65,535之间的值。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  <a:r>
              <a:rPr lang="en-US" altLang="zh-CN"/>
              <a:t>--</a:t>
            </a:r>
            <a:r>
              <a:rPr lang="zh-CN" altLang="en-US"/>
              <a:t>字符串类型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065530"/>
            <a:ext cx="101358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同CHAR对比，VARCHAR值保存时只保存需要的字符数，另加一个字节来记录长度(如果列声明的长度超过255，则使用两个字节)。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VARCHAR值保存时不进行填充。当值保存和检索时尾部的空格仍保留，符合标准SQL。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分配给CHAR或VARCHAR列的值超过列的最大长度，则对值进行裁剪以使其适合。如果被裁掉的字符不是空格，则会产生一条警告。如果裁剪非空格字符，则会造成错误(而不是警告)并通过使用严格SQL模式禁用值的插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下面显示了将各种字符串值保存到CHAR(4)和VARCHAR(4)列后的结果：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26" name="Picture 2" descr="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46885"/>
            <a:ext cx="5236695" cy="21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  <a:r>
              <a:rPr lang="en-US" altLang="zh-CN"/>
              <a:t>--</a:t>
            </a:r>
            <a:r>
              <a:rPr lang="zh-CN" altLang="en-US"/>
              <a:t>字符串类型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62318" y="1438835"/>
            <a:ext cx="927847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b="1" dirty="0" smtClean="0"/>
              <a:t>BLOB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CLOB</a:t>
            </a:r>
            <a:endParaRPr lang="en-US" altLang="zh-CN" sz="2000" b="1" dirty="0" smtClean="0"/>
          </a:p>
          <a:p>
            <a:pPr marL="285750" indent="-285750" latinLnBrk="1">
              <a:buFont typeface="Wingdings" panose="05000000000000000000" pitchFamily="2" charset="2"/>
              <a:buChar char="l"/>
            </a:pPr>
            <a:r>
              <a:rPr lang="en-US" altLang="zh-CN" dirty="0" smtClean="0"/>
              <a:t>BLOB</a:t>
            </a:r>
            <a:r>
              <a:rPr lang="zh-CN" altLang="en-US" dirty="0"/>
              <a:t>，二进制大对象（字节流）。可以用来存储图片，声音和视频等二进制文件。没有字符集的说法。</a:t>
            </a:r>
            <a:endParaRPr lang="zh-CN" altLang="en-US" dirty="0"/>
          </a:p>
          <a:p>
            <a:pPr marL="285750" indent="-285750" latinLnBrk="1">
              <a:buFont typeface="Wingdings" panose="05000000000000000000" pitchFamily="2" charset="2"/>
              <a:buChar char="l"/>
            </a:pPr>
            <a:r>
              <a:rPr lang="en-US" altLang="zh-CN" dirty="0"/>
              <a:t>TEXT</a:t>
            </a:r>
            <a:r>
              <a:rPr lang="zh-CN" altLang="en-US" dirty="0"/>
              <a:t>，文本大对象（字符流）。可以用来存储大量的字符串，可以理解为超大的</a:t>
            </a:r>
            <a:r>
              <a:rPr lang="en-US" altLang="zh-CN" dirty="0"/>
              <a:t>char</a:t>
            </a:r>
            <a:r>
              <a:rPr lang="zh-CN" altLang="en-US" dirty="0"/>
              <a:t>或者</a:t>
            </a:r>
            <a:r>
              <a:rPr lang="en-US" altLang="zh-CN" dirty="0" err="1"/>
              <a:t>varchar</a:t>
            </a:r>
            <a:r>
              <a:rPr lang="zh-CN" altLang="en-US" dirty="0"/>
              <a:t>类型。由于是存储字符，所以有字符集的说法。</a:t>
            </a:r>
            <a:endParaRPr lang="zh-CN" altLang="en-US" dirty="0"/>
          </a:p>
          <a:p>
            <a:pPr marL="285750" indent="-285750" latinLnBrk="1">
              <a:buFont typeface="Wingdings" panose="05000000000000000000" pitchFamily="2" charset="2"/>
              <a:buChar char="l"/>
            </a:pPr>
            <a:r>
              <a:rPr lang="zh-CN" altLang="en-US" dirty="0"/>
              <a:t>并且</a:t>
            </a:r>
            <a:r>
              <a:rPr lang="en-US" altLang="zh-CN" dirty="0"/>
              <a:t>blob</a:t>
            </a:r>
            <a:r>
              <a:rPr lang="zh-CN" altLang="en-US" dirty="0"/>
              <a:t>和</a:t>
            </a:r>
            <a:r>
              <a:rPr lang="en-US" altLang="zh-CN" dirty="0"/>
              <a:t>text</a:t>
            </a:r>
            <a:r>
              <a:rPr lang="zh-CN" altLang="en-US" dirty="0"/>
              <a:t>类型是无法设置默认值的。并且必要时要增大</a:t>
            </a:r>
            <a:r>
              <a:rPr lang="en-US" altLang="zh-CN" dirty="0" err="1"/>
              <a:t>max_allowed_packet</a:t>
            </a:r>
            <a:r>
              <a:rPr lang="zh-CN" altLang="en-US" dirty="0"/>
              <a:t>的值以适应该数据类型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endParaRPr lang="en-US" altLang="zh-CN" sz="2000" b="1" dirty="0" smtClean="0"/>
          </a:p>
          <a:p>
            <a:pPr latinLnBrk="1"/>
            <a:r>
              <a:rPr lang="zh-CN" altLang="en-US" sz="2000" b="1" dirty="0" smtClean="0"/>
              <a:t>根据</a:t>
            </a:r>
            <a:r>
              <a:rPr lang="en-US" altLang="zh-CN" sz="2000" b="1" dirty="0" err="1"/>
              <a:t>mysql</a:t>
            </a:r>
            <a:r>
              <a:rPr lang="zh-CN" altLang="en-US" sz="2000" b="1" dirty="0"/>
              <a:t>的个性，</a:t>
            </a:r>
            <a:r>
              <a:rPr lang="en-US" altLang="zh-CN" sz="2000" b="1" dirty="0"/>
              <a:t>blob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text</a:t>
            </a:r>
            <a:r>
              <a:rPr lang="zh-CN" altLang="en-US" sz="2000" b="1" dirty="0"/>
              <a:t>又细分为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marL="285750" indent="-285750" latinLnBrk="1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tinyblob</a:t>
            </a:r>
            <a:r>
              <a:rPr lang="zh-CN" altLang="en-US" dirty="0"/>
              <a:t>，</a:t>
            </a:r>
            <a:r>
              <a:rPr lang="en-US" altLang="zh-CN" dirty="0" err="1"/>
              <a:t>tinytext</a:t>
            </a:r>
            <a:r>
              <a:rPr lang="zh-CN" altLang="en-US" dirty="0"/>
              <a:t>，最大存储限制</a:t>
            </a:r>
            <a:r>
              <a:rPr lang="en-US" altLang="zh-CN" dirty="0"/>
              <a:t>255</a:t>
            </a:r>
            <a:r>
              <a:rPr lang="zh-CN" altLang="en-US" dirty="0"/>
              <a:t>字节；</a:t>
            </a:r>
            <a:endParaRPr lang="zh-CN" altLang="en-US" dirty="0"/>
          </a:p>
          <a:p>
            <a:pPr marL="285750" indent="-285750" latinLnBrk="1">
              <a:buFont typeface="Wingdings" panose="05000000000000000000" pitchFamily="2" charset="2"/>
              <a:buChar char="l"/>
            </a:pPr>
            <a:r>
              <a:rPr lang="en-US" altLang="zh-CN" dirty="0"/>
              <a:t>blob</a:t>
            </a:r>
            <a:r>
              <a:rPr lang="zh-CN" altLang="en-US" dirty="0"/>
              <a:t>，</a:t>
            </a:r>
            <a:r>
              <a:rPr lang="en-US" altLang="zh-CN" dirty="0"/>
              <a:t>text</a:t>
            </a:r>
            <a:r>
              <a:rPr lang="zh-CN" altLang="en-US" dirty="0"/>
              <a:t>，最大存储限制</a:t>
            </a:r>
            <a:r>
              <a:rPr lang="en-US" altLang="zh-CN" dirty="0" smtClean="0"/>
              <a:t>64k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285750" indent="-285750" latinLnBrk="1">
              <a:buFont typeface="Wingdings" panose="05000000000000000000" pitchFamily="2" charset="2"/>
              <a:buChar char="l"/>
            </a:pPr>
            <a:r>
              <a:rPr lang="en-US" altLang="zh-CN" dirty="0" err="1"/>
              <a:t>mediumblob</a:t>
            </a:r>
            <a:r>
              <a:rPr lang="zh-CN" altLang="en-US" dirty="0"/>
              <a:t>，</a:t>
            </a:r>
            <a:r>
              <a:rPr lang="en-US" altLang="zh-CN" dirty="0" err="1"/>
              <a:t>mediumtext</a:t>
            </a:r>
            <a:r>
              <a:rPr lang="zh-CN" altLang="en-US" dirty="0"/>
              <a:t>，最大存储限制</a:t>
            </a:r>
            <a:r>
              <a:rPr lang="en-US" altLang="zh-CN" dirty="0"/>
              <a:t>16M</a:t>
            </a:r>
            <a:r>
              <a:rPr lang="zh-CN" altLang="en-US" dirty="0"/>
              <a:t>；</a:t>
            </a:r>
            <a:endParaRPr lang="zh-CN" altLang="en-US" dirty="0"/>
          </a:p>
          <a:p>
            <a:pPr marL="285750" indent="-285750" latinLnBrk="1">
              <a:buFont typeface="Wingdings" panose="05000000000000000000" pitchFamily="2" charset="2"/>
              <a:buChar char="l"/>
            </a:pPr>
            <a:r>
              <a:rPr lang="en-US" altLang="zh-CN" dirty="0" err="1"/>
              <a:t>longblob</a:t>
            </a:r>
            <a:r>
              <a:rPr lang="zh-CN" altLang="en-US" dirty="0"/>
              <a:t>，</a:t>
            </a:r>
            <a:r>
              <a:rPr lang="en-US" altLang="zh-CN" dirty="0" err="1"/>
              <a:t>longtext</a:t>
            </a:r>
            <a:r>
              <a:rPr lang="zh-CN" altLang="en-US" dirty="0"/>
              <a:t>，最大存储限制</a:t>
            </a:r>
            <a:r>
              <a:rPr lang="en-US" altLang="zh-CN" dirty="0"/>
              <a:t>4G</a:t>
            </a:r>
            <a:r>
              <a:rPr lang="zh-CN" altLang="en-US" dirty="0"/>
              <a:t>。</a:t>
            </a:r>
            <a:endParaRPr lang="zh-CN" altLang="en-US" dirty="0"/>
          </a:p>
          <a:p>
            <a:pPr marL="285750" indent="-285750" latinLnBrk="1">
              <a:buFont typeface="Wingdings" panose="05000000000000000000" pitchFamily="2" charset="2"/>
              <a:buChar char="l"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 smtClean="0"/>
              <a:t>北京互连众信科技有限公司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0612" y="1196788"/>
            <a:ext cx="99239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SQL </a:t>
            </a:r>
            <a:r>
              <a:rPr lang="zh-CN" altLang="en-US" sz="2000" b="1" dirty="0"/>
              <a:t>分类：</a:t>
            </a:r>
            <a:endParaRPr lang="zh-CN" altLang="en-US" sz="2000" dirty="0"/>
          </a:p>
          <a:p>
            <a:r>
              <a:rPr lang="en-US" altLang="zh-CN" sz="2000" b="1" dirty="0"/>
              <a:t>SQL </a:t>
            </a:r>
            <a:r>
              <a:rPr lang="zh-CN" altLang="en-US" sz="2000" b="1" dirty="0"/>
              <a:t>语句主要可以划分为以下 </a:t>
            </a:r>
            <a:r>
              <a:rPr lang="en-US" altLang="zh-CN" sz="2000" b="1" dirty="0"/>
              <a:t>3 </a:t>
            </a:r>
            <a:r>
              <a:rPr lang="zh-CN" altLang="en-US" sz="2000" b="1" dirty="0"/>
              <a:t>个类别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DDL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Data Definition Languages</a:t>
            </a:r>
            <a:r>
              <a:rPr lang="zh-CN" altLang="en-US" sz="2000" b="1" dirty="0"/>
              <a:t>）语句：</a:t>
            </a:r>
            <a:r>
              <a:rPr lang="zh-CN" altLang="en-US" sz="2000" dirty="0"/>
              <a:t>数据定义语言，这些语句定义了不同的数据段、数据库、表、列、索引等数据库对象的定义。常用的语句关键字主要包括 </a:t>
            </a:r>
            <a:r>
              <a:rPr lang="en-US" altLang="zh-CN" sz="2000" dirty="0"/>
              <a:t>create</a:t>
            </a:r>
            <a:r>
              <a:rPr lang="zh-CN" altLang="en-US" sz="2000" dirty="0"/>
              <a:t>、</a:t>
            </a:r>
            <a:r>
              <a:rPr lang="en-US" altLang="zh-CN" sz="2000" dirty="0"/>
              <a:t>drop</a:t>
            </a:r>
            <a:r>
              <a:rPr lang="zh-CN" altLang="en-US" sz="2000" dirty="0"/>
              <a:t>、</a:t>
            </a:r>
            <a:r>
              <a:rPr lang="en-US" altLang="zh-CN" sz="2000" dirty="0"/>
              <a:t>alter</a:t>
            </a:r>
            <a:r>
              <a:rPr lang="zh-CN" altLang="en-US" sz="2000" dirty="0"/>
              <a:t>等。</a:t>
            </a:r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DML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Data Manipulation Language</a:t>
            </a:r>
            <a:r>
              <a:rPr lang="zh-CN" altLang="en-US" sz="2000" b="1" dirty="0"/>
              <a:t>）语句：</a:t>
            </a:r>
            <a:r>
              <a:rPr lang="zh-CN" altLang="en-US" sz="2000" dirty="0"/>
              <a:t>数据操纵语句，用于添加、删除、更新和查询数据库记录，并检查数据完整性，常用的语句关键字主要包括 </a:t>
            </a:r>
            <a:r>
              <a:rPr lang="en-US" altLang="zh-CN" sz="2000" dirty="0"/>
              <a:t>insert</a:t>
            </a:r>
            <a:r>
              <a:rPr lang="zh-CN" altLang="en-US" sz="2000" dirty="0"/>
              <a:t>、</a:t>
            </a:r>
            <a:r>
              <a:rPr lang="en-US" altLang="zh-CN" sz="2000" dirty="0"/>
              <a:t>delete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udpate</a:t>
            </a:r>
            <a:r>
              <a:rPr lang="en-US" altLang="zh-CN" sz="2000" dirty="0"/>
              <a:t> </a:t>
            </a:r>
            <a:r>
              <a:rPr lang="zh-CN" altLang="en-US" sz="2000" dirty="0"/>
              <a:t>和</a:t>
            </a:r>
            <a:r>
              <a:rPr lang="en-US" altLang="zh-CN" sz="2000" dirty="0"/>
              <a:t>select </a:t>
            </a:r>
            <a:r>
              <a:rPr lang="zh-CN" altLang="en-US" sz="2000" dirty="0"/>
              <a:t>等。</a:t>
            </a:r>
            <a:r>
              <a:rPr lang="en-US" altLang="zh-CN" sz="2000" dirty="0"/>
              <a:t>(</a:t>
            </a:r>
            <a:r>
              <a:rPr lang="zh-CN" altLang="en-US" sz="2000" dirty="0"/>
              <a:t>增添改查）</a:t>
            </a:r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DCL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Data Control Language</a:t>
            </a:r>
            <a:r>
              <a:rPr lang="zh-CN" altLang="en-US" sz="2000" b="1" dirty="0"/>
              <a:t>）语句：</a:t>
            </a:r>
            <a:r>
              <a:rPr lang="zh-CN" altLang="en-US" sz="2000" dirty="0"/>
              <a:t>数据控制语句，用于控制不同数据段直接的许可和访问级别的语句。这些语句定义了数据库、表、字段、用户的访问权限和安全级别。主要的语句关键字包括 </a:t>
            </a:r>
            <a:r>
              <a:rPr lang="en-US" altLang="zh-CN" sz="2000" dirty="0"/>
              <a:t>grant</a:t>
            </a:r>
            <a:r>
              <a:rPr lang="zh-CN" altLang="en-US" sz="2000" dirty="0"/>
              <a:t>、</a:t>
            </a:r>
            <a:r>
              <a:rPr lang="en-US" altLang="zh-CN" sz="2000" dirty="0"/>
              <a:t>revoke </a:t>
            </a:r>
            <a:r>
              <a:rPr lang="zh-CN" altLang="en-US" sz="2000" dirty="0"/>
              <a:t>等。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 smtClean="0"/>
              <a:t>北京互连众信科技有限公司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294" y="1492624"/>
            <a:ext cx="982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DDL </a:t>
            </a:r>
            <a:r>
              <a:rPr lang="zh-CN" altLang="en-US" sz="2400" dirty="0"/>
              <a:t>是数据定义语言的缩写，简单来说，就是对数据库内部的对象进行创建、删除、修改的操作语言。它和 </a:t>
            </a:r>
            <a:r>
              <a:rPr lang="en-US" altLang="zh-CN" sz="2400" dirty="0"/>
              <a:t>DML </a:t>
            </a:r>
            <a:r>
              <a:rPr lang="zh-CN" altLang="en-US" sz="2400" dirty="0"/>
              <a:t>语言的最大区别是 </a:t>
            </a:r>
            <a:r>
              <a:rPr lang="en-US" altLang="zh-CN" sz="2400" dirty="0"/>
              <a:t>DML </a:t>
            </a:r>
            <a:r>
              <a:rPr lang="zh-CN" altLang="en-US" sz="2400" dirty="0"/>
              <a:t>只是对表内部数据的操作，而不涉及到表的定义、结构的修改，更不会涉及到其他对象。</a:t>
            </a:r>
            <a:r>
              <a:rPr lang="en-US" altLang="zh-CN" sz="2400" dirty="0"/>
              <a:t>DDL </a:t>
            </a:r>
            <a:r>
              <a:rPr lang="zh-CN" altLang="en-US" sz="2400" dirty="0"/>
              <a:t>语句更多的被数据库管理员（</a:t>
            </a:r>
            <a:r>
              <a:rPr lang="en-US" altLang="zh-CN" sz="2400" dirty="0"/>
              <a:t>DBA</a:t>
            </a:r>
            <a:r>
              <a:rPr lang="zh-CN" altLang="en-US" sz="2400" dirty="0"/>
              <a:t>）所使用，一般的开发人员很少使用。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CTEATE </a:t>
            </a:r>
            <a:r>
              <a:rPr lang="en-US" dirty="0"/>
              <a:t>DATABASE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6056" y="1167914"/>
            <a:ext cx="9608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CREATE DATABASE 语句</a:t>
            </a:r>
            <a:endParaRPr lang="zh-CN" altLang="en-US" dirty="0"/>
          </a:p>
          <a:p>
            <a:r>
              <a:rPr lang="zh-CN" altLang="en-US" dirty="0"/>
              <a:t>CREATE DATABASE 用于创建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SQL CREATE DATABASE 语法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CREATE DATABASE database_name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SQL </a:t>
            </a:r>
            <a:r>
              <a:rPr lang="zh-CN" altLang="en-US" dirty="0"/>
              <a:t>CREATE DATABASE 实例</a:t>
            </a:r>
            <a:endParaRPr lang="zh-CN" altLang="en-US" dirty="0"/>
          </a:p>
          <a:p>
            <a:r>
              <a:rPr lang="zh-CN" altLang="en-US" dirty="0"/>
              <a:t>现在我们希望创建一个名为 "my_db" 的数据库。</a:t>
            </a:r>
            <a:endParaRPr lang="zh-CN" altLang="en-US" dirty="0"/>
          </a:p>
          <a:p>
            <a:r>
              <a:rPr lang="zh-CN" altLang="en-US" dirty="0"/>
              <a:t>我们使用下面的 CREATE DATABASE 语句：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CREATE DATABASE my_</a:t>
            </a:r>
            <a:r>
              <a:rPr lang="zh-CN" altLang="en-US" dirty="0" smtClean="0">
                <a:solidFill>
                  <a:srgbClr val="0070C0"/>
                </a:solidFill>
              </a:rPr>
              <a:t>db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729725" y="2921167"/>
            <a:ext cx="55707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6000" dirty="0">
                <a:solidFill>
                  <a:schemeClr val="bg1"/>
                </a:solidFill>
              </a:rPr>
              <a:t>合规组工作汇报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0" y="0"/>
            <a:ext cx="12192000" cy="3817257"/>
          </a:xfrm>
          <a:prstGeom prst="rect">
            <a:avLst/>
          </a:prstGeom>
          <a:blipFill dpi="0" rotWithShape="1">
            <a:blip r:embed="rId1"/>
            <a:srcRect/>
            <a:stretch>
              <a:fillRect t="-69067" b="-43779"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3113314" y="3207657"/>
            <a:ext cx="5965372" cy="1219200"/>
          </a:xfrm>
          <a:prstGeom prst="hexagon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/>
              <a:t>数据库培训</a:t>
            </a:r>
            <a:endParaRPr lang="zh-CN" altLang="en-US" sz="4800" b="1" dirty="0"/>
          </a:p>
        </p:txBody>
      </p:sp>
      <p:pic>
        <p:nvPicPr>
          <p:cNvPr id="9" name="Picture 3" descr="C:\Users\jiangxy\Desktop\原图.png"/>
          <p:cNvPicPr>
            <a:picLocks noChangeAspect="1" noChangeArrowheads="1"/>
          </p:cNvPicPr>
          <p:nvPr/>
        </p:nvPicPr>
        <p:blipFill>
          <a:blip r:embed="rId2">
            <a:biLevel thresh="50000"/>
          </a:blip>
          <a:srcRect/>
          <a:stretch>
            <a:fillRect/>
          </a:stretch>
        </p:blipFill>
        <p:spPr bwMode="auto">
          <a:xfrm rot="720000">
            <a:off x="5232960" y="870856"/>
            <a:ext cx="2678887" cy="464457"/>
          </a:xfrm>
          <a:prstGeom prst="rect">
            <a:avLst/>
          </a:prstGeom>
          <a:noFill/>
          <a:scene3d>
            <a:camera prst="orthographicFront">
              <a:rot lat="21299999" lon="3000000" rev="0"/>
            </a:camera>
            <a:lightRig rig="threePt" dir="t"/>
          </a:scene3d>
        </p:spPr>
      </p:pic>
      <p:sp>
        <p:nvSpPr>
          <p:cNvPr id="30" name="灯片编号占位符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CREATE </a:t>
            </a:r>
            <a:r>
              <a:rPr lang="en-US" dirty="0"/>
              <a:t>TABLE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9502" y="974874"/>
            <a:ext cx="96088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CREATE TABLE 语句</a:t>
            </a:r>
            <a:endParaRPr lang="zh-CN" altLang="en-US" dirty="0"/>
          </a:p>
          <a:p>
            <a:r>
              <a:rPr lang="zh-CN" altLang="en-US" dirty="0"/>
              <a:t>CREATE TABLE 语句用于创建数据库中的表。</a:t>
            </a:r>
            <a:endParaRPr lang="zh-CN" altLang="en-US" dirty="0"/>
          </a:p>
          <a:p>
            <a:r>
              <a:rPr lang="zh-CN" altLang="en-US" dirty="0"/>
              <a:t>SQL CREATE TABLE 语法</a:t>
            </a:r>
            <a:endParaRPr lang="zh-CN" altLang="en-US" dirty="0"/>
          </a:p>
          <a:p>
            <a:r>
              <a:rPr lang="zh-CN" altLang="en-US" sz="1600" dirty="0">
                <a:solidFill>
                  <a:srgbClr val="0070C0"/>
                </a:solidFill>
              </a:rPr>
              <a:t>CREATE TABLE 表名称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(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列名称1 数据类型,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列名称2 数据类型,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列名称3 数据类型,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....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)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dirty="0"/>
              <a:t>SQL CREATE TABLE 实例</a:t>
            </a:r>
            <a:endParaRPr lang="zh-CN" altLang="en-US" dirty="0"/>
          </a:p>
          <a:p>
            <a:r>
              <a:rPr lang="zh-CN" altLang="en-US" dirty="0"/>
              <a:t>本例演示如何创建名为 "Person" 的表。</a:t>
            </a:r>
            <a:endParaRPr lang="zh-CN" altLang="en-US" dirty="0"/>
          </a:p>
          <a:p>
            <a:r>
              <a:rPr lang="zh-CN" altLang="en-US" dirty="0"/>
              <a:t>该表包含 5 个列，列名分别是："Id_P"、"LastName"、"FirstName"、"Address" 以及 "City"：</a:t>
            </a:r>
            <a:endParaRPr lang="zh-CN" altLang="en-US" dirty="0"/>
          </a:p>
          <a:p>
            <a:r>
              <a:rPr lang="zh-CN" altLang="en-US" sz="1600" dirty="0">
                <a:solidFill>
                  <a:srgbClr val="0070C0"/>
                </a:solidFill>
              </a:rPr>
              <a:t>CREATE TABLE Persons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(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Id_P int,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LastName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FirstName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Address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City varchar(255)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)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3632" y="1313852"/>
            <a:ext cx="96088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SQL 约束</a:t>
            </a:r>
            <a:endParaRPr lang="zh-CN" altLang="en-US" dirty="0"/>
          </a:p>
          <a:p>
            <a:r>
              <a:rPr lang="zh-CN" altLang="en-US" dirty="0"/>
              <a:t>约束用于限制加入表的数据的类型。</a:t>
            </a:r>
            <a:endParaRPr lang="zh-CN" altLang="en-US" dirty="0"/>
          </a:p>
          <a:p>
            <a:r>
              <a:rPr lang="zh-CN" altLang="en-US" dirty="0"/>
              <a:t>可以在创建表时规定约束（通过 CREATE TABLE 语句），或者在表创建之后也可以（通过 ALTER TABLE 语句）。</a:t>
            </a:r>
            <a:endParaRPr lang="zh-CN" altLang="en-US" dirty="0"/>
          </a:p>
          <a:p>
            <a:r>
              <a:rPr lang="zh-CN" altLang="en-US" dirty="0"/>
              <a:t>我们将主要探讨以下几种约束：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NOT NULL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UNIQUE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PRIMARY KEY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FOREIGN KEY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CHECK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DEFAULT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NOT </a:t>
            </a:r>
            <a:r>
              <a:rPr lang="en-US" dirty="0"/>
              <a:t>NULL</a:t>
            </a:r>
            <a:r>
              <a:rPr lang="zh-CN" altLang="en-US" dirty="0"/>
              <a:t>约束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6397" y="1167915"/>
            <a:ext cx="96088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SQL NOT NULL 约束</a:t>
            </a:r>
            <a:endParaRPr lang="zh-CN" altLang="en-US" dirty="0"/>
          </a:p>
          <a:p>
            <a:r>
              <a:rPr lang="zh-CN" altLang="en-US" dirty="0"/>
              <a:t>NOT NULL 约束强制列不接受 NULL 值。</a:t>
            </a:r>
            <a:endParaRPr lang="zh-CN" altLang="en-US" dirty="0"/>
          </a:p>
          <a:p>
            <a:r>
              <a:rPr lang="zh-CN" altLang="en-US" dirty="0"/>
              <a:t>NOT NULL 约束强制字段始终包含值。这意味着，如果不向字段添加值，就无法插入新记录或者更新记录。</a:t>
            </a:r>
            <a:endParaRPr lang="zh-CN" altLang="en-US" dirty="0"/>
          </a:p>
          <a:p>
            <a:r>
              <a:rPr lang="zh-CN" altLang="en-US" dirty="0"/>
              <a:t>下面的 SQL 语句强制 "Id_P" 列和 "LastName" 列不接受 NULL 值：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CREATE TABLE Persons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(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Id_P int NOT NULL,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LastName varchar(255) NOT NULL,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FirstName varchar(255),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Address varchar(255),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City varchar(255)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UNIQUE</a:t>
            </a:r>
            <a:r>
              <a:rPr lang="zh-CN" altLang="en-US" dirty="0"/>
              <a:t>约束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1903" y="1033443"/>
            <a:ext cx="96088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SQL UNIQUE 约束</a:t>
            </a:r>
            <a:endParaRPr lang="zh-CN" altLang="en-US" sz="1600" dirty="0"/>
          </a:p>
          <a:p>
            <a:r>
              <a:rPr lang="zh-CN" altLang="en-US" sz="1600" dirty="0"/>
              <a:t>UNIQUE 约束唯一标识数据库表中的每条记录。</a:t>
            </a:r>
            <a:endParaRPr lang="zh-CN" altLang="en-US" sz="1600" dirty="0"/>
          </a:p>
          <a:p>
            <a:r>
              <a:rPr lang="zh-CN" altLang="en-US" sz="1600" dirty="0"/>
              <a:t>UNIQUE 和 PRIMARY KEY 约束均为列或列集合提供了唯一性的保证。</a:t>
            </a:r>
            <a:endParaRPr lang="zh-CN" altLang="en-US" sz="1600" dirty="0"/>
          </a:p>
          <a:p>
            <a:r>
              <a:rPr lang="zh-CN" altLang="en-US" sz="1600" dirty="0"/>
              <a:t>PRIMARY KEY 拥有自动定义的 UNIQUE 约束。</a:t>
            </a:r>
            <a:endParaRPr lang="zh-CN" altLang="en-US" sz="1600" dirty="0"/>
          </a:p>
          <a:p>
            <a:r>
              <a:rPr lang="zh-CN" altLang="en-US" sz="1600" dirty="0"/>
              <a:t>请注意，每个表可以有多个 UNIQUE 约束，但是每个表只能有一个 PRIMARY KEY 约束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r>
              <a:rPr lang="zh-CN" altLang="en-US" sz="1600" dirty="0">
                <a:solidFill>
                  <a:srgbClr val="0070C0"/>
                </a:solidFill>
              </a:rPr>
              <a:t>CREATE TABLE Persons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(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Id_P int NOT NULL,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LastName varchar(255) NOT NULL,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FirstName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Address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City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UNIQUE (Id_P)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)</a:t>
            </a:r>
            <a:r>
              <a:rPr lang="en-US" altLang="zh-CN" sz="1600" dirty="0" smtClean="0">
                <a:solidFill>
                  <a:srgbClr val="0070C0"/>
                </a:solidFill>
              </a:rPr>
              <a:t>;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CREATE TABLE Persons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(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Id_P int NOT NULL UNIQUE,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LastName varchar(255) NOT NULL,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FirstName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Address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City varchar(255)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)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PRIMARY </a:t>
            </a:r>
            <a:r>
              <a:rPr lang="en-US" dirty="0"/>
              <a:t>KEY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7420" y="1006549"/>
            <a:ext cx="96088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SQL PRIMARY KEY 约束</a:t>
            </a:r>
            <a:endParaRPr lang="zh-CN" altLang="en-US" sz="1600" dirty="0"/>
          </a:p>
          <a:p>
            <a:r>
              <a:rPr lang="zh-CN" altLang="en-US" sz="1600" dirty="0"/>
              <a:t>PRIMARY KEY 约束唯一标识数据库表中的每条记录。</a:t>
            </a:r>
            <a:endParaRPr lang="zh-CN" altLang="en-US" sz="1600" dirty="0"/>
          </a:p>
          <a:p>
            <a:r>
              <a:rPr lang="zh-CN" altLang="en-US" sz="1600" dirty="0"/>
              <a:t>主键必须包含唯一的值。</a:t>
            </a:r>
            <a:endParaRPr lang="zh-CN" altLang="en-US" sz="1600" dirty="0"/>
          </a:p>
          <a:p>
            <a:r>
              <a:rPr lang="zh-CN" altLang="en-US" sz="1600" dirty="0"/>
              <a:t>主键列不能包含 NULL 值。</a:t>
            </a:r>
            <a:endParaRPr lang="zh-CN" altLang="en-US" sz="1600" dirty="0"/>
          </a:p>
          <a:p>
            <a:r>
              <a:rPr lang="zh-CN" altLang="en-US" sz="1600" dirty="0"/>
              <a:t>每个表都应该有一个主键，并且每个表只能有一个主键。</a:t>
            </a:r>
            <a:endParaRPr lang="zh-CN" altLang="en-US" sz="1600" dirty="0"/>
          </a:p>
          <a:p>
            <a:r>
              <a:rPr lang="zh-CN" altLang="en-US" sz="1600" dirty="0">
                <a:solidFill>
                  <a:srgbClr val="0070C0"/>
                </a:solidFill>
              </a:rPr>
              <a:t>CREATE TABLE Persons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(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Id_P int NOT NULL,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LastName varchar(255) NOT NULL,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FirstName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Address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City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PRIMARY KEY (Id_P)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)</a:t>
            </a:r>
            <a:r>
              <a:rPr lang="en-US" altLang="zh-CN" sz="1600" dirty="0" smtClean="0">
                <a:solidFill>
                  <a:srgbClr val="0070C0"/>
                </a:solidFill>
              </a:rPr>
              <a:t>;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CREATE TABLE Persons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(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Id_P int NOT NULL PRIMARY KEY,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LastName varchar(255) NOT NULL,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FirstName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Address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City varchar(255)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)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DEFAULT</a:t>
            </a:r>
            <a:r>
              <a:rPr lang="zh-CN" altLang="en-US" dirty="0"/>
              <a:t>约束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6020" y="1302385"/>
            <a:ext cx="96088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SQL DEFAULT 约束</a:t>
            </a:r>
            <a:endParaRPr lang="zh-CN" altLang="en-US" dirty="0"/>
          </a:p>
          <a:p>
            <a:r>
              <a:rPr lang="zh-CN" altLang="en-US" dirty="0"/>
              <a:t>DEFAULT 约束用于向列中插入默认值。</a:t>
            </a:r>
            <a:endParaRPr lang="zh-CN" altLang="en-US" dirty="0"/>
          </a:p>
          <a:p>
            <a:r>
              <a:rPr lang="zh-CN" altLang="en-US" dirty="0"/>
              <a:t>如果没有规定其他的值，那么会将默认值添加到所有的新记录。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CREATE TABLE Persons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(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Id_P int NOT NULL,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LastName varchar(255) NOT NULL,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FirstName varchar(255),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Address varchar(255),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City varchar(255) DEFAULT 'Sandnes'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CREATE </a:t>
            </a:r>
            <a:r>
              <a:rPr lang="en-US" dirty="0"/>
              <a:t>INDEX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0185" y="1167915"/>
            <a:ext cx="96088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CREATE INDEX 语句用于在表中创建索引。</a:t>
            </a:r>
            <a:endParaRPr lang="zh-CN" altLang="en-US" dirty="0"/>
          </a:p>
          <a:p>
            <a:r>
              <a:rPr lang="zh-CN" altLang="en-US" dirty="0"/>
              <a:t>在不读取整个表的情况下，索引使数据库应用程序可以更快地查找数据。</a:t>
            </a:r>
            <a:endParaRPr lang="zh-CN" altLang="en-US" dirty="0"/>
          </a:p>
          <a:p>
            <a:r>
              <a:rPr lang="zh-CN" altLang="en-US" dirty="0"/>
              <a:t>索引</a:t>
            </a:r>
            <a:endParaRPr lang="zh-CN" altLang="en-US" dirty="0"/>
          </a:p>
          <a:p>
            <a:r>
              <a:rPr lang="zh-CN" altLang="en-US" dirty="0"/>
              <a:t>您可以在表中创建索引，以便更加快速高效地查询数据。</a:t>
            </a:r>
            <a:endParaRPr lang="zh-CN" altLang="en-US" dirty="0"/>
          </a:p>
          <a:p>
            <a:r>
              <a:rPr lang="zh-CN" altLang="en-US" dirty="0"/>
              <a:t>用户无法看到索引，它们只能被用来加速搜索/查询。</a:t>
            </a:r>
            <a:endParaRPr lang="zh-CN" altLang="en-US" dirty="0"/>
          </a:p>
          <a:p>
            <a:r>
              <a:rPr lang="zh-CN" altLang="en-US" dirty="0"/>
              <a:t>注释：更新一个包含索引的表需要比更新一个没有索引的表更多的时间，这是由于索引本身也需要更新。因此，理想的做法是仅仅在常常被搜索的列（以及表）上面创建索引。</a:t>
            </a:r>
            <a:endParaRPr lang="zh-CN" altLang="en-US" dirty="0"/>
          </a:p>
          <a:p>
            <a:r>
              <a:rPr lang="zh-CN" altLang="en-US" dirty="0"/>
              <a:t>SQL CREATE INDEX 语法</a:t>
            </a:r>
            <a:endParaRPr lang="zh-CN" altLang="en-US" dirty="0"/>
          </a:p>
          <a:p>
            <a:r>
              <a:rPr lang="zh-CN" altLang="en-US" dirty="0"/>
              <a:t>在表上创建一个简单的索引。允许使用重复的值：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CREATE INDEX index_name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ON table_name (column_name)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注释："column_name" 规定需要索引的列。</a:t>
            </a:r>
            <a:endParaRPr lang="zh-CN" altLang="en-US" dirty="0"/>
          </a:p>
          <a:p>
            <a:r>
              <a:rPr lang="zh-CN" altLang="en-US" dirty="0"/>
              <a:t>SQL CREATE UNIQUE INDEX 语法</a:t>
            </a:r>
            <a:endParaRPr lang="zh-CN" altLang="en-US" dirty="0"/>
          </a:p>
          <a:p>
            <a:r>
              <a:rPr lang="zh-CN" altLang="en-US" dirty="0"/>
              <a:t>在表上创建一个唯一的索引。唯一的索引意味着两个行不能拥有相同的索引值。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CREATE UNIQUE INDEX index_name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ON table_name (column_name)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DROP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3632" y="1141020"/>
            <a:ext cx="96088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通过使用 DROP 语句，可以轻松地删除索引、表和数据库。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ALTER TABLE table_name DROP INDEX index_name</a:t>
            </a:r>
            <a:endParaRPr lang="zh-CN" altLang="en-US" dirty="0"/>
          </a:p>
          <a:p>
            <a:r>
              <a:rPr lang="zh-CN" altLang="en-US" dirty="0"/>
              <a:t>SQL DROP TABLE 语句</a:t>
            </a:r>
            <a:endParaRPr lang="zh-CN" altLang="en-US" dirty="0"/>
          </a:p>
          <a:p>
            <a:r>
              <a:rPr lang="zh-CN" altLang="en-US" dirty="0"/>
              <a:t>DROP TABLE 语句用于删除表（表的结构、属性以及索引也会被删除）：</a:t>
            </a:r>
            <a:endParaRPr lang="zh-CN" altLang="en-US" dirty="0"/>
          </a:p>
          <a:p>
            <a:r>
              <a:rPr lang="zh-CN" altLang="en-US" dirty="0"/>
              <a:t>DROP TABLE 表名称</a:t>
            </a:r>
            <a:endParaRPr lang="zh-CN" altLang="en-US" dirty="0"/>
          </a:p>
          <a:p>
            <a:r>
              <a:rPr lang="zh-CN" altLang="en-US" dirty="0"/>
              <a:t>SQL DROP DATABASE 语句</a:t>
            </a:r>
            <a:endParaRPr lang="zh-CN" altLang="en-US" dirty="0"/>
          </a:p>
          <a:p>
            <a:r>
              <a:rPr lang="zh-CN" altLang="en-US" dirty="0"/>
              <a:t>DROP DATABASE 语句用于删除数据库：</a:t>
            </a:r>
            <a:endParaRPr lang="zh-CN" altLang="en-US" dirty="0"/>
          </a:p>
          <a:p>
            <a:r>
              <a:rPr lang="zh-CN" altLang="en-US" dirty="0"/>
              <a:t>DROP DATABASE 数据库名称</a:t>
            </a:r>
            <a:endParaRPr lang="zh-CN" altLang="en-US" dirty="0"/>
          </a:p>
          <a:p>
            <a:r>
              <a:rPr lang="zh-CN" altLang="en-US" dirty="0"/>
              <a:t>SQL TRUNCATE TABLE 语句</a:t>
            </a:r>
            <a:endParaRPr lang="zh-CN" altLang="en-US" dirty="0"/>
          </a:p>
          <a:p>
            <a:r>
              <a:rPr lang="zh-CN" altLang="en-US" dirty="0"/>
              <a:t>如果我们仅仅需要除去表内的数据，但并不删除表本身，那么我们该如何做呢？</a:t>
            </a:r>
            <a:endParaRPr lang="zh-CN" altLang="en-US" dirty="0"/>
          </a:p>
          <a:p>
            <a:r>
              <a:rPr lang="zh-CN" altLang="en-US" dirty="0"/>
              <a:t>请使用 TRUNCATE TABLE 命令（仅仅删除表格中的数据）：</a:t>
            </a:r>
            <a:endParaRPr lang="zh-CN" altLang="en-US" dirty="0"/>
          </a:p>
          <a:p>
            <a:r>
              <a:rPr lang="zh-CN" altLang="en-US" dirty="0"/>
              <a:t>TRUNCATE TABLE 表名称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ALTER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6397" y="1167914"/>
            <a:ext cx="96088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ALTER TABLE 语句</a:t>
            </a:r>
            <a:endParaRPr lang="zh-CN" altLang="en-US" dirty="0"/>
          </a:p>
          <a:p>
            <a:r>
              <a:rPr lang="zh-CN" altLang="en-US" dirty="0"/>
              <a:t>ALTER TABLE 语句用于在已有的表中添加、修改或删除列。</a:t>
            </a:r>
            <a:endParaRPr lang="zh-CN" altLang="en-US" dirty="0"/>
          </a:p>
          <a:p>
            <a:r>
              <a:rPr lang="zh-CN" altLang="en-US" dirty="0"/>
              <a:t>SQL ALTER TABLE 语法</a:t>
            </a:r>
            <a:endParaRPr lang="zh-CN" altLang="en-US" dirty="0"/>
          </a:p>
          <a:p>
            <a:r>
              <a:rPr lang="zh-CN" altLang="en-US" dirty="0"/>
              <a:t>如需在表中添加列，请使用下列语法: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ALTER TABLE table_name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ADD column_name datatype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要删除表中的列，请使用下列语法：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ALTER TABLE table_name 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DROP COLUMN column_name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注释：某些数据库系统不允许这种在数据库表中删除列的方式 (DROP COLUMN column_name)。</a:t>
            </a:r>
            <a:endParaRPr lang="zh-CN" altLang="en-US" dirty="0"/>
          </a:p>
          <a:p>
            <a:r>
              <a:rPr lang="zh-CN" altLang="en-US" dirty="0"/>
              <a:t>要改变表中列的数据类型，请使用下列语法：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ALTER TABLE table_name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ALTER COLUMN column_name datatype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ALTER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6738" y="1087232"/>
            <a:ext cx="96088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现在，我们希望在表 "Persons" 中添加一个名为 "Birthday" 的新列。</a:t>
            </a:r>
            <a:endParaRPr lang="zh-CN" altLang="en-US" dirty="0"/>
          </a:p>
          <a:p>
            <a:r>
              <a:rPr lang="zh-CN" altLang="en-US" dirty="0"/>
              <a:t>我们使用下列 SQL 语句：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ALTER TABLE Persons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ADD Birthday date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  <a:p>
            <a:r>
              <a:rPr lang="zh-CN" altLang="en-US" dirty="0"/>
              <a:t>改变数据类型实例</a:t>
            </a:r>
            <a:endParaRPr lang="zh-CN" altLang="en-US" dirty="0"/>
          </a:p>
          <a:p>
            <a:r>
              <a:rPr lang="zh-CN" altLang="en-US" dirty="0"/>
              <a:t>现在我们希望改变 "Persons" 表中 "Birthday" 列的数据类型。</a:t>
            </a:r>
            <a:endParaRPr lang="zh-CN" altLang="en-US" dirty="0"/>
          </a:p>
          <a:p>
            <a:r>
              <a:rPr lang="zh-CN" altLang="en-US" dirty="0"/>
              <a:t>我们使用下列 SQL 语句：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ALTER TABLE Persons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ALTER COLUMN Birthday year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  <a:p>
            <a:r>
              <a:rPr lang="zh-CN" altLang="en-US" dirty="0"/>
              <a:t>DROP COLUMN 实例</a:t>
            </a:r>
            <a:endParaRPr lang="zh-CN" altLang="en-US" dirty="0"/>
          </a:p>
          <a:p>
            <a:r>
              <a:rPr lang="zh-CN" altLang="en-US" dirty="0"/>
              <a:t>接下来，我们删除 "Person" 表中的 "Birthday" 列：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ALTER TABLE Person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DROP COLUMN Birthday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培训说明</a:t>
            </a:r>
            <a:endParaRPr lang="zh-CN" altLang="en-US" dirty="0"/>
          </a:p>
        </p:txBody>
      </p:sp>
      <p:graphicFrame>
        <p:nvGraphicFramePr>
          <p:cNvPr id="15" name="表格 14"/>
          <p:cNvGraphicFramePr/>
          <p:nvPr/>
        </p:nvGraphicFramePr>
        <p:xfrm>
          <a:off x="838200" y="1377315"/>
          <a:ext cx="1034796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580"/>
                <a:gridCol w="8374380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该级别为数据库入门级，培训人员需掌握数据类型使用，数据库、表、视图等对象的创建修改和删除，数据库增删改查等操作。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该级别培训人员需掌握数据库查询语句的使用，通过条件过滤出需要的数据，和数据库常用函数的使用。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该级别培训人员需掌握数据库的复杂查询，多表连接、分组排序和聚合函数的使用。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该级别培训人员需掌握对</a:t>
                      </a:r>
                      <a:r>
                        <a:rPr lang="en-US" altLang="zh-CN"/>
                        <a:t>SQL</a:t>
                      </a:r>
                      <a:r>
                        <a:rPr lang="zh-CN" altLang="en-US"/>
                        <a:t>语句的优化，能够更高效的使用</a:t>
                      </a:r>
                      <a:r>
                        <a:rPr lang="en-US" altLang="zh-CN"/>
                        <a:t>SQL</a:t>
                      </a:r>
                      <a:r>
                        <a:rPr lang="zh-CN" altLang="en-US"/>
                        <a:t>语句。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该级别培训人员需掌握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的基本使用。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该级别培训人员需掌握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模块的使用，包的创建使用等。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该级别培训人员需掌握通过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对数据库的访问，熟练进行脚本开发。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AUTO </a:t>
            </a:r>
            <a:r>
              <a:rPr lang="en-US" dirty="0"/>
              <a:t>INCREMENT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0099" y="1087120"/>
            <a:ext cx="10227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Auto-increment 会在新记录插入表中时生成一个唯一的数字。</a:t>
            </a:r>
            <a:endParaRPr lang="zh-CN" altLang="en-US" dirty="0"/>
          </a:p>
          <a:p>
            <a:r>
              <a:rPr lang="zh-CN" altLang="en-US" dirty="0"/>
              <a:t>AUTO INCREMENT 字段</a:t>
            </a:r>
            <a:endParaRPr lang="zh-CN" altLang="en-US" dirty="0"/>
          </a:p>
          <a:p>
            <a:r>
              <a:rPr lang="zh-CN" altLang="en-US" dirty="0"/>
              <a:t>我们通常希望在每次插入新记录时，自动地创建主键字段的值。</a:t>
            </a:r>
            <a:endParaRPr lang="zh-CN" altLang="en-US" dirty="0"/>
          </a:p>
          <a:p>
            <a:r>
              <a:rPr lang="zh-CN" altLang="en-US" dirty="0"/>
              <a:t>我们可以在表中创建一个 auto-increment 字段。</a:t>
            </a:r>
            <a:endParaRPr lang="zh-CN" altLang="en-US" dirty="0"/>
          </a:p>
          <a:p>
            <a:r>
              <a:rPr lang="zh-CN" altLang="en-US" dirty="0"/>
              <a:t>用于 MySQL 的语法</a:t>
            </a:r>
            <a:endParaRPr lang="zh-CN" altLang="en-US" dirty="0"/>
          </a:p>
          <a:p>
            <a:r>
              <a:rPr lang="zh-CN" altLang="en-US" dirty="0"/>
              <a:t>下列 SQL 语句把 "Persons" 表中的 "P_Id" 列定义为 auto-increment 主键：</a:t>
            </a:r>
            <a:endParaRPr lang="zh-CN" altLang="en-US" dirty="0"/>
          </a:p>
          <a:p>
            <a:r>
              <a:rPr lang="zh-CN" altLang="en-US" sz="1600" dirty="0">
                <a:solidFill>
                  <a:srgbClr val="0070C0"/>
                </a:solidFill>
              </a:rPr>
              <a:t>CREATE TABLE Persons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(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P_Id int NOT NULL AUTO_INCREMENT,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LastName varchar(255) NOT NULL,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FirstName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Address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City varchar(255),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PRIMARY KEY (P_Id)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)</a:t>
            </a:r>
            <a:endParaRPr lang="zh-CN" altLang="en-US" sz="1600" dirty="0">
              <a:solidFill>
                <a:srgbClr val="0070C0"/>
              </a:solidFill>
            </a:endParaRPr>
          </a:p>
          <a:p>
            <a:r>
              <a:rPr lang="zh-CN" altLang="en-US" dirty="0"/>
              <a:t>MySQL 使用 AUTO_INCREMENT 关键字来执行 auto-increment 任务。</a:t>
            </a:r>
            <a:endParaRPr lang="zh-CN" altLang="en-US" dirty="0"/>
          </a:p>
          <a:p>
            <a:r>
              <a:rPr lang="zh-CN" altLang="en-US" dirty="0"/>
              <a:t>默认地，AUTO_INCREMENT 的开始值是 1，每条新记录递增 1。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VIEW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3291" y="1114126"/>
            <a:ext cx="96088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SQL CREATE VIEW 语句</a:t>
            </a:r>
            <a:endParaRPr lang="zh-CN" altLang="en-US" dirty="0"/>
          </a:p>
          <a:p>
            <a:r>
              <a:rPr lang="zh-CN" altLang="en-US" dirty="0"/>
              <a:t>什么是视图？</a:t>
            </a:r>
            <a:endParaRPr lang="zh-CN" altLang="en-US" dirty="0"/>
          </a:p>
          <a:p>
            <a:r>
              <a:rPr lang="zh-CN" altLang="en-US" dirty="0"/>
              <a:t>在 SQL 中，视图是基于 SQL 语句的结果集的可视化的表。</a:t>
            </a:r>
            <a:endParaRPr lang="zh-CN" altLang="en-US" dirty="0"/>
          </a:p>
          <a:p>
            <a:r>
              <a:rPr lang="zh-CN" altLang="en-US" dirty="0"/>
              <a:t>视图包含行和列，就像一个真实的表。视图中的字段就是来自一个或多个数据库中的真实的表中的字段。我们可以向视图添加 SQL 函数、WHERE 以及 JOIN 语句，我们也可以提交数据，就像这些来自于某个单一的表。</a:t>
            </a:r>
            <a:endParaRPr lang="zh-CN" altLang="en-US" dirty="0"/>
          </a:p>
          <a:p>
            <a:r>
              <a:rPr lang="zh-CN" altLang="en-US" dirty="0"/>
              <a:t>注释：数据库的设计和结构不会受到视图中的函数、where 或 join 语句的影响。</a:t>
            </a:r>
            <a:endParaRPr lang="zh-CN" altLang="en-US" dirty="0"/>
          </a:p>
          <a:p>
            <a:r>
              <a:rPr lang="zh-CN" altLang="en-US" dirty="0"/>
              <a:t>SQL CREATE VIEW 语法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CREATE VIEW view_name AS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SELECT column_name(s)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FROM table_name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WHERE condition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注释：视图总是显示最近的数据。每当用户查询视图时，数据库引擎通过使用 SQL 语句来重建数据。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DDL-- VIEW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9843" y="1154467"/>
            <a:ext cx="96088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SQL CREATE VIEW 实例</a:t>
            </a:r>
            <a:endParaRPr lang="zh-CN" altLang="en-US" dirty="0"/>
          </a:p>
          <a:p>
            <a:r>
              <a:rPr lang="zh-CN" altLang="en-US" dirty="0"/>
              <a:t>可以从某个查询内部、某个存储过程内部，或者从另一个视图内部来使用视图。通过向视图添加函数、join 等等，我们可以向用户精确地提交我们希望提交的数据。</a:t>
            </a:r>
            <a:endParaRPr lang="zh-CN" altLang="en-US" dirty="0"/>
          </a:p>
          <a:p>
            <a:r>
              <a:rPr lang="zh-CN" altLang="en-US" dirty="0"/>
              <a:t>样本数据库 Northwind 拥有一些被默认安装的视图。视图 "Current Product List" 会从 Products 表列出所有正在使用的产品。这个视图使用下列 SQL 创建：</a:t>
            </a:r>
            <a:endParaRPr lang="zh-CN" altLang="en-US" dirty="0"/>
          </a:p>
          <a:p>
            <a:r>
              <a:rPr lang="zh-CN" altLang="en-US" dirty="0">
                <a:solidFill>
                  <a:srgbClr val="0070C0"/>
                </a:solidFill>
              </a:rPr>
              <a:t>CREATE VIEW [Current Product List] AS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SELECT ProductID,ProductName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FROM Products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WHERE Discontinued=No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zh-CN" altLang="en-US" smtClean="0"/>
              <a:t>北京互连众信科技有限公司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2318" y="1600200"/>
            <a:ext cx="9412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DML </a:t>
            </a:r>
            <a:r>
              <a:rPr lang="zh-CN" altLang="en-US" sz="2400" dirty="0"/>
              <a:t>操作是指对数据库中表记录的操作，主要包括表记录的插入（</a:t>
            </a:r>
            <a:r>
              <a:rPr lang="en-US" altLang="zh-CN" sz="2400" dirty="0"/>
              <a:t>insert</a:t>
            </a:r>
            <a:r>
              <a:rPr lang="zh-CN" altLang="en-US" sz="2400" dirty="0"/>
              <a:t>）、更新（</a:t>
            </a:r>
            <a:r>
              <a:rPr lang="en-US" altLang="zh-CN" sz="2400" dirty="0"/>
              <a:t>update</a:t>
            </a:r>
            <a:r>
              <a:rPr lang="zh-CN" altLang="en-US" sz="2400" dirty="0"/>
              <a:t>）、删除（</a:t>
            </a:r>
            <a:r>
              <a:rPr lang="en-US" altLang="zh-CN" sz="2400" dirty="0"/>
              <a:t>delete</a:t>
            </a:r>
            <a:r>
              <a:rPr lang="zh-CN" altLang="en-US" sz="2400" dirty="0"/>
              <a:t>）和查询（</a:t>
            </a:r>
            <a:r>
              <a:rPr lang="en-US" altLang="zh-CN" sz="2400" dirty="0"/>
              <a:t>select</a:t>
            </a:r>
            <a:r>
              <a:rPr lang="zh-CN" altLang="en-US" sz="2400" dirty="0"/>
              <a:t>），是开发人员日常使用最频繁的操作。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DML-- INSERT </a:t>
            </a:r>
            <a:r>
              <a:rPr lang="en-US" dirty="0"/>
              <a:t>INTO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6020" y="1302385"/>
            <a:ext cx="9608820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r>
              <a:rPr lang="zh-CN" altLang="en-US"/>
              <a:t>INSERT INTO 语句用于向表格中插入新的行。</a:t>
            </a:r>
            <a:endParaRPr lang="zh-CN" altLang="en-US"/>
          </a:p>
          <a:p>
            <a:r>
              <a:rPr lang="zh-CN" altLang="en-US"/>
              <a:t>语法</a:t>
            </a:r>
            <a:endParaRPr lang="zh-CN" altLang="en-US"/>
          </a:p>
          <a:p>
            <a:r>
              <a:rPr lang="zh-CN" altLang="en-US" sz="1600">
                <a:solidFill>
                  <a:srgbClr val="0070C0"/>
                </a:solidFill>
              </a:rPr>
              <a:t>INSERT INTO 表名称 VALUES (值1, 值2,....)</a:t>
            </a:r>
            <a:endParaRPr lang="zh-CN" altLang="en-US"/>
          </a:p>
          <a:p>
            <a:r>
              <a:rPr lang="zh-CN" altLang="en-US"/>
              <a:t>我们也可以指定所要插入数据的列：</a:t>
            </a:r>
            <a:endParaRPr lang="zh-CN" altLang="en-US"/>
          </a:p>
          <a:p>
            <a:r>
              <a:rPr lang="zh-CN" altLang="en-US" sz="1600">
                <a:solidFill>
                  <a:srgbClr val="0070C0"/>
                </a:solidFill>
              </a:rPr>
              <a:t>INSERT INTO table_name (列1, 列2,...) VALUES (值1, 值2,....)</a:t>
            </a:r>
            <a:endParaRPr lang="zh-CN" altLang="en-US"/>
          </a:p>
          <a:p>
            <a:r>
              <a:rPr lang="zh-CN" altLang="en-US" b="1">
                <a:sym typeface="+mn-ea"/>
              </a:rPr>
              <a:t>"Persons" 表：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SQL 语句：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  <a:sym typeface="+mn-ea"/>
              </a:rPr>
              <a:t>INSERT INTO Persons VALUES ('Gates', 'Bill', 'Xuanwumen 10', 'Beijing')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在指定的列中插入数据</a:t>
            </a:r>
            <a:endParaRPr lang="zh-CN" altLang="en-US"/>
          </a:p>
          <a:p>
            <a:r>
              <a:rPr lang="zh-CN" altLang="en-US">
                <a:sym typeface="+mn-ea"/>
              </a:rPr>
              <a:t>SQL 语句：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  <a:sym typeface="+mn-ea"/>
              </a:rPr>
              <a:t>INSERT INTO Persons (LastName, Address) VALUES ('Wilson', 'Champs-Elysees')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176020" y="3348355"/>
          <a:ext cx="853186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LastName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FirstName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Address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Carter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Thomas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Changan Street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Beijing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DML-- UPDATE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223645"/>
            <a:ext cx="9608820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Update 语句用于修改表中的数据。</a:t>
            </a:r>
            <a:endParaRPr lang="zh-CN" altLang="en-US"/>
          </a:p>
          <a:p>
            <a:r>
              <a:rPr lang="zh-CN" altLang="en-US"/>
              <a:t>语法：</a:t>
            </a:r>
            <a:endParaRPr lang="zh-CN" altLang="en-US"/>
          </a:p>
          <a:p>
            <a:r>
              <a:rPr lang="zh-CN" altLang="en-US" sz="1600">
                <a:solidFill>
                  <a:srgbClr val="0070C0"/>
                </a:solidFill>
              </a:rPr>
              <a:t>UPDATE 表名称 SET 列名称 = 新值 WHERE 列名称 = 某值</a:t>
            </a:r>
            <a:endParaRPr lang="zh-CN" altLang="en-US"/>
          </a:p>
          <a:p>
            <a:r>
              <a:rPr lang="zh-CN" altLang="en-US" b="1"/>
              <a:t>Person: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更新某一行中的一个列</a:t>
            </a:r>
            <a:endParaRPr lang="zh-CN" altLang="en-US"/>
          </a:p>
          <a:p>
            <a:r>
              <a:rPr lang="zh-CN" altLang="en-US">
                <a:sym typeface="+mn-ea"/>
              </a:rPr>
              <a:t>我们为 lastname 是 "Wilson" 的人添加 firstname：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  <a:sym typeface="+mn-ea"/>
              </a:rPr>
              <a:t>UPDATE Person SET FirstName = 'Fred' WHERE LastName = 'Wilson'</a:t>
            </a:r>
            <a:r>
              <a:rPr lang="zh-CN" altLang="en-US">
                <a:sym typeface="+mn-ea"/>
              </a:rPr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更新某一行中的若干列</a:t>
            </a:r>
            <a:endParaRPr lang="zh-CN" altLang="en-US"/>
          </a:p>
          <a:p>
            <a:r>
              <a:rPr lang="zh-CN" altLang="en-US">
                <a:sym typeface="+mn-ea"/>
              </a:rPr>
              <a:t>我们会修改地址（address），并添加城市名称（city）：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  <a:sym typeface="+mn-ea"/>
              </a:rPr>
              <a:t>UPDATE Person SET Address = 'Zhongshan 23', City = 'Nanjing'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  <a:sym typeface="+mn-ea"/>
              </a:rPr>
              <a:t>WHERE LastName = 'Wilson'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38200" y="2357120"/>
          <a:ext cx="85318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LastName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FirstName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Address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City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Gates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Bill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Xuanwumen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Beijing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Wilson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Champs-Elysees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DML-- DELETE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975995"/>
            <a:ext cx="960882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DELETE 语句用于删除表中的行。</a:t>
            </a:r>
            <a:endParaRPr lang="zh-CN" altLang="en-US"/>
          </a:p>
          <a:p>
            <a:r>
              <a:rPr lang="zh-CN" altLang="en-US"/>
              <a:t>语法</a:t>
            </a:r>
            <a:endParaRPr lang="zh-CN" altLang="en-US"/>
          </a:p>
          <a:p>
            <a:r>
              <a:rPr lang="zh-CN" altLang="en-US"/>
              <a:t>DELETE FROM 表名称 WHERE 列名称 = 值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删除某行</a:t>
            </a:r>
            <a:endParaRPr lang="zh-CN" altLang="en-US"/>
          </a:p>
          <a:p>
            <a:r>
              <a:rPr lang="zh-CN" altLang="en-US" sz="1600">
                <a:solidFill>
                  <a:schemeClr val="accent1"/>
                </a:solidFill>
                <a:sym typeface="+mn-ea"/>
              </a:rPr>
              <a:t>DELETE FROM Person WHERE LastName = 'Wilson' 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删除所有行</a:t>
            </a:r>
            <a:endParaRPr lang="zh-CN" altLang="en-US"/>
          </a:p>
          <a:p>
            <a:r>
              <a:rPr lang="zh-CN" altLang="en-US">
                <a:sym typeface="+mn-ea"/>
              </a:rPr>
              <a:t>可以在不删除表的情况下删除所有的行。这意味着表的结构、属性和索引都是完整的：</a:t>
            </a:r>
            <a:endParaRPr lang="zh-CN" altLang="en-US"/>
          </a:p>
          <a:p>
            <a:r>
              <a:rPr lang="zh-CN" altLang="en-US">
                <a:sym typeface="+mn-ea"/>
              </a:rPr>
              <a:t>DELETE FROM table_name</a:t>
            </a:r>
            <a:endParaRPr lang="zh-CN" altLang="en-US"/>
          </a:p>
          <a:p>
            <a:r>
              <a:rPr lang="zh-CN" altLang="en-US">
                <a:sym typeface="+mn-ea"/>
              </a:rPr>
              <a:t>或者：</a:t>
            </a:r>
            <a:endParaRPr lang="zh-CN" altLang="en-US"/>
          </a:p>
          <a:p>
            <a:r>
              <a:rPr lang="zh-CN" altLang="en-US" sz="1600">
                <a:solidFill>
                  <a:schemeClr val="accent1"/>
                </a:solidFill>
                <a:sym typeface="+mn-ea"/>
              </a:rPr>
              <a:t>DELETE * FROM table_name</a:t>
            </a:r>
            <a:endParaRPr lang="zh-CN" altLang="en-US" sz="16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资产360\资产360PPT资料\5-26\未标题-2.wm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69324" y="1790437"/>
            <a:ext cx="2653353" cy="577625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2368062"/>
            <a:ext cx="12192000" cy="2567353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THANK YOU</a:t>
            </a:r>
            <a:endParaRPr lang="zh-CN" altLang="en-US" sz="6600" b="1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关系型数据库系统架构</a:t>
            </a:r>
            <a:r>
              <a:rPr lang="en-US" altLang="zh-CN" dirty="0" smtClean="0"/>
              <a:t>(C/S)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095472" y="3643314"/>
            <a:ext cx="1928826" cy="50006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DBMS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667240" y="1428736"/>
            <a:ext cx="1928826" cy="78581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网络连接与客户端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524760" y="1000108"/>
            <a:ext cx="1928826" cy="50006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客户端连接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667240" y="3500438"/>
            <a:ext cx="1928826" cy="78581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解析器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优化器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667240" y="5643578"/>
            <a:ext cx="1928826" cy="50006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存储机制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524760" y="1643050"/>
            <a:ext cx="1928826" cy="78581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服务器服务进程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线程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524760" y="2571744"/>
            <a:ext cx="1928826" cy="50006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查询接口</a:t>
            </a:r>
            <a:r>
              <a:rPr lang="en-US" altLang="zh-CN" dirty="0" smtClean="0">
                <a:ea typeface="宋体" panose="02010600030101010101" pitchFamily="2" charset="-122"/>
              </a:rPr>
              <a:t>(SQL)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524760" y="3214686"/>
            <a:ext cx="1928826" cy="50006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查询解析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524760" y="3857628"/>
            <a:ext cx="1928826" cy="50006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查询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优化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524760" y="4572008"/>
            <a:ext cx="1928826" cy="50006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查询执行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7524760" y="5357826"/>
            <a:ext cx="1928826" cy="114300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文件读取，写入，关闭，维护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4" idx="3"/>
            <a:endCxn id="7" idx="1"/>
          </p:cNvCxnSpPr>
          <p:nvPr/>
        </p:nvCxnSpPr>
        <p:spPr bwMode="auto">
          <a:xfrm>
            <a:off x="4024298" y="3893347"/>
            <a:ext cx="64294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stCxn id="4" idx="3"/>
            <a:endCxn id="5" idx="1"/>
          </p:cNvCxnSpPr>
          <p:nvPr/>
        </p:nvCxnSpPr>
        <p:spPr bwMode="auto">
          <a:xfrm flipV="1">
            <a:off x="4024298" y="1821645"/>
            <a:ext cx="642942" cy="207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stCxn id="4" idx="3"/>
            <a:endCxn id="8" idx="1"/>
          </p:cNvCxnSpPr>
          <p:nvPr/>
        </p:nvCxnSpPr>
        <p:spPr bwMode="auto">
          <a:xfrm>
            <a:off x="4024298" y="3893347"/>
            <a:ext cx="642942" cy="2000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5" idx="3"/>
            <a:endCxn id="6" idx="1"/>
          </p:cNvCxnSpPr>
          <p:nvPr/>
        </p:nvCxnSpPr>
        <p:spPr bwMode="auto">
          <a:xfrm flipV="1">
            <a:off x="6596066" y="1250141"/>
            <a:ext cx="928694" cy="57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>
            <a:stCxn id="5" idx="3"/>
            <a:endCxn id="9" idx="1"/>
          </p:cNvCxnSpPr>
          <p:nvPr/>
        </p:nvCxnSpPr>
        <p:spPr bwMode="auto">
          <a:xfrm>
            <a:off x="6596066" y="1821645"/>
            <a:ext cx="928694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>
            <a:stCxn id="5" idx="3"/>
            <a:endCxn id="10" idx="1"/>
          </p:cNvCxnSpPr>
          <p:nvPr/>
        </p:nvCxnSpPr>
        <p:spPr bwMode="auto">
          <a:xfrm>
            <a:off x="6596066" y="1821645"/>
            <a:ext cx="928694" cy="1000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>
            <a:stCxn id="7" idx="3"/>
            <a:endCxn id="11" idx="1"/>
          </p:cNvCxnSpPr>
          <p:nvPr/>
        </p:nvCxnSpPr>
        <p:spPr bwMode="auto">
          <a:xfrm flipV="1">
            <a:off x="6596066" y="3464719"/>
            <a:ext cx="92869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>
            <a:stCxn id="7" idx="3"/>
            <a:endCxn id="12" idx="1"/>
          </p:cNvCxnSpPr>
          <p:nvPr/>
        </p:nvCxnSpPr>
        <p:spPr bwMode="auto">
          <a:xfrm>
            <a:off x="6596066" y="3893347"/>
            <a:ext cx="928694" cy="21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>
            <a:stCxn id="7" idx="3"/>
            <a:endCxn id="13" idx="1"/>
          </p:cNvCxnSpPr>
          <p:nvPr/>
        </p:nvCxnSpPr>
        <p:spPr bwMode="auto">
          <a:xfrm>
            <a:off x="6596066" y="3893347"/>
            <a:ext cx="928694" cy="928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>
            <a:stCxn id="8" idx="3"/>
            <a:endCxn id="14" idx="1"/>
          </p:cNvCxnSpPr>
          <p:nvPr/>
        </p:nvCxnSpPr>
        <p:spPr bwMode="auto">
          <a:xfrm>
            <a:off x="6596066" y="5893611"/>
            <a:ext cx="928694" cy="357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数据库的特点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85860"/>
            <a:ext cx="8229600" cy="481014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zh-CN" altLang="en-US" sz="1600" dirty="0" smtClean="0"/>
              <a:t>商业角度：</a:t>
            </a:r>
            <a:endParaRPr lang="en-US" altLang="zh-CN" sz="1600" dirty="0" smtClean="0"/>
          </a:p>
          <a:p>
            <a:pPr marL="457200" indent="-457200">
              <a:buAutoNum type="arabicPeriod"/>
            </a:pPr>
            <a:r>
              <a:rPr lang="zh-CN" altLang="en-US" sz="1600" dirty="0" smtClean="0"/>
              <a:t>开源，基于</a:t>
            </a:r>
            <a:r>
              <a:rPr lang="en-US" altLang="zh-CN" sz="1600" dirty="0" smtClean="0"/>
              <a:t>GPL</a:t>
            </a:r>
            <a:r>
              <a:rPr lang="zh-CN" altLang="en-US" sz="1600" dirty="0" smtClean="0"/>
              <a:t>协议，免费试用，无限量修改</a:t>
            </a:r>
            <a:endParaRPr lang="en-US" altLang="zh-CN" sz="1600" dirty="0" smtClean="0"/>
          </a:p>
          <a:p>
            <a:pPr marL="457200" indent="-457200">
              <a:buAutoNum type="arabicPeriod"/>
            </a:pPr>
            <a:r>
              <a:rPr lang="zh-CN" altLang="en-US" sz="1600" dirty="0" smtClean="0"/>
              <a:t>市场占有率越来越高</a:t>
            </a:r>
            <a:endParaRPr lang="en-US" altLang="zh-CN" sz="1600" dirty="0" smtClean="0"/>
          </a:p>
          <a:p>
            <a:pPr marL="457200" indent="-457200">
              <a:buAutoNum type="arabicPeriod"/>
            </a:pPr>
            <a:r>
              <a:rPr lang="zh-CN" altLang="en-US" sz="1600" dirty="0" smtClean="0"/>
              <a:t>跨平台，可移植性强，</a:t>
            </a:r>
            <a:r>
              <a:rPr lang="en-US" altLang="zh-CN" sz="1600" dirty="0" smtClean="0"/>
              <a:t>x86</a:t>
            </a:r>
            <a:endParaRPr lang="en-US" altLang="zh-CN" sz="1600" dirty="0" smtClean="0"/>
          </a:p>
          <a:p>
            <a:pPr marL="457200" indent="-457200">
              <a:buNone/>
            </a:pPr>
            <a:endParaRPr lang="en-US" altLang="zh-CN" dirty="0" smtClean="0"/>
          </a:p>
          <a:p>
            <a:pPr marL="457200" indent="-45720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72028" y="2928934"/>
            <a:ext cx="5624500" cy="35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数据库的特点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85860"/>
            <a:ext cx="8229600" cy="481014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zh-CN" altLang="en-US" sz="2000" dirty="0" smtClean="0"/>
              <a:t>产品角度：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多线程服务器，连接快速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支持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全部功能，并有自身扩展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支持</a:t>
            </a:r>
            <a:r>
              <a:rPr lang="en-US" altLang="zh-CN" sz="2000" dirty="0" smtClean="0"/>
              <a:t>TB</a:t>
            </a:r>
            <a:r>
              <a:rPr lang="zh-CN" altLang="en-US" sz="2000" dirty="0" smtClean="0"/>
              <a:t>级数据存储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配置简单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稳定的内存池管理机制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插件式存储引擎，存储多态化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可扩展性</a:t>
            </a: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高效的解析器优化器设计</a:t>
            </a:r>
            <a:endParaRPr lang="en-US" altLang="zh-CN" sz="2000" dirty="0" smtClean="0"/>
          </a:p>
          <a:p>
            <a:pPr marL="457200" indent="-45720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L1 </a:t>
            </a:r>
            <a:r>
              <a:rPr lang="zh-CN" altLang="en-US"/>
              <a:t>基础</a:t>
            </a:r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1506855" y="1509395"/>
          <a:ext cx="8653145" cy="4628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28725" y="1302385"/>
            <a:ext cx="901827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什么是 SQL？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SQL 指结构化查询语言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SQL 使我们有能力访问数据库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SQL 是一种 ANSI 的标准计算机语言</a:t>
            </a:r>
            <a:endParaRPr lang="zh-CN" altLang="en-US"/>
          </a:p>
          <a:p>
            <a:r>
              <a:rPr lang="zh-CN" altLang="en-US" sz="2400" b="1"/>
              <a:t>SQL 能做什么？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SQL 面向数据库执行查询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SQL 可从数据库取回数据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SQL 可在数据库中插入新的记录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SQL 可更新数据库中的数据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SQL 可从数据库删除记录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SQL 可创建新数据库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SQL 可在数据库中创建新表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SQL 可在数据库中创建存储过程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SQL 可在数据库中创建视图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SQL 可以设置表、存储过程和视图的权限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  <a:r>
              <a:rPr lang="en-US" altLang="zh-CN"/>
              <a:t>--</a:t>
            </a:r>
            <a:r>
              <a:rPr lang="zh-CN" altLang="en-US"/>
              <a:t>数值类型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5059E2-D571-4526-BF80-D934B7B9751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38200" y="1066165"/>
          <a:ext cx="9253220" cy="482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185"/>
                <a:gridCol w="1958975"/>
                <a:gridCol w="4290060"/>
              </a:tblGrid>
              <a:tr h="4311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数值类型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存储范围</a:t>
                      </a:r>
                      <a:endParaRPr lang="zh-CN" altLang="en-US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TINYINT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有符号：-128~127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无符号：0~255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SMALLINT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有符号：-2^15~2^15-1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无符号：0~2^16-1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MEDIUMINT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有符号：-2^23~2^23-1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无符号：0~2^24-1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有符号：-2^31~2^31-1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无符号：0~2^32-1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BIGINT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有符号：-2^63~2^63-1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无符号：0~2^64-1</a:t>
                      </a:r>
                      <a:endParaRPr lang="zh-CN" altLang="en-US"/>
                    </a:p>
                  </a:txBody>
                  <a:tcPr/>
                </a:tc>
              </a:tr>
              <a:tr h="5975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FLOAT(M,D)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98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DOUBLE(M,D)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自定义 6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81C9"/>
      </a:accent1>
      <a:accent2>
        <a:srgbClr val="00ADEF"/>
      </a:accent2>
      <a:accent3>
        <a:srgbClr val="A5A5A5"/>
      </a:accent3>
      <a:accent4>
        <a:srgbClr val="428AC9"/>
      </a:accent4>
      <a:accent5>
        <a:srgbClr val="3B5998"/>
      </a:accent5>
      <a:accent6>
        <a:srgbClr val="7F7F7F"/>
      </a:accent6>
      <a:hlink>
        <a:srgbClr val="4472C4"/>
      </a:hlink>
      <a:folHlink>
        <a:srgbClr val="BFBFBF"/>
      </a:folHlink>
    </a:clrScheme>
    <a:fontScheme name="自定义 6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9672</Words>
  <Application>WPS 演示</Application>
  <PresentationFormat>自定义</PresentationFormat>
  <Paragraphs>722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Arial</vt:lpstr>
      <vt:lpstr>Wingdings</vt:lpstr>
      <vt:lpstr>Arial Unicode MS</vt:lpstr>
      <vt:lpstr>Arial Black</vt:lpstr>
      <vt:lpstr>等线</vt:lpstr>
      <vt:lpstr>Impact</vt:lpstr>
      <vt:lpstr>Office 主题​​</vt:lpstr>
      <vt:lpstr>PowerPoint 演示文稿</vt:lpstr>
      <vt:lpstr>PowerPoint 演示文稿</vt:lpstr>
      <vt:lpstr>培训说明</vt:lpstr>
      <vt:lpstr>关系型数据库系统架构(C/S)</vt:lpstr>
      <vt:lpstr>MySQL数据库的特点</vt:lpstr>
      <vt:lpstr>MySQL数据库的特点</vt:lpstr>
      <vt:lpstr>L1 基础SQL</vt:lpstr>
      <vt:lpstr>SQL简介</vt:lpstr>
      <vt:lpstr>数据类型--数值类型</vt:lpstr>
      <vt:lpstr>数据类型--整数类型</vt:lpstr>
      <vt:lpstr>数据类型--日期类型</vt:lpstr>
      <vt:lpstr>数据类型--日期类型</vt:lpstr>
      <vt:lpstr>数据类型--字符串类型</vt:lpstr>
      <vt:lpstr>数据类型--字符串类型</vt:lpstr>
      <vt:lpstr>数据类型--字符串类型</vt:lpstr>
      <vt:lpstr>数据类型--字符串类型</vt:lpstr>
      <vt:lpstr>SQL分类</vt:lpstr>
      <vt:lpstr>DDL</vt:lpstr>
      <vt:lpstr>DDL-- CTEATE DATABASE</vt:lpstr>
      <vt:lpstr>DDL-- CREATE TABLE</vt:lpstr>
      <vt:lpstr>DDL-- 约束</vt:lpstr>
      <vt:lpstr>DDL-- NOT NULL约束</vt:lpstr>
      <vt:lpstr>DDL-- UNIQUE约束</vt:lpstr>
      <vt:lpstr>DDL-- PRIMARY KEY</vt:lpstr>
      <vt:lpstr>DDL-- DEFAULT约束</vt:lpstr>
      <vt:lpstr>DDL-- CREATE INDEX</vt:lpstr>
      <vt:lpstr>DDL-- DROP</vt:lpstr>
      <vt:lpstr>DDL-- ALTER</vt:lpstr>
      <vt:lpstr>DDL-- ALTER</vt:lpstr>
      <vt:lpstr>DDL-- AUTO INCREMENT</vt:lpstr>
      <vt:lpstr>DDL-- VIEW</vt:lpstr>
      <vt:lpstr>DDL-- VIEW</vt:lpstr>
      <vt:lpstr>DML</vt:lpstr>
      <vt:lpstr>DML-- INSERT INTO语句</vt:lpstr>
      <vt:lpstr>DML-- UPDATE</vt:lpstr>
      <vt:lpstr>DML-- DELETE</vt:lpstr>
      <vt:lpstr>PowerPoint 演示文稿</vt:lpstr>
    </vt:vector>
  </TitlesOfParts>
  <Company>edianzu.com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edianzu</dc:creator>
  <cp:lastModifiedBy>Administrator</cp:lastModifiedBy>
  <cp:revision>447</cp:revision>
  <dcterms:created xsi:type="dcterms:W3CDTF">2017-12-28T01:47:00Z</dcterms:created>
  <dcterms:modified xsi:type="dcterms:W3CDTF">2018-06-29T06:48:07Z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