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03" r:id="rId3"/>
    <p:sldId id="264" r:id="rId4"/>
    <p:sldId id="33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1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C9"/>
    <a:srgbClr val="CC6600"/>
    <a:srgbClr val="00B0F0"/>
    <a:srgbClr val="00ADEF"/>
    <a:srgbClr val="428AC9"/>
    <a:srgbClr val="2F5597"/>
    <a:srgbClr val="7F7F7F"/>
    <a:srgbClr val="615A52"/>
    <a:srgbClr val="252320"/>
    <a:srgbClr val="15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2115"/>
        <p:guide orient="horz" pos="677"/>
        <p:guide pos="2862"/>
        <p:guide pos="3824"/>
        <p:guide pos="4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773C5012-55F9-436E-B78B-2A38D8AAA0C0}">
      <dgm:prSet phldrT="[文本]" phldr="0" custT="0"/>
      <dgm:spPr/>
      <dgm:t>
        <a:bodyPr vert="horz" wrap="square"/>
        <a:lstStyle>
          <a:lvl1pPr algn="l">
            <a:defRPr sz="37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SQL</a:t>
          </a:r>
          <a:r>
            <a:rPr lang="zh-CN" altLang="en-US"/>
            <a:t>查询</a:t>
          </a:r>
          <a:r>
            <a:rPr lang="zh-CN" altLang="en-US"/>
            <a:t/>
          </a:r>
          <a:endParaRPr lang="zh-CN" altLang="en-US"/>
        </a:p>
      </dgm:t>
    </dgm:pt>
    <dgm:pt modelId="{E1399106-9BE2-43F4-9430-F473CB36780F}" cxnId="{F619BB1C-AAC5-4183-9CDD-8B289338EE00}" type="parTrans">
      <dgm:prSet/>
      <dgm:spPr/>
      <dgm:t>
        <a:bodyPr/>
        <a:p>
          <a:endParaRPr lang="zh-CN" altLang="en-US"/>
        </a:p>
      </dgm:t>
    </dgm:pt>
    <dgm:pt modelId="{507A6FE3-4D55-4ED6-A973-429D64C5DF28}" cxnId="{F619BB1C-AAC5-4183-9CDD-8B289338EE00}" type="sibTrans">
      <dgm:prSet/>
      <dgm:spPr/>
      <dgm:t>
        <a:bodyPr/>
        <a:p>
          <a:endParaRPr lang="zh-CN" altLang="en-US"/>
        </a:p>
      </dgm:t>
    </dgm:pt>
    <dgm:pt modelId="{CA58FE74-4619-4E47-BA6C-E0CD35AF5AC2}">
      <dgm:prSet phldrT="[文本]" phldr="0" custT="0"/>
      <dgm:spPr/>
      <dgm:t>
        <a:bodyPr vert="horz" wrap="square"/>
        <a:lstStyle>
          <a:lvl1pPr algn="l">
            <a:defRPr sz="37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常用函数</a:t>
          </a:r>
          <a:endParaRPr lang="zh-CN" altLang="en-US"/>
        </a:p>
      </dgm:t>
    </dgm:pt>
    <dgm:pt modelId="{EBAD4DA7-135F-4F4E-9475-804E7DC205D2}" cxnId="{494842D3-4F06-4FD5-BB2A-C4E636EDF846}" type="parTrans">
      <dgm:prSet/>
      <dgm:spPr/>
      <dgm:t>
        <a:bodyPr/>
        <a:p>
          <a:endParaRPr lang="zh-CN" altLang="en-US"/>
        </a:p>
      </dgm:t>
    </dgm:pt>
    <dgm:pt modelId="{5723A07A-E737-45B0-B84E-97FB4DE86580}" cxnId="{494842D3-4F06-4FD5-BB2A-C4E636EDF846}" type="sibTrans">
      <dgm:prSet/>
      <dgm:spPr/>
      <dgm:t>
        <a:bodyPr/>
        <a:p>
          <a:endParaRPr lang="zh-CN" alt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Cnt="0"/>
      <dgm:spPr/>
    </dgm:pt>
    <dgm:pt modelId="{D0971512-D8E1-4E4B-89F4-FF2EB164C196}" type="pres">
      <dgm:prSet presAssocID="{773C5012-55F9-436E-B78B-2A38D8AAA0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2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Cnt="0"/>
      <dgm:spPr/>
    </dgm:pt>
    <dgm:pt modelId="{DD07B078-3354-4F1B-9438-E4F95C4B43A6}" type="pres">
      <dgm:prSet presAssocID="{CA58FE74-4619-4E47-BA6C-E0CD35AF5A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619BB1C-AAC5-4183-9CDD-8B289338EE00}" srcId="{26C320EB-5352-40AA-A0A9-C13066E1373C}" destId="{773C5012-55F9-436E-B78B-2A38D8AAA0C0}" srcOrd="0" destOrd="0" parTransId="{E1399106-9BE2-43F4-9430-F473CB36780F}" sibTransId="{507A6FE3-4D55-4ED6-A973-429D64C5DF28}"/>
    <dgm:cxn modelId="{494842D3-4F06-4FD5-BB2A-C4E636EDF846}" srcId="{26C320EB-5352-40AA-A0A9-C13066E1373C}" destId="{CA58FE74-4619-4E47-BA6C-E0CD35AF5AC2}" srcOrd="1" destOrd="0" parTransId="{EBAD4DA7-135F-4F4E-9475-804E7DC205D2}" sibTransId="{5723A07A-E737-45B0-B84E-97FB4DE86580}"/>
    <dgm:cxn modelId="{820E9A02-AE1C-4095-9C9B-3326331ADE57}" type="presOf" srcId="{26C320EB-5352-40AA-A0A9-C13066E1373C}" destId="{E5EECCA3-F875-4B71-92CC-9CCDFB7DBFEF}" srcOrd="0" destOrd="0" presId="urn:microsoft.com/office/officeart/2005/8/layout/list1"/>
    <dgm:cxn modelId="{3DC6C6BF-E22E-4579-9454-10B0EE7FAD21}" type="presParOf" srcId="{E5EECCA3-F875-4B71-92CC-9CCDFB7DBFEF}" destId="{667CAF5C-37C0-43B7-8B7E-02CCA3754DB9}" srcOrd="0" destOrd="0" presId="urn:microsoft.com/office/officeart/2005/8/layout/list1"/>
    <dgm:cxn modelId="{E94DE030-041C-4DF9-84F1-822DBDAF95FE}" type="presParOf" srcId="{667CAF5C-37C0-43B7-8B7E-02CCA3754DB9}" destId="{58B158CB-C1D2-4676-88E6-6B3937A00A96}" srcOrd="0" destOrd="0" presId="urn:microsoft.com/office/officeart/2005/8/layout/list1"/>
    <dgm:cxn modelId="{0FE63824-DBC2-465D-B6F5-06608E964416}" type="presOf" srcId="{773C5012-55F9-436E-B78B-2A38D8AAA0C0}" destId="{58B158CB-C1D2-4676-88E6-6B3937A00A96}" srcOrd="0" destOrd="0" presId="urn:microsoft.com/office/officeart/2005/8/layout/list1"/>
    <dgm:cxn modelId="{2DA21835-7E15-4750-B971-00CEB0D7D652}" type="presParOf" srcId="{667CAF5C-37C0-43B7-8B7E-02CCA3754DB9}" destId="{D0971512-D8E1-4E4B-89F4-FF2EB164C196}" srcOrd="1" destOrd="0" presId="urn:microsoft.com/office/officeart/2005/8/layout/list1"/>
    <dgm:cxn modelId="{325B4958-554A-4167-B629-86B6D3E65143}" type="presOf" srcId="{773C5012-55F9-436E-B78B-2A38D8AAA0C0}" destId="{D0971512-D8E1-4E4B-89F4-FF2EB164C196}" srcOrd="0" destOrd="0" presId="urn:microsoft.com/office/officeart/2005/8/layout/list1"/>
    <dgm:cxn modelId="{C17B6B0F-13F2-4360-98B7-BB9CB2841B9B}" type="presParOf" srcId="{E5EECCA3-F875-4B71-92CC-9CCDFB7DBFEF}" destId="{05E10EBB-C85A-471E-9935-B48B9C39A12E}" srcOrd="1" destOrd="0" presId="urn:microsoft.com/office/officeart/2005/8/layout/list1"/>
    <dgm:cxn modelId="{0DDD79D5-2B56-48CE-97D0-E305364C500E}" type="presParOf" srcId="{E5EECCA3-F875-4B71-92CC-9CCDFB7DBFEF}" destId="{1F055725-8984-42CB-98CB-8E7728DD5EAB}" srcOrd="2" destOrd="0" presId="urn:microsoft.com/office/officeart/2005/8/layout/list1"/>
    <dgm:cxn modelId="{E61A3525-E384-44CA-8A3F-AD3D6D87E650}" type="presParOf" srcId="{E5EECCA3-F875-4B71-92CC-9CCDFB7DBFEF}" destId="{5785404B-F53E-4CF2-A702-90A46E89CED8}" srcOrd="3" destOrd="0" presId="urn:microsoft.com/office/officeart/2005/8/layout/list1"/>
    <dgm:cxn modelId="{A6F5A836-1640-4653-A1D5-4FFB89532E5D}" type="presParOf" srcId="{E5EECCA3-F875-4B71-92CC-9CCDFB7DBFEF}" destId="{EF963990-07B7-4DBC-8CFE-C86D15B61BB6}" srcOrd="4" destOrd="0" presId="urn:microsoft.com/office/officeart/2005/8/layout/list1"/>
    <dgm:cxn modelId="{3A44AAA7-C35B-41A1-9E7D-2AED305ABD36}" type="presParOf" srcId="{EF963990-07B7-4DBC-8CFE-C86D15B61BB6}" destId="{AEA4B341-6C57-43B8-BC42-9813D43D1335}" srcOrd="0" destOrd="4" presId="urn:microsoft.com/office/officeart/2005/8/layout/list1"/>
    <dgm:cxn modelId="{9487DEE2-4C8A-4CA2-9ABB-A9236F7B3DB4}" type="presOf" srcId="{CA58FE74-4619-4E47-BA6C-E0CD35AF5AC2}" destId="{AEA4B341-6C57-43B8-BC42-9813D43D1335}" srcOrd="0" destOrd="0" presId="urn:microsoft.com/office/officeart/2005/8/layout/list1"/>
    <dgm:cxn modelId="{FAEB6F17-E670-4941-88BE-2518F0EF1F14}" type="presParOf" srcId="{EF963990-07B7-4DBC-8CFE-C86D15B61BB6}" destId="{DD07B078-3354-4F1B-9438-E4F95C4B43A6}" srcOrd="1" destOrd="4" presId="urn:microsoft.com/office/officeart/2005/8/layout/list1"/>
    <dgm:cxn modelId="{31AA3E8A-9E5A-4D0E-AF7F-6961F8F885FF}" type="presOf" srcId="{CA58FE74-4619-4E47-BA6C-E0CD35AF5AC2}" destId="{DD07B078-3354-4F1B-9438-E4F95C4B43A6}" srcOrd="0" destOrd="0" presId="urn:microsoft.com/office/officeart/2005/8/layout/list1"/>
    <dgm:cxn modelId="{0391335B-66DD-4DDF-BA4C-651B39F41BC4}" type="presParOf" srcId="{E5EECCA3-F875-4B71-92CC-9CCDFB7DBFEF}" destId="{98F9047E-C8BE-4990-B6F7-84F4581E1FEA}" srcOrd="5" destOrd="0" presId="urn:microsoft.com/office/officeart/2005/8/layout/list1"/>
    <dgm:cxn modelId="{64A67262-462B-4BAD-A7D7-BE93C89479F7}" type="presParOf" srcId="{E5EECCA3-F875-4B71-92CC-9CCDFB7DBFEF}" destId="{FB20FF5F-D131-4A8A-AEBC-01A2B84D665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653145" cy="4628515"/>
        <a:chOff x="0" y="0"/>
        <a:chExt cx="8653145" cy="4628515"/>
      </a:xfrm>
    </dsp:grpSpPr>
    <dsp:sp modelId="{1F055725-8984-42CB-98CB-8E7728DD5EAB}">
      <dsp:nvSpPr>
        <dsp:cNvPr id="5" name="矩形 4"/>
        <dsp:cNvSpPr/>
      </dsp:nvSpPr>
      <dsp:spPr bwMode="white">
        <a:xfrm>
          <a:off x="0" y="543957"/>
          <a:ext cx="8653145" cy="882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71580" tIns="728980" rIns="671580" bIns="248920" anchor="t"/>
        <a:lstStyle>
          <a:lvl1pPr algn="l">
            <a:defRPr sz="3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543957"/>
        <a:ext cx="8653145" cy="882000"/>
      </dsp:txXfrm>
    </dsp:sp>
    <dsp:sp modelId="{D0971512-D8E1-4E4B-89F4-FF2EB164C196}">
      <dsp:nvSpPr>
        <dsp:cNvPr id="4" name="圆角矩形 3"/>
        <dsp:cNvSpPr/>
      </dsp:nvSpPr>
      <dsp:spPr bwMode="white">
        <a:xfrm>
          <a:off x="432657" y="27357"/>
          <a:ext cx="6057202" cy="1033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947" tIns="0" rIns="228947" bIns="0" anchor="ctr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数据类型</a:t>
          </a:r>
          <a:endParaRPr lang="zh-CN" altLang="en-US"/>
        </a:p>
      </dsp:txBody>
      <dsp:txXfrm>
        <a:off x="432657" y="27357"/>
        <a:ext cx="6057202" cy="1033200"/>
      </dsp:txXfrm>
    </dsp:sp>
    <dsp:sp modelId="{FB20FF5F-D131-4A8A-AEBC-01A2B84D6655}">
      <dsp:nvSpPr>
        <dsp:cNvPr id="8" name="矩形 7"/>
        <dsp:cNvSpPr/>
      </dsp:nvSpPr>
      <dsp:spPr bwMode="white">
        <a:xfrm>
          <a:off x="0" y="2131557"/>
          <a:ext cx="8653145" cy="882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71580" tIns="728980" rIns="671580" bIns="248920" anchor="t"/>
        <a:lstStyle>
          <a:lvl1pPr algn="l">
            <a:defRPr sz="3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131557"/>
        <a:ext cx="8653145" cy="882000"/>
      </dsp:txXfrm>
    </dsp:sp>
    <dsp:sp modelId="{DD07B078-3354-4F1B-9438-E4F95C4B43A6}">
      <dsp:nvSpPr>
        <dsp:cNvPr id="7" name="圆角矩形 6"/>
        <dsp:cNvSpPr/>
      </dsp:nvSpPr>
      <dsp:spPr bwMode="white">
        <a:xfrm>
          <a:off x="432657" y="1614958"/>
          <a:ext cx="6057202" cy="1033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947" tIns="0" rIns="228947" bIns="0" anchor="ctr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DDL</a:t>
          </a:r>
          <a:r>
            <a:rPr lang="zh-CN" altLang="en-US"/>
            <a:t>语句</a:t>
          </a:r>
          <a:endParaRPr lang="zh-CN" altLang="en-US"/>
        </a:p>
      </dsp:txBody>
      <dsp:txXfrm>
        <a:off x="432657" y="1614958"/>
        <a:ext cx="6057202" cy="1033200"/>
      </dsp:txXfrm>
    </dsp:sp>
    <dsp:sp modelId="{F855875C-E8B4-4273-8C6C-6A8EC3091B3C}">
      <dsp:nvSpPr>
        <dsp:cNvPr id="11" name="矩形 10"/>
        <dsp:cNvSpPr/>
      </dsp:nvSpPr>
      <dsp:spPr bwMode="white">
        <a:xfrm>
          <a:off x="0" y="3719158"/>
          <a:ext cx="8653145" cy="882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71580" tIns="728980" rIns="671580" bIns="248920" anchor="t"/>
        <a:lstStyle>
          <a:lvl1pPr algn="l">
            <a:defRPr sz="3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719158"/>
        <a:ext cx="8653145" cy="882000"/>
      </dsp:txXfrm>
    </dsp:sp>
    <dsp:sp modelId="{F8B30F84-9FC1-4455-B8FC-CA5DC2189586}">
      <dsp:nvSpPr>
        <dsp:cNvPr id="10" name="圆角矩形 9"/>
        <dsp:cNvSpPr/>
      </dsp:nvSpPr>
      <dsp:spPr bwMode="white">
        <a:xfrm>
          <a:off x="432657" y="3202557"/>
          <a:ext cx="6057202" cy="1033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947" tIns="0" rIns="228947" bIns="0" anchor="ctr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DML</a:t>
          </a:r>
          <a:r>
            <a:rPr lang="zh-CN" altLang="en-US"/>
            <a:t>语句</a:t>
          </a:r>
          <a:endParaRPr lang="zh-CN" altLang="en-US"/>
        </a:p>
      </dsp:txBody>
      <dsp:txXfrm>
        <a:off x="432657" y="3202557"/>
        <a:ext cx="6057202" cy="1033200"/>
      </dsp:txXfrm>
    </dsp:sp>
    <dsp:sp modelId="{58B158CB-C1D2-4676-88E6-6B3937A00A96}">
      <dsp:nvSpPr>
        <dsp:cNvPr id="3" name="矩形 2" hidden="1"/>
        <dsp:cNvSpPr/>
      </dsp:nvSpPr>
      <dsp:spPr bwMode="white">
        <a:xfrm>
          <a:off x="0" y="543957"/>
          <a:ext cx="432657" cy="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543957"/>
        <a:ext cx="432657" cy="0"/>
      </dsp:txXfrm>
    </dsp:sp>
    <dsp:sp modelId="{AEA4B341-6C57-43B8-BC42-9813D43D1335}">
      <dsp:nvSpPr>
        <dsp:cNvPr id="6" name="矩形 5" hidden="1"/>
        <dsp:cNvSpPr/>
      </dsp:nvSpPr>
      <dsp:spPr bwMode="white">
        <a:xfrm>
          <a:off x="0" y="2131558"/>
          <a:ext cx="432657" cy="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131558"/>
        <a:ext cx="432657" cy="0"/>
      </dsp:txXfrm>
    </dsp:sp>
    <dsp:sp modelId="{09CBCBA7-E2EE-4654-BCFB-AB2C2D77E66B}">
      <dsp:nvSpPr>
        <dsp:cNvPr id="9" name="矩形 8" hidden="1"/>
        <dsp:cNvSpPr/>
      </dsp:nvSpPr>
      <dsp:spPr bwMode="white">
        <a:xfrm>
          <a:off x="0" y="3719158"/>
          <a:ext cx="432657" cy="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719158"/>
        <a:ext cx="432657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4352F-615E-43FE-A0D3-9AE158BA8B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DE03-6488-4E45-9FE2-5922E89236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1469985"/>
            <a:ext cx="12192000" cy="372704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 descr="C:\Users\jiangxy\Desktop\原图.png"/>
          <p:cNvPicPr>
            <a:picLocks noChangeAspect="1" noChangeArrowheads="1"/>
          </p:cNvPicPr>
          <p:nvPr userDrawn="1"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5057798" y="1532033"/>
            <a:ext cx="2076404" cy="360000"/>
          </a:xfrm>
          <a:prstGeom prst="rect">
            <a:avLst/>
          </a:prstGeom>
          <a:noFill/>
        </p:spPr>
      </p:pic>
      <p:sp>
        <p:nvSpPr>
          <p:cNvPr id="4" name="页脚占位符 4"/>
          <p:cNvSpPr txBox="1"/>
          <p:nvPr userDrawn="1"/>
        </p:nvSpPr>
        <p:spPr>
          <a:xfrm>
            <a:off x="4038600" y="6572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北京互连众信科技有限公司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3108" y="6391075"/>
            <a:ext cx="54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 txBox="1"/>
          <p:nvPr userDrawn="1"/>
        </p:nvSpPr>
        <p:spPr>
          <a:xfrm>
            <a:off x="4038600" y="6572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北京互连众信科技有限公司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0164"/>
            <a:ext cx="10515600" cy="750150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38200" y="901521"/>
            <a:ext cx="10515600" cy="0"/>
          </a:xfrm>
          <a:prstGeom prst="line">
            <a:avLst/>
          </a:prstGeom>
          <a:ln w="57150">
            <a:solidFill>
              <a:srgbClr val="238AC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3108" y="6391075"/>
            <a:ext cx="54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3" descr="C:\Users\jiangxy\Desktop\原图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285634" y="346522"/>
            <a:ext cx="2076404" cy="360000"/>
          </a:xfrm>
          <a:prstGeom prst="rect">
            <a:avLst/>
          </a:prstGeom>
          <a:noFill/>
        </p:spPr>
      </p:pic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/>
              <a:t>北京互连众信科技有限公司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" name="Picture 3" descr="C:\Users\jiangxy\Desktop\原图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285634" y="346522"/>
            <a:ext cx="2076404" cy="360000"/>
          </a:xfrm>
          <a:prstGeom prst="rect">
            <a:avLst/>
          </a:prstGeom>
          <a:noFill/>
        </p:spPr>
      </p:pic>
      <p:cxnSp>
        <p:nvCxnSpPr>
          <p:cNvPr id="4" name="直接连接符 3"/>
          <p:cNvCxnSpPr/>
          <p:nvPr userDrawn="1"/>
        </p:nvCxnSpPr>
        <p:spPr>
          <a:xfrm>
            <a:off x="838200" y="901521"/>
            <a:ext cx="10515600" cy="0"/>
          </a:xfrm>
          <a:prstGeom prst="line">
            <a:avLst/>
          </a:prstGeom>
          <a:ln w="57150">
            <a:solidFill>
              <a:srgbClr val="238AC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3108" y="6391075"/>
            <a:ext cx="54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/>
              <a:t>北京互连众信科技有限公司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3108" y="6391075"/>
            <a:ext cx="54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 txBox="1"/>
          <p:nvPr userDrawn="1"/>
        </p:nvSpPr>
        <p:spPr>
          <a:xfrm>
            <a:off x="4038600" y="6572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北京互连众信科技有限公司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©</a:t>
            </a:r>
            <a:r>
              <a:rPr lang="zh-CN" altLang="en-US"/>
              <a:t>北京互连众信科技有限公司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5E4-E011-4EBE-A806-1BFE836D16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612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</a:t>
            </a:r>
            <a:r>
              <a:rPr lang="zh-CN" altLang="en-US"/>
              <a:t>北京互连众信科技有限公司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资产360\资产360PPT资料\5-26\未标题-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3" y="1"/>
            <a:ext cx="609600" cy="3289300"/>
          </a:xfrm>
          <a:prstGeom prst="rect">
            <a:avLst/>
          </a:prstGeom>
          <a:noFill/>
        </p:spPr>
      </p:pic>
      <p:pic>
        <p:nvPicPr>
          <p:cNvPr id="1028" name="Picture 4" descr="C:\资产360\资产360PPT资料\5-26\未标题-3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2" y="2561170"/>
            <a:ext cx="6286544" cy="1248833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3909270" y="4801480"/>
            <a:ext cx="732143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kumimoji="1" lang="en-US" altLang="zh-CN" sz="3600" b="1" dirty="0">
                <a:solidFill>
                  <a:srgbClr val="CC6600"/>
                </a:solidFill>
                <a:latin typeface="+mn-ea"/>
                <a:cs typeface="+mn-ea"/>
              </a:rPr>
              <a:t>MYSQL</a:t>
            </a:r>
            <a:r>
              <a:rPr kumimoji="1" lang="zh-CN" altLang="en-US" sz="3600" b="1" dirty="0">
                <a:solidFill>
                  <a:srgbClr val="CC6600"/>
                </a:solidFill>
                <a:latin typeface="+mn-ea"/>
                <a:cs typeface="+mn-ea"/>
              </a:rPr>
              <a:t>数据库培训</a:t>
            </a:r>
            <a:endParaRPr kumimoji="1" lang="zh-CN" altLang="en-US" sz="3600" b="1" dirty="0">
              <a:solidFill>
                <a:srgbClr val="CC66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en-US"/>
              <a:t>IN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0526" y="1087232"/>
            <a:ext cx="9608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IN 操作符</a:t>
            </a:r>
            <a:endParaRPr lang="zh-CN" altLang="en-US" dirty="0"/>
          </a:p>
          <a:p>
            <a:r>
              <a:rPr lang="zh-CN" altLang="en-US" dirty="0"/>
              <a:t>IN 操作符允许我们在 WHERE 子句中规定多个值。</a:t>
            </a:r>
            <a:endParaRPr lang="zh-CN" altLang="en-US" dirty="0"/>
          </a:p>
          <a:p>
            <a:r>
              <a:rPr lang="zh-CN" altLang="en-US" dirty="0"/>
              <a:t>SQL IN 语法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SELECT column_name(s)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FROM table_name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WHERE column_name IN (value1,value2</a:t>
            </a:r>
            <a:r>
              <a:rPr lang="zh-CN" altLang="en-US" dirty="0" smtClean="0">
                <a:solidFill>
                  <a:srgbClr val="0070C0"/>
                </a:solidFill>
              </a:rPr>
              <a:t>,...)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现在，我们希望从上表中选取姓氏为 Adams 和 Carter 的人：</a:t>
            </a:r>
            <a:endParaRPr lang="zh-CN" altLang="en-US" dirty="0"/>
          </a:p>
          <a:p>
            <a:r>
              <a:rPr lang="zh-CN" altLang="en-US" dirty="0"/>
              <a:t>我们可以使用下面的 SELECT 语句：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SELECT * FROM Persons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WHERE LastName IN ('Adams','Carter')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en-US"/>
              <a:t>BETWEEN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6737" y="1141020"/>
            <a:ext cx="96088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BETWEEN 操作符</a:t>
            </a:r>
            <a:endParaRPr lang="zh-CN" altLang="en-US" dirty="0"/>
          </a:p>
          <a:p>
            <a:r>
              <a:rPr lang="zh-CN" altLang="en-US" dirty="0"/>
              <a:t>操作符 BETWEEN ... AND 会选取介于两个值之间的数据范围。这些值可以是数值、文本或者日期。</a:t>
            </a:r>
            <a:endParaRPr lang="zh-CN" altLang="en-US" dirty="0"/>
          </a:p>
          <a:p>
            <a:r>
              <a:rPr lang="zh-CN" altLang="en-US" dirty="0"/>
              <a:t>SQL BETWEEN 语法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SELECT column_name(s</a:t>
            </a:r>
            <a:r>
              <a:rPr lang="zh-CN" altLang="en-US" dirty="0" smtClean="0">
                <a:solidFill>
                  <a:srgbClr val="0070C0"/>
                </a:solidFill>
              </a:rPr>
              <a:t>)  FROM </a:t>
            </a:r>
            <a:r>
              <a:rPr lang="zh-CN" altLang="en-US" dirty="0">
                <a:solidFill>
                  <a:srgbClr val="0070C0"/>
                </a:solidFill>
              </a:rPr>
              <a:t>table_name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WHERE column_</a:t>
            </a:r>
            <a:r>
              <a:rPr lang="zh-CN" altLang="en-US" dirty="0" smtClean="0">
                <a:solidFill>
                  <a:srgbClr val="0070C0"/>
                </a:solidFill>
              </a:rPr>
              <a:t>name  BETWEEN </a:t>
            </a:r>
            <a:r>
              <a:rPr lang="zh-CN" altLang="en-US" dirty="0">
                <a:solidFill>
                  <a:srgbClr val="0070C0"/>
                </a:solidFill>
              </a:rPr>
              <a:t>value1 AND value2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如需以字母顺序显示介于 "Adams"（包括）和 "Carter"（不包括）之间的人，请使用下面的 SQL：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SELECT * FROM Persons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WHERE LastName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BETWEEN 'Adams' AND '</a:t>
            </a:r>
            <a:r>
              <a:rPr lang="zh-CN" altLang="en-US" dirty="0" smtClean="0">
                <a:solidFill>
                  <a:srgbClr val="0070C0"/>
                </a:solidFill>
              </a:rPr>
              <a:t>Carter‘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如需使用上面的例子显示范围之外的人，请使用 NOT 操作符：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SELECT * FROM Persons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WHERE LastName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NOT BETWEEN 'Adams' AND 'Carter'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en-US"/>
              <a:t>ALIAS</a:t>
            </a:r>
            <a:r>
              <a:rPr lang="zh-CN" altLang="en-US"/>
              <a:t>别名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3625" y="1197610"/>
            <a:ext cx="8792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通过使用 SQL，可以为列名称和表名称指定别名（Alias）</a:t>
            </a:r>
            <a:endParaRPr lang="zh-CN" altLang="en-US"/>
          </a:p>
          <a:p>
            <a:r>
              <a:rPr lang="zh-CN" altLang="en-US"/>
              <a:t>SQL Alias</a:t>
            </a:r>
            <a:endParaRPr lang="zh-CN" altLang="en-US"/>
          </a:p>
          <a:p>
            <a:r>
              <a:rPr lang="zh-CN" altLang="en-US"/>
              <a:t>表的 SQL Alias 语法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SELECT column_name(s)  FROM table_name  AS alias_name</a:t>
            </a:r>
            <a:endParaRPr lang="zh-CN" altLang="en-US"/>
          </a:p>
          <a:p>
            <a:r>
              <a:rPr lang="zh-CN" altLang="en-US"/>
              <a:t>列的 SQL Alias 语法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SELECT column_name AS alias_name  FROM table_name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en-US"/>
              <a:t>ALIAS</a:t>
            </a:r>
            <a:r>
              <a:rPr lang="zh-CN" altLang="en-US"/>
              <a:t>别名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6737" y="1141020"/>
            <a:ext cx="96088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假设我们有两个表分别是："Persons" 和 "Product_Orders"。我们分别为它们指定别名 "p" 和 "po"。</a:t>
            </a:r>
            <a:endParaRPr lang="zh-CN" altLang="en-US" dirty="0"/>
          </a:p>
          <a:p>
            <a:r>
              <a:rPr lang="zh-CN" altLang="en-US" dirty="0"/>
              <a:t>现在，我们希望列出 "John Adams" 的所有定单。</a:t>
            </a:r>
            <a:endParaRPr lang="zh-CN" altLang="en-US" dirty="0"/>
          </a:p>
          <a:p>
            <a:r>
              <a:rPr lang="zh-CN" altLang="en-US" dirty="0"/>
              <a:t>我们可以使用下面的 SELECT 语句：</a:t>
            </a:r>
            <a:endParaRPr lang="zh-CN" altLang="en-US" dirty="0"/>
          </a:p>
          <a:p>
            <a:r>
              <a:rPr lang="zh-CN" altLang="en-US" dirty="0">
                <a:solidFill>
                  <a:schemeClr val="accent1"/>
                </a:solidFill>
              </a:rPr>
              <a:t>SELECT po.OrderID, p.LastName, p.FirstName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FROM Persons AS p, Product_Orders AS po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WHERE p.LastName='Adams' AND p.FirstName='John'</a:t>
            </a:r>
            <a:endParaRPr lang="zh-CN" altLang="en-US" dirty="0"/>
          </a:p>
          <a:p>
            <a:r>
              <a:rPr lang="zh-CN" altLang="en-US" dirty="0"/>
              <a:t>不使用别名的 SELECT 语句：</a:t>
            </a:r>
            <a:endParaRPr lang="zh-CN" altLang="en-US" dirty="0"/>
          </a:p>
          <a:p>
            <a:r>
              <a:rPr lang="zh-CN" altLang="en-US" dirty="0">
                <a:solidFill>
                  <a:schemeClr val="accent1"/>
                </a:solidFill>
              </a:rPr>
              <a:t>SELECT Product_Orders.OrderID, Persons.LastName, Persons.FirstName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FROM Persons, Product_Orders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WHERE Persons.LastName='Adams' AND Persons.FirstName='John'</a:t>
            </a:r>
            <a:endParaRPr lang="zh-CN" altLang="en-US" dirty="0"/>
          </a:p>
          <a:p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en-US"/>
              <a:t>UNION</a:t>
            </a:r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6737" y="1141020"/>
            <a:ext cx="96088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UNION和UNION ALL的作用和语法</a:t>
            </a:r>
            <a:endParaRPr lang="zh-CN" altLang="en-US" dirty="0"/>
          </a:p>
          <a:p>
            <a:r>
              <a:rPr lang="zh-CN" altLang="en-US" dirty="0"/>
              <a:t>UNION 用于合并两个或多个 SELECT 语句的结果集，并消去表中任何重复行。</a:t>
            </a:r>
            <a:endParaRPr lang="zh-CN" altLang="en-US" dirty="0"/>
          </a:p>
          <a:p>
            <a:r>
              <a:rPr lang="zh-CN" altLang="en-US" dirty="0"/>
              <a:t>UNION 内部的 SELECT 语句必须拥有相同数量的列，列也必须拥有相似的数据类型。</a:t>
            </a:r>
            <a:endParaRPr lang="zh-CN" altLang="en-US" dirty="0"/>
          </a:p>
          <a:p>
            <a:r>
              <a:rPr lang="zh-CN" altLang="en-US" dirty="0"/>
              <a:t>同时，每条 SELECT 语句中的列的顺序必须相同.</a:t>
            </a:r>
            <a:endParaRPr lang="zh-CN" altLang="en-US" dirty="0"/>
          </a:p>
          <a:p>
            <a:r>
              <a:rPr lang="zh-CN" altLang="en-US" dirty="0"/>
              <a:t>SQL UNION 语法：</a:t>
            </a:r>
            <a:endParaRPr lang="zh-CN" altLang="en-US" dirty="0"/>
          </a:p>
          <a:p>
            <a:r>
              <a:rPr lang="zh-CN" altLang="en-US" dirty="0"/>
              <a:t>sql脚本代码如下:</a:t>
            </a:r>
            <a:endParaRPr lang="zh-CN" altLang="en-US" dirty="0"/>
          </a:p>
          <a:p>
            <a:r>
              <a:rPr lang="zh-CN" altLang="en-US" dirty="0">
                <a:solidFill>
                  <a:schemeClr val="accent1"/>
                </a:solidFill>
              </a:rPr>
              <a:t>SELECT column_name FROM table1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UNION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SELECT column_name FROM table2</a:t>
            </a:r>
            <a:endParaRPr lang="zh-CN" altLang="en-US" dirty="0"/>
          </a:p>
          <a:p>
            <a:r>
              <a:rPr lang="zh-CN" altLang="en-US" dirty="0"/>
              <a:t>注释：默认地，UNION 操作符选取不同的值。如果允许重复的值，请使用 UNION ALL。</a:t>
            </a:r>
            <a:endParaRPr lang="zh-CN" altLang="en-US" dirty="0"/>
          </a:p>
          <a:p>
            <a:r>
              <a:rPr lang="zh-CN" altLang="en-US" dirty="0"/>
              <a:t>当 ALL 随 UNION 一起使用时（即 UNION ALL），不消除重复行</a:t>
            </a:r>
            <a:endParaRPr lang="zh-CN" altLang="en-US" dirty="0"/>
          </a:p>
          <a:p>
            <a:r>
              <a:rPr lang="zh-CN" altLang="en-US" dirty="0"/>
              <a:t>SQL UNION ALL 语法</a:t>
            </a:r>
            <a:endParaRPr lang="zh-CN" altLang="en-US" dirty="0"/>
          </a:p>
          <a:p>
            <a:r>
              <a:rPr lang="zh-CN" altLang="en-US" dirty="0"/>
              <a:t>sql脚本代码如下:</a:t>
            </a:r>
            <a:endParaRPr lang="zh-CN" altLang="en-US" dirty="0"/>
          </a:p>
          <a:p>
            <a:r>
              <a:rPr lang="zh-CN" altLang="en-US" dirty="0">
                <a:solidFill>
                  <a:schemeClr val="accent1"/>
                </a:solidFill>
              </a:rPr>
              <a:t>SELECT column_name FROM table1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UNION ALL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SELECT column_name FROM table2 </a:t>
            </a:r>
            <a:endParaRPr lang="zh-CN" altLang="en-US" dirty="0"/>
          </a:p>
          <a:p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en-US"/>
              <a:t>UNION</a:t>
            </a:r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6737" y="1141020"/>
            <a:ext cx="960882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union的用法及注意事项</a:t>
            </a:r>
            <a:endParaRPr lang="zh-CN" altLang="en-US" b="1" dirty="0"/>
          </a:p>
          <a:p>
            <a:endParaRPr lang="zh-CN" altLang="en-US" b="1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union:联合的意思，即把两次或多次查询结果合并起来。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要求：两次查询的列数必须一致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推荐：列的类型可以不一样，但推荐查询的每一列，想对应的类型以一样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可以来自多张表的数据：多次sql语句取出的列名可以不一致，此时以第一个sql语句的列名为准。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如果不同的语句中取出的行，有完全相同(这里表示的是每个列的值都相同)，那么union会将相同的行合并，最终只保留一行。也可以这样理解，union会去掉重复的行。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如果不想去掉重复的行，可以使用union all。</a:t>
            </a:r>
            <a:endParaRPr lang="zh-CN" altLang="en-US" b="1" dirty="0"/>
          </a:p>
          <a:p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36930" y="1112520"/>
          <a:ext cx="1051687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805"/>
                <a:gridCol w="7378065"/>
              </a:tblGrid>
              <a:tr h="621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CANCAT(S1,S2,…Sn)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连接 S1,S2,…Sn 为一个字符串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INSERT(str,x,y,instr)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将字符串 str 从第 x 位置开始，y 个字符长的子串替换为字符串 instr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LOWER(str)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将字符串 str 中所有字符变为小写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UPPER(str)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将字符串 str 中所有字符变为大写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LEFT(str ,x)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返回字符串 str 最左边的 x 个字符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RIGHT(str,x)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返回字符串 str 最右边的 x 个字符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LPAD(str,n ,pad)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用字符串 pad 对 str 最左边进行填充，直到长度为 n 个字符长度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常用函数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36930" y="1112520"/>
          <a:ext cx="10516870" cy="528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805"/>
                <a:gridCol w="7378065"/>
              </a:tblGrid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RPAD(str,n,pad)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用字符串 pad 对 str 最右边进行填充，直到长度为 n 个字符长度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LTRIM(str)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去掉字符串 str 左侧的空格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RTRIM(str)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去掉字符串 str 行尾的空格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REPEAT(str,x)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 str 重复 x 次的结果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REPLACE(str,a,b)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用字符串 b 替换字符串 str 中所有出现的字符串 a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STRCMP(s1,s2)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比较字符串 s1 和 s2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TRIM(str)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去掉字符串行尾和行头的空格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SUBSTRING(str,x,y)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返回从字符串 str x 位置起 y 个字符长度的字串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/>
            </a:br>
            <a:r>
              <a:rPr lang="zh-CN" altLang="en-US">
                <a:sym typeface="+mn-ea"/>
              </a:rPr>
              <a:t>常用函数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1865" y="1329055"/>
            <a:ext cx="92932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CANCAT(S1,S2,…Sn)函数：把传入的参数连接成为一个字符串。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mysql&gt; select concat('aaa','bbb','ccc'),concat('aaa',null);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+---------------------------+--------------------+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concat('aaa','bbb','ccc') | concat('aaa',null)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+---------------------------+--------------------+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aaabbbccc                 | NULL              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+---------------------------+--------------------+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  <a:p>
            <a:r>
              <a:rPr lang="zh-CN" altLang="en-US"/>
              <a:t>INSERT(str ,x,y,instr)函数：将字符串 str 从第 x 位置开始，y 个字符长的子串替换为字符</a:t>
            </a:r>
            <a:endParaRPr lang="zh-CN" altLang="en-US"/>
          </a:p>
          <a:p>
            <a:r>
              <a:rPr lang="zh-CN" altLang="en-US"/>
              <a:t>串 instr。</a:t>
            </a:r>
            <a:endParaRPr lang="zh-CN" altLang="en-US"/>
          </a:p>
          <a:p>
            <a:r>
              <a:rPr lang="zh-CN" altLang="en-US"/>
              <a:t>mysql&gt; select insert('beijing2018you',12,3,'me');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insert('beijing2018you',12,3,'me')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beijing2018me                     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/>
            </a:br>
            <a:r>
              <a:rPr lang="zh-CN" altLang="en-US">
                <a:sym typeface="+mn-ea"/>
              </a:rPr>
              <a:t>常用函数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1865" y="1329055"/>
            <a:ext cx="92932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LOWER(str)和 UPPER(str)函数：把字符串转换成小写或大写。</a:t>
            </a:r>
            <a:endParaRPr lang="zh-CN" altLang="en-US"/>
          </a:p>
          <a:p>
            <a:r>
              <a:rPr lang="zh-CN" altLang="en-US"/>
              <a:t>mysql&gt; select lower('BEIJING2018'),upper('beijing2018');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+----------------------+----------------------+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lower('BEIJING2018') | upper('beijing2018')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+----------------------+----------------------+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beijing2018          | BEIJING2018         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+----------------------+----------------------+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  <a:p>
            <a:r>
              <a:rPr lang="zh-CN" altLang="en-US"/>
              <a:t>LEFT(str,x)和 RIGHT(str,x)函数：分别返回字符串最左边的 x 个字符和最右边的 x 个字符。</a:t>
            </a:r>
            <a:endParaRPr lang="zh-CN" altLang="en-US"/>
          </a:p>
          <a:p>
            <a:r>
              <a:rPr lang="zh-CN" altLang="en-US"/>
              <a:t>如果第二个参数是 NULL，那么将不返回任何字符串。</a:t>
            </a:r>
            <a:endParaRPr lang="zh-CN" altLang="en-US"/>
          </a:p>
          <a:p>
            <a:r>
              <a:rPr lang="zh-CN" altLang="en-US"/>
              <a:t>mysql&gt; select left('beijing2018',7),left('beijing',null),right('beijing2018',4);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+-----------------------+----------------------+------------------------+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left('beijing2018',7) | left('beijing',null) | right('beijing2018',4)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+-----------------------+----------------------+------------------------+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beijing               | NULL                 | 2018                  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+-----------------------+----------------------+------------------------+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729725" y="2921167"/>
            <a:ext cx="5570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6000" dirty="0">
                <a:solidFill>
                  <a:schemeClr val="bg1"/>
                </a:solidFill>
              </a:rPr>
              <a:t>合规组工作汇报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0" y="0"/>
            <a:ext cx="12192000" cy="3817257"/>
          </a:xfrm>
          <a:prstGeom prst="rect">
            <a:avLst/>
          </a:prstGeom>
          <a:blipFill dpi="0" rotWithShape="1">
            <a:blip r:embed="rId1"/>
            <a:srcRect/>
            <a:stretch>
              <a:fillRect t="-69067" b="-43779"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3113314" y="3207657"/>
            <a:ext cx="5965372" cy="1219200"/>
          </a:xfrm>
          <a:prstGeom prst="hexagon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数据库培训</a:t>
            </a:r>
            <a:endParaRPr lang="zh-CN" altLang="en-US" sz="4800" b="1" dirty="0"/>
          </a:p>
        </p:txBody>
      </p:sp>
      <p:pic>
        <p:nvPicPr>
          <p:cNvPr id="9" name="Picture 3" descr="C:\Users\jiangxy\Desktop\原图.png"/>
          <p:cNvPicPr>
            <a:picLocks noChangeAspect="1" noChangeArrowheads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 rot="720000">
            <a:off x="5232960" y="870856"/>
            <a:ext cx="2678887" cy="464457"/>
          </a:xfrm>
          <a:prstGeom prst="rect">
            <a:avLst/>
          </a:prstGeom>
          <a:noFill/>
          <a:scene3d>
            <a:camera prst="orthographicFront">
              <a:rot lat="21299999" lon="3000000" rev="0"/>
            </a:camera>
            <a:lightRig rig="threePt" dir="t"/>
          </a:scene3d>
        </p:spPr>
      </p:pic>
      <p:sp>
        <p:nvSpPr>
          <p:cNvPr id="30" name="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/>
            </a:br>
            <a:r>
              <a:rPr lang="zh-CN" altLang="en-US">
                <a:sym typeface="+mn-ea"/>
              </a:rPr>
              <a:t>常用函数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1865" y="1329055"/>
            <a:ext cx="92932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LPAD(str,n ,pad)和 RPAD(str,n ,pad)函数：用字符串 pad 对 str 最左边和最右边进行填充,</a:t>
            </a:r>
            <a:endParaRPr lang="zh-CN" altLang="en-US"/>
          </a:p>
          <a:p>
            <a:r>
              <a:rPr lang="zh-CN" altLang="en-US"/>
              <a:t>直到长度为 n 个字符长度。</a:t>
            </a:r>
            <a:endParaRPr lang="zh-CN" altLang="en-US"/>
          </a:p>
          <a:p>
            <a:r>
              <a:rPr lang="zh-CN" altLang="en-US"/>
              <a:t>mysql&gt; select lpad('2018',20,'beijing'),rpad('beijing',20,'2018');</a:t>
            </a:r>
            <a:endParaRPr lang="zh-CN" altLang="en-US"/>
          </a:p>
          <a:p>
            <a:r>
              <a:rPr lang="zh-CN" altLang="en-US"/>
              <a:t>+---------------------------+---------------------------+</a:t>
            </a:r>
            <a:endParaRPr lang="zh-CN" altLang="en-US"/>
          </a:p>
          <a:p>
            <a:r>
              <a:rPr lang="zh-CN" altLang="en-US"/>
              <a:t>| lpad('2018',20,'beijing') | rpad('beijing',20,'2018') |</a:t>
            </a:r>
            <a:endParaRPr lang="zh-CN" altLang="en-US"/>
          </a:p>
          <a:p>
            <a:r>
              <a:rPr lang="zh-CN" altLang="en-US"/>
              <a:t>+---------------------------+---------------------------+</a:t>
            </a:r>
            <a:endParaRPr lang="zh-CN" altLang="en-US"/>
          </a:p>
          <a:p>
            <a:r>
              <a:rPr lang="zh-CN" altLang="en-US"/>
              <a:t>| beijingbeijingbe2018      | beijing2018201820182      |</a:t>
            </a:r>
            <a:endParaRPr lang="zh-CN" altLang="en-US"/>
          </a:p>
          <a:p>
            <a:r>
              <a:rPr lang="zh-CN" altLang="en-US"/>
              <a:t>+---------------------------+---------------------------+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/>
            </a:br>
            <a:r>
              <a:rPr lang="zh-CN" altLang="en-US">
                <a:sym typeface="+mn-ea"/>
              </a:rPr>
              <a:t>常用函数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1865" y="1329055"/>
            <a:ext cx="92932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LTRIM(str)和 RTRIM(str)函数：去掉字符串 str 左侧和右侧空格。</a:t>
            </a:r>
            <a:endParaRPr lang="zh-CN" altLang="en-US"/>
          </a:p>
          <a:p>
            <a:r>
              <a:rPr lang="zh-CN" altLang="en-US"/>
              <a:t>mysql&gt; select ltrim('  |beijing'),rtrim('beijing|   ');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+---------------------+----------------------+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ltrim('  |beijing') | rtrim('beijing|   ')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+---------------------+----------------------+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|beijing            | beijing|            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+---------------------+----------------------+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  <a:p>
            <a:r>
              <a:rPr lang="zh-CN" altLang="en-US"/>
              <a:t>REPEAT(str,x)函数：返回 str 重复 x 次的结果。</a:t>
            </a:r>
            <a:endParaRPr lang="zh-CN" altLang="en-US"/>
          </a:p>
          <a:p>
            <a:r>
              <a:rPr lang="zh-CN" altLang="en-US"/>
              <a:t>mysql&gt; select repeat('mysql ',3);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repeat('mysql ',3)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mysql mysql mysql 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72119"/>
            <a:ext cx="10515600" cy="690943"/>
          </a:xfrm>
        </p:spPr>
        <p:txBody>
          <a:bodyPr>
            <a:normAutofit fontScale="90000"/>
          </a:bodyPr>
          <a:lstStyle/>
          <a:p>
            <a:br>
              <a:rPr lang="zh-CN" altLang="en-US"/>
            </a:br>
            <a:r>
              <a:rPr lang="zh-CN" altLang="en-US">
                <a:sym typeface="+mn-ea"/>
              </a:rPr>
              <a:t>常用函数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1865" y="1329055"/>
            <a:ext cx="92932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REPLACE(str,a,b)函数：用字符串 b 替换字符串 str 中所有出现的字符串 a。</a:t>
            </a:r>
            <a:endParaRPr lang="zh-CN" altLang="en-US"/>
          </a:p>
          <a:p>
            <a:r>
              <a:rPr lang="zh-CN" altLang="en-US"/>
              <a:t>mysql&gt; select replace('beijing_2018','_2018','2020');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replace('beijing_2018','_2018','2020')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beijing2020                           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+----------------------------------------+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  <a:p>
            <a:r>
              <a:rPr lang="zh-CN" altLang="en-US"/>
              <a:t>STRCMP(s1,s2)函数：比较字符串 s1 和 s2 的 ASCII 码值的大小。如果 s1 比 s2 小，那么返回-1；</a:t>
            </a:r>
            <a:endParaRPr lang="zh-CN" altLang="en-US"/>
          </a:p>
          <a:p>
            <a:r>
              <a:rPr lang="zh-CN" altLang="en-US"/>
              <a:t>如果 s1 与 s2 相等，那么返回 0；如果 s1 比 s2 大，那么返回 1。</a:t>
            </a:r>
            <a:endParaRPr lang="zh-CN" altLang="en-US"/>
          </a:p>
          <a:p>
            <a:r>
              <a:rPr lang="zh-CN" altLang="en-US"/>
              <a:t>mysql&gt; select strcmp('a','b'),strcmp('b','b'),strcmp('c','b');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+-----------------+-----------------+-----------------+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strcmp('a','b') | strcmp('b','b') | strcmp('c','b')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+-----------------+-----------------+-----------------+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             -1 |               0 |               1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+-----------------+-----------------+-----------------+</a:t>
            </a:r>
            <a:endParaRPr lang="zh-CN" altLang="en-US"/>
          </a:p>
          <a:p>
            <a:r>
              <a:rPr lang="zh-CN" altLang="en-US"/>
              <a:t>1 row in set (0.00 sec)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资产360\资产360PPT资料\5-26\未标题-2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69324" y="1790437"/>
            <a:ext cx="2653353" cy="57762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2368062"/>
            <a:ext cx="12192000" cy="2567353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L2 </a:t>
            </a:r>
            <a:r>
              <a:rPr lang="zh-CN" altLang="en-US"/>
              <a:t>简单查询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099820" y="1588135"/>
          <a:ext cx="8902065" cy="319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7275" y="1170305"/>
            <a:ext cx="97936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SQL SELECT 语句</a:t>
            </a:r>
            <a:endParaRPr lang="zh-CN" altLang="en-US" sz="2400" b="1"/>
          </a:p>
          <a:p>
            <a:endParaRPr lang="zh-CN" altLang="en-US"/>
          </a:p>
          <a:p>
            <a:r>
              <a:rPr lang="zh-CN" altLang="en-US"/>
              <a:t>SELECT 语句用于从表中选取数据。</a:t>
            </a:r>
            <a:endParaRPr lang="zh-CN" altLang="en-US"/>
          </a:p>
          <a:p>
            <a:r>
              <a:rPr lang="zh-CN" altLang="en-US"/>
              <a:t>结果被存储在一个结果表中（称为结果集）。</a:t>
            </a:r>
            <a:endParaRPr lang="zh-CN" altLang="en-US"/>
          </a:p>
          <a:p>
            <a:r>
              <a:rPr lang="zh-CN" altLang="en-US" b="1"/>
              <a:t>SQL SELECT 语法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  <a:latin typeface="+mj-ea"/>
                <a:ea typeface="+mj-ea"/>
                <a:cs typeface="+mj-ea"/>
              </a:rPr>
              <a:t>SELECT 列名称 FROM 表名称</a:t>
            </a:r>
            <a:endParaRPr lang="zh-CN" altLang="en-US"/>
          </a:p>
          <a:p>
            <a:r>
              <a:rPr lang="zh-CN" altLang="en-US"/>
              <a:t>以及：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  <a:latin typeface="+mj-ea"/>
                <a:ea typeface="+mj-ea"/>
                <a:cs typeface="+mj-ea"/>
              </a:rPr>
              <a:t>SELECT * FROM 表名称</a:t>
            </a:r>
            <a:endParaRPr lang="zh-CN" altLang="en-US"/>
          </a:p>
          <a:p>
            <a:r>
              <a:rPr lang="zh-CN" altLang="en-US"/>
              <a:t>注释：SQL 语句对大小写不敏感。SELECT 等效于 select。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6020" y="1302385"/>
            <a:ext cx="96088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zh-CN" altLang="en-US"/>
              <a:t>如需获取名为 "LastName" 和 "FirstName" 的列的内容（从名为 "Persons" 的数据库表），请使用类似这样的 SELECT 语句：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SELECT LastName,FirstName FROM Persons</a:t>
            </a:r>
            <a:endParaRPr lang="zh-CN" altLang="en-US"/>
          </a:p>
          <a:p>
            <a:r>
              <a:rPr lang="zh-CN" altLang="en-US"/>
              <a:t>"Persons" 表: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240155" y="2843530"/>
          <a:ext cx="94805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10"/>
                <a:gridCol w="1896110"/>
                <a:gridCol w="1896110"/>
                <a:gridCol w="1896110"/>
                <a:gridCol w="189611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LastName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FirstName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Adress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Adams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Oxford Street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London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Bush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George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Fifth Avenue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New York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Carter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Thomas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Changan Street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Beijing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131695" y="4956810"/>
          <a:ext cx="85890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505"/>
                <a:gridCol w="429450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LastName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FirstName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Adams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Bush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George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Carter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Thomas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where</a:t>
            </a:r>
            <a:endParaRPr lang="en-US" altLang="zh-CN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6020" y="1302385"/>
            <a:ext cx="9608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如需有条件地从表中选取数据，可将 WHERE 子句添加到 SELECT 语句。</a:t>
            </a:r>
            <a:endParaRPr lang="zh-CN" altLang="en-US"/>
          </a:p>
          <a:p>
            <a:r>
              <a:rPr lang="zh-CN" altLang="en-US"/>
              <a:t>语法</a:t>
            </a:r>
            <a:endParaRPr lang="zh-CN" altLang="en-US"/>
          </a:p>
          <a:p>
            <a:r>
              <a:rPr lang="zh-CN" altLang="en-US"/>
              <a:t>SELECT 列名称 FROM 表名称 WHERE 列 运算符 值</a:t>
            </a:r>
            <a:endParaRPr lang="zh-CN" altLang="en-US"/>
          </a:p>
          <a:p>
            <a:r>
              <a:rPr lang="zh-CN" altLang="en-US"/>
              <a:t>下面的运算符可在 WHERE 子句中使用：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320800" y="2580640"/>
          <a:ext cx="853313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&lt;&gt; /  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大于等于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小于等于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BETWEEN  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范围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LIKE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模糊查询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en-US"/>
              <a:t>where</a:t>
            </a:r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6020" y="1302385"/>
            <a:ext cx="96088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如果只希望选取居住在城市 "Beijing" 中的人，我们需要向 SELECT 语句添加 WHERE 子句：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SELECT * FROM Persons WHERE City='Beijing'</a:t>
            </a:r>
            <a:endParaRPr lang="zh-CN" altLang="en-US"/>
          </a:p>
          <a:p>
            <a:r>
              <a:rPr lang="zh-CN" altLang="en-US"/>
              <a:t>"Persons" 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315085" y="2200275"/>
          <a:ext cx="917575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LastName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FirstName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Address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Year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Adams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Oxford Street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London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1970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Bush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George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Fifth Avenue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New York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1975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Carter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Thomas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Changan Street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Beijing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1980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Gates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Bill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Xuanwumen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Beijing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1985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315085" y="4700270"/>
          <a:ext cx="91757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835150"/>
                <a:gridCol w="1835150"/>
                <a:gridCol w="1835150"/>
                <a:gridCol w="18351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LastName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FirstName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Address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Year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Carter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Thomas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Changan Street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Beijing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1980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Gates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Bill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Xuanwumen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Beijing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1985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en-US"/>
              <a:t>LIKE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6020" y="1302385"/>
            <a:ext cx="960882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LIKE 操作符用于在 WHERE 子句中搜索列中的指定模式。</a:t>
            </a:r>
            <a:endParaRPr lang="zh-CN" altLang="en-US"/>
          </a:p>
          <a:p>
            <a:r>
              <a:rPr lang="zh-CN" altLang="en-US"/>
              <a:t>SQL LIKE 操作符语法</a:t>
            </a:r>
            <a:endParaRPr lang="zh-CN" altLang="en-US"/>
          </a:p>
          <a:p>
            <a:r>
              <a:rPr lang="zh-CN" altLang="en-US" sz="1600">
                <a:solidFill>
                  <a:schemeClr val="accent1"/>
                </a:solidFill>
              </a:rPr>
              <a:t>SELECT column_name(s)  FROM table_name  WHERE column_name LIKE pattern</a:t>
            </a:r>
            <a:endParaRPr lang="zh-CN" altLang="en-US"/>
          </a:p>
          <a:p>
            <a:r>
              <a:rPr lang="zh-CN" altLang="en-US"/>
              <a:t>原始的表 (用在例子中的)：</a:t>
            </a:r>
            <a:endParaRPr lang="zh-CN" altLang="en-US"/>
          </a:p>
          <a:p>
            <a:r>
              <a:rPr lang="zh-CN" altLang="en-US"/>
              <a:t>Persons 表: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例子 1</a:t>
            </a:r>
            <a:endParaRPr lang="zh-CN" altLang="en-US"/>
          </a:p>
          <a:p>
            <a:r>
              <a:rPr lang="zh-CN" altLang="en-US">
                <a:sym typeface="+mn-ea"/>
              </a:rPr>
              <a:t>现在，我们希望从上面的 "Persons" 表中选取居住在以 "N" 开始的城市里的人：</a:t>
            </a:r>
            <a:endParaRPr lang="zh-CN" altLang="en-US"/>
          </a:p>
          <a:p>
            <a:r>
              <a:rPr lang="zh-CN" altLang="en-US">
                <a:sym typeface="+mn-ea"/>
              </a:rPr>
              <a:t>我们可以使用下面的 SELECT 语句：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SELECT * FROM Persons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WHERE City LIKE 'N%</a:t>
            </a:r>
            <a:r>
              <a:rPr lang="zh-CN" altLang="en-US">
                <a:sym typeface="+mn-ea"/>
              </a:rPr>
              <a:t>'</a:t>
            </a:r>
            <a:endParaRPr lang="zh-CN" altLang="en-US"/>
          </a:p>
          <a:p>
            <a:r>
              <a:rPr lang="zh-CN" altLang="en-US">
                <a:sym typeface="+mn-ea"/>
              </a:rPr>
              <a:t>提示："%" 可用于定义通配符（模式中缺少的字母）。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176020" y="2771140"/>
          <a:ext cx="853122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LastName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FirstName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Address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Adams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Oxford Street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London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Bush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George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Fifth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New York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Carter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Thomas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Changan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Beijing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 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040765"/>
            <a:ext cx="9608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SQL 通配符</a:t>
            </a:r>
            <a:endParaRPr lang="zh-CN" altLang="en-US" dirty="0"/>
          </a:p>
          <a:p>
            <a:r>
              <a:rPr lang="zh-CN" altLang="en-US" dirty="0"/>
              <a:t>在搜索数据库中的数据时，SQL 通配符可以替代一个或多个字符。</a:t>
            </a:r>
            <a:endParaRPr lang="zh-CN" altLang="en-US" dirty="0"/>
          </a:p>
          <a:p>
            <a:r>
              <a:rPr lang="zh-CN" altLang="en-US" dirty="0"/>
              <a:t>SQL 通配符必须与 LIKE 运算符一起使用。</a:t>
            </a:r>
            <a:endParaRPr lang="zh-CN" altLang="en-US" dirty="0"/>
          </a:p>
          <a:p>
            <a:r>
              <a:rPr lang="zh-CN" altLang="en-US" dirty="0"/>
              <a:t>在 SQL 中，可使用以下通配符：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现在，我们希望从上面的 "Persons" 表中选取居住在以 "Ne" 开始的城市里的人：</a:t>
            </a:r>
            <a:endParaRPr lang="zh-CN" altLang="en-US" dirty="0"/>
          </a:p>
          <a:p>
            <a:r>
              <a:rPr lang="zh-CN" altLang="en-US" dirty="0"/>
              <a:t>我们可以使用下面的 SELECT 语句：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SELECT * FROM </a:t>
            </a:r>
            <a:r>
              <a:rPr lang="zh-CN" altLang="en-US" dirty="0" smtClean="0">
                <a:solidFill>
                  <a:srgbClr val="0070C0"/>
                </a:solidFill>
              </a:rPr>
              <a:t>Persons  WHERE </a:t>
            </a:r>
            <a:r>
              <a:rPr lang="zh-CN" altLang="en-US" dirty="0">
                <a:solidFill>
                  <a:srgbClr val="0070C0"/>
                </a:solidFill>
              </a:rPr>
              <a:t>City LIKE 'Ne%'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现在，我们希望从上面的 "Persons" 表中选取名字的第一个字符之后是 "eorge" 的人：</a:t>
            </a:r>
            <a:endParaRPr lang="zh-CN" altLang="en-US" dirty="0"/>
          </a:p>
          <a:p>
            <a:r>
              <a:rPr lang="zh-CN" altLang="en-US" dirty="0"/>
              <a:t>我们可以使用下面的 SELECT 语句：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SELECT * FROM </a:t>
            </a:r>
            <a:r>
              <a:rPr lang="zh-CN" altLang="en-US" dirty="0" smtClean="0">
                <a:solidFill>
                  <a:srgbClr val="0070C0"/>
                </a:solidFill>
              </a:rPr>
              <a:t>Persons  WHERE </a:t>
            </a:r>
            <a:r>
              <a:rPr lang="zh-CN" altLang="en-US" dirty="0">
                <a:solidFill>
                  <a:srgbClr val="0070C0"/>
                </a:solidFill>
              </a:rPr>
              <a:t>FirstName LIKE '_eorge'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39800" y="228282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通配符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替代一个或多个字符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仅替代一个字符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81C9"/>
      </a:accent1>
      <a:accent2>
        <a:srgbClr val="00ADEF"/>
      </a:accent2>
      <a:accent3>
        <a:srgbClr val="A5A5A5"/>
      </a:accent3>
      <a:accent4>
        <a:srgbClr val="428AC9"/>
      </a:accent4>
      <a:accent5>
        <a:srgbClr val="3B5998"/>
      </a:accent5>
      <a:accent6>
        <a:srgbClr val="7F7F7F"/>
      </a:accent6>
      <a:hlink>
        <a:srgbClr val="4472C4"/>
      </a:hlink>
      <a:folHlink>
        <a:srgbClr val="BFBFBF"/>
      </a:folHlink>
    </a:clrScheme>
    <a:fontScheme name="自定义 6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7713</Words>
  <Application>WPS 演示</Application>
  <PresentationFormat>自定义</PresentationFormat>
  <Paragraphs>628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</vt:lpstr>
      <vt:lpstr>Impact</vt:lpstr>
      <vt:lpstr>Arial Unicode MS</vt:lpstr>
      <vt:lpstr>Arial Black</vt:lpstr>
      <vt:lpstr>等线</vt:lpstr>
      <vt:lpstr>Wingdings</vt:lpstr>
      <vt:lpstr>Office 主题​​</vt:lpstr>
      <vt:lpstr>PowerPoint 演示文稿</vt:lpstr>
      <vt:lpstr>PowerPoint 演示文稿</vt:lpstr>
      <vt:lpstr>L2 简单查询</vt:lpstr>
      <vt:lpstr>SQL select</vt:lpstr>
      <vt:lpstr>SQL select</vt:lpstr>
      <vt:lpstr>SQL where</vt:lpstr>
      <vt:lpstr>SQL where</vt:lpstr>
      <vt:lpstr>SQL LIKE操作符</vt:lpstr>
      <vt:lpstr>SQL 通配符</vt:lpstr>
      <vt:lpstr>SQL IN操作符</vt:lpstr>
      <vt:lpstr>SQL BETWEEN操作符</vt:lpstr>
      <vt:lpstr>SQL 查询-- BETWEEN操作符</vt:lpstr>
      <vt:lpstr>SQL 查询-- BETWEEN操作符</vt:lpstr>
      <vt:lpstr>SQL 查询-- BETWEEN操作符</vt:lpstr>
      <vt:lpstr>SQL 查询-- UNION</vt:lpstr>
      <vt:lpstr>常用函数</vt:lpstr>
      <vt:lpstr>数据类型--整数类型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edianzu.com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edianzu</dc:creator>
  <cp:lastModifiedBy>Administrator</cp:lastModifiedBy>
  <cp:revision>436</cp:revision>
  <dcterms:created xsi:type="dcterms:W3CDTF">2017-12-28T01:47:00Z</dcterms:created>
  <dcterms:modified xsi:type="dcterms:W3CDTF">2018-06-28T10:39:35Z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